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1.xml" ContentType="application/vnd.openxmlformats-officedocument.presentationml.notesSlide+xml"/>
  <Override PartName="/ppt/charts/chart4.xml" ContentType="application/vnd.openxmlformats-officedocument.drawingml.chart+xml"/>
  <Override PartName="/ppt/tags/tag21.xml" ContentType="application/vnd.openxmlformats-officedocument.presentationml.tags+xml"/>
  <Override PartName="/ppt/tags/tag2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3.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65"/>
  </p:notesMasterIdLst>
  <p:sldIdLst>
    <p:sldId id="256" r:id="rId2"/>
    <p:sldId id="294" r:id="rId3"/>
    <p:sldId id="293" r:id="rId4"/>
    <p:sldId id="295" r:id="rId5"/>
    <p:sldId id="319" r:id="rId6"/>
    <p:sldId id="327" r:id="rId7"/>
    <p:sldId id="328" r:id="rId8"/>
    <p:sldId id="318" r:id="rId9"/>
    <p:sldId id="298" r:id="rId10"/>
    <p:sldId id="291" r:id="rId11"/>
    <p:sldId id="300" r:id="rId12"/>
    <p:sldId id="301" r:id="rId13"/>
    <p:sldId id="297" r:id="rId14"/>
    <p:sldId id="277" r:id="rId15"/>
    <p:sldId id="283" r:id="rId16"/>
    <p:sldId id="282" r:id="rId17"/>
    <p:sldId id="284" r:id="rId18"/>
    <p:sldId id="279" r:id="rId19"/>
    <p:sldId id="305" r:id="rId20"/>
    <p:sldId id="299" r:id="rId21"/>
    <p:sldId id="296" r:id="rId22"/>
    <p:sldId id="304" r:id="rId23"/>
    <p:sldId id="343" r:id="rId24"/>
    <p:sldId id="303" r:id="rId25"/>
    <p:sldId id="306" r:id="rId26"/>
    <p:sldId id="302" r:id="rId27"/>
    <p:sldId id="344" r:id="rId28"/>
    <p:sldId id="307" r:id="rId29"/>
    <p:sldId id="311" r:id="rId30"/>
    <p:sldId id="312" r:id="rId31"/>
    <p:sldId id="322" r:id="rId32"/>
    <p:sldId id="331" r:id="rId33"/>
    <p:sldId id="262" r:id="rId34"/>
    <p:sldId id="309" r:id="rId35"/>
    <p:sldId id="310" r:id="rId36"/>
    <p:sldId id="267" r:id="rId37"/>
    <p:sldId id="313" r:id="rId38"/>
    <p:sldId id="314" r:id="rId39"/>
    <p:sldId id="316" r:id="rId40"/>
    <p:sldId id="270" r:id="rId41"/>
    <p:sldId id="326" r:id="rId42"/>
    <p:sldId id="342" r:id="rId43"/>
    <p:sldId id="276" r:id="rId44"/>
    <p:sldId id="268" r:id="rId45"/>
    <p:sldId id="266" r:id="rId46"/>
    <p:sldId id="321" r:id="rId47"/>
    <p:sldId id="320" r:id="rId48"/>
    <p:sldId id="285" r:id="rId49"/>
    <p:sldId id="286" r:id="rId50"/>
    <p:sldId id="287" r:id="rId51"/>
    <p:sldId id="339" r:id="rId52"/>
    <p:sldId id="341" r:id="rId53"/>
    <p:sldId id="269" r:id="rId54"/>
    <p:sldId id="335" r:id="rId55"/>
    <p:sldId id="334" r:id="rId56"/>
    <p:sldId id="333" r:id="rId57"/>
    <p:sldId id="340" r:id="rId58"/>
    <p:sldId id="332" r:id="rId59"/>
    <p:sldId id="324" r:id="rId60"/>
    <p:sldId id="338" r:id="rId61"/>
    <p:sldId id="329" r:id="rId62"/>
    <p:sldId id="337" r:id="rId63"/>
    <p:sldId id="336" r:id="rId6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173CBB50-BD99-41B3-B217-0A26A28B1418}">
          <p14:sldIdLst>
            <p14:sldId id="256"/>
          </p14:sldIdLst>
        </p14:section>
        <p14:section name="Personal Story" id="{2D1A7A00-4C46-474E-8B90-65718A599D9E}">
          <p14:sldIdLst>
            <p14:sldId id="294"/>
            <p14:sldId id="293"/>
            <p14:sldId id="295"/>
          </p14:sldIdLst>
        </p14:section>
        <p14:section name="Today" id="{C3D669D0-5A2D-4AAF-89FE-E0B7D79B3065}">
          <p14:sldIdLst>
            <p14:sldId id="319"/>
            <p14:sldId id="327"/>
            <p14:sldId id="328"/>
            <p14:sldId id="318"/>
            <p14:sldId id="298"/>
            <p14:sldId id="291"/>
            <p14:sldId id="300"/>
            <p14:sldId id="301"/>
            <p14:sldId id="297"/>
          </p14:sldIdLst>
        </p14:section>
        <p14:section name="3 Key Areas of ROI" id="{79266728-BB56-4E9A-A4D5-C9D414B3F759}">
          <p14:sldIdLst>
            <p14:sldId id="277"/>
          </p14:sldIdLst>
        </p14:section>
        <p14:section name="Virtual Tracking @Home" id="{C2A29DCF-7AB7-41C7-A3FC-90672B1CECA5}">
          <p14:sldIdLst>
            <p14:sldId id="283"/>
            <p14:sldId id="282"/>
            <p14:sldId id="284"/>
            <p14:sldId id="279"/>
            <p14:sldId id="305"/>
            <p14:sldId id="299"/>
          </p14:sldIdLst>
        </p14:section>
        <p14:section name="Member Engagement" id="{97FA7745-9AC7-45D2-9FB6-C363853FE894}">
          <p14:sldIdLst>
            <p14:sldId id="296"/>
            <p14:sldId id="304"/>
            <p14:sldId id="343"/>
            <p14:sldId id="303"/>
            <p14:sldId id="306"/>
            <p14:sldId id="302"/>
            <p14:sldId id="344"/>
            <p14:sldId id="307"/>
            <p14:sldId id="311"/>
            <p14:sldId id="312"/>
          </p14:sldIdLst>
        </p14:section>
        <p14:section name="Personal Trainers" id="{8486755D-6FE4-432A-8F19-456A63D04C81}">
          <p14:sldIdLst>
            <p14:sldId id="322"/>
            <p14:sldId id="331"/>
          </p14:sldIdLst>
        </p14:section>
        <p14:section name="Group Tracking" id="{FF35C6A0-2D3C-494C-B266-17075F858055}">
          <p14:sldIdLst>
            <p14:sldId id="262"/>
            <p14:sldId id="309"/>
            <p14:sldId id="310"/>
          </p14:sldIdLst>
        </p14:section>
        <p14:section name="Member Rewards" id="{5C6EB466-707A-4F6D-AF57-85C347DE6AB6}">
          <p14:sldIdLst>
            <p14:sldId id="267"/>
            <p14:sldId id="313"/>
            <p14:sldId id="314"/>
            <p14:sldId id="316"/>
            <p14:sldId id="270"/>
            <p14:sldId id="326"/>
          </p14:sldIdLst>
        </p14:section>
        <p14:section name="Equipment Utilization" id="{0A50504D-6704-421C-8843-6157A5187C09}">
          <p14:sldIdLst>
            <p14:sldId id="342"/>
            <p14:sldId id="276"/>
            <p14:sldId id="268"/>
            <p14:sldId id="266"/>
          </p14:sldIdLst>
        </p14:section>
        <p14:section name="Data Analytics" id="{01282389-6CBE-499E-8BCE-068524E9E572}">
          <p14:sldIdLst>
            <p14:sldId id="321"/>
            <p14:sldId id="320"/>
            <p14:sldId id="285"/>
            <p14:sldId id="286"/>
            <p14:sldId id="287"/>
            <p14:sldId id="339"/>
            <p14:sldId id="341"/>
          </p14:sldIdLst>
        </p14:section>
        <p14:section name="Corporate Wellness" id="{A4E3FC40-AA4D-4993-85FE-F11128E490C0}">
          <p14:sldIdLst>
            <p14:sldId id="269"/>
            <p14:sldId id="335"/>
            <p14:sldId id="334"/>
            <p14:sldId id="333"/>
            <p14:sldId id="340"/>
            <p14:sldId id="332"/>
          </p14:sldIdLst>
        </p14:section>
        <p14:section name="Transition to Roundtable" id="{E8235593-E2CF-4E1A-9396-BE2570182962}">
          <p14:sldIdLst>
            <p14:sldId id="324"/>
            <p14:sldId id="338"/>
            <p14:sldId id="329"/>
            <p14:sldId id="337"/>
            <p14:sldId id="336"/>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40"/>
    <a:srgbClr val="000046"/>
    <a:srgbClr val="000050"/>
    <a:srgbClr val="002E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78287" autoAdjust="0"/>
  </p:normalViewPr>
  <p:slideViewPr>
    <p:cSldViewPr snapToGrid="0">
      <p:cViewPr>
        <p:scale>
          <a:sx n="66" d="100"/>
          <a:sy n="66" d="100"/>
        </p:scale>
        <p:origin x="-768" y="-216"/>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3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I:\Users\Jeff\Documents\Exercis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I:\Users\Jeff\Documents\Exercis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1" i="0" u="none" strike="noStrike" baseline="0">
                <a:solidFill>
                  <a:srgbClr val="000000"/>
                </a:solidFill>
                <a:latin typeface="Arial"/>
                <a:ea typeface="Arial"/>
                <a:cs typeface="Arial"/>
              </a:defRPr>
            </a:pPr>
            <a:r>
              <a:rPr lang="en-US"/>
              <a:t>2005- Distance or Units</a:t>
            </a:r>
          </a:p>
        </c:rich>
      </c:tx>
      <c:layout>
        <c:manualLayout>
          <c:xMode val="edge"/>
          <c:yMode val="edge"/>
          <c:x val="0.44342762063227958"/>
          <c:y val="2.3809523809523812E-2"/>
        </c:manualLayout>
      </c:layout>
      <c:overlay val="0"/>
      <c:spPr>
        <a:noFill/>
        <a:ln w="25400">
          <a:noFill/>
        </a:ln>
      </c:spPr>
    </c:title>
    <c:autoTitleDeleted val="0"/>
    <c:plotArea>
      <c:layout>
        <c:manualLayout>
          <c:layoutTarget val="inner"/>
          <c:xMode val="edge"/>
          <c:yMode val="edge"/>
          <c:x val="4.5757071547422534E-2"/>
          <c:y val="8.730192561820134E-2"/>
          <c:w val="0.9425956738768918"/>
          <c:h val="0.72222502102330965"/>
        </c:manualLayout>
      </c:layout>
      <c:barChart>
        <c:barDir val="col"/>
        <c:grouping val="stacked"/>
        <c:varyColors val="0"/>
        <c:ser>
          <c:idx val="0"/>
          <c:order val="0"/>
          <c:tx>
            <c:v>Biking</c:v>
          </c:tx>
          <c:spPr>
            <a:solidFill>
              <a:srgbClr val="339966"/>
            </a:solidFill>
            <a:ln w="12700">
              <a:solidFill>
                <a:srgbClr val="000000"/>
              </a:solidFill>
              <a:prstDash val="solid"/>
            </a:ln>
          </c:spPr>
          <c:invertIfNegative val="0"/>
          <c:cat>
            <c:numRef>
              <c:f>'Exercise 2005'!$D$35:$D$315</c:f>
              <c:numCache>
                <c:formatCode>d\-mmm</c:formatCode>
                <c:ptCount val="281"/>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2005'!$E$35:$E$315</c:f>
              <c:numCache>
                <c:formatCode>General</c:formatCode>
                <c:ptCount val="281"/>
                <c:pt idx="0">
                  <c:v>5.05</c:v>
                </c:pt>
                <c:pt idx="2">
                  <c:v>3.8</c:v>
                </c:pt>
                <c:pt idx="5">
                  <c:v>2</c:v>
                </c:pt>
                <c:pt idx="6">
                  <c:v>4.67</c:v>
                </c:pt>
                <c:pt idx="7">
                  <c:v>3.1</c:v>
                </c:pt>
                <c:pt idx="8">
                  <c:v>5.17</c:v>
                </c:pt>
                <c:pt idx="9">
                  <c:v>3.2</c:v>
                </c:pt>
                <c:pt idx="16">
                  <c:v>3.1</c:v>
                </c:pt>
                <c:pt idx="20">
                  <c:v>3.9</c:v>
                </c:pt>
                <c:pt idx="26">
                  <c:v>2.65</c:v>
                </c:pt>
                <c:pt idx="30">
                  <c:v>3.3</c:v>
                </c:pt>
                <c:pt idx="33">
                  <c:v>3.11</c:v>
                </c:pt>
                <c:pt idx="35">
                  <c:v>3.05</c:v>
                </c:pt>
                <c:pt idx="37">
                  <c:v>2.15</c:v>
                </c:pt>
                <c:pt idx="42">
                  <c:v>1.66</c:v>
                </c:pt>
                <c:pt idx="55">
                  <c:v>6.11</c:v>
                </c:pt>
                <c:pt idx="56">
                  <c:v>1.9</c:v>
                </c:pt>
                <c:pt idx="79">
                  <c:v>5.12</c:v>
                </c:pt>
                <c:pt idx="81">
                  <c:v>13.25</c:v>
                </c:pt>
                <c:pt idx="147">
                  <c:v>5.77</c:v>
                </c:pt>
                <c:pt idx="222">
                  <c:v>7.34</c:v>
                </c:pt>
                <c:pt idx="249">
                  <c:v>16.11</c:v>
                </c:pt>
                <c:pt idx="250">
                  <c:v>6.2</c:v>
                </c:pt>
              </c:numCache>
            </c:numRef>
          </c:val>
          <c:extLst xmlns:c16r2="http://schemas.microsoft.com/office/drawing/2015/06/chart">
            <c:ext xmlns:c16="http://schemas.microsoft.com/office/drawing/2014/chart" uri="{C3380CC4-5D6E-409C-BE32-E72D297353CC}">
              <c16:uniqueId val="{00000000-A58A-48E0-A47D-786E54A48879}"/>
            </c:ext>
          </c:extLst>
        </c:ser>
        <c:ser>
          <c:idx val="1"/>
          <c:order val="1"/>
          <c:tx>
            <c:v>Running</c:v>
          </c:tx>
          <c:spPr>
            <a:solidFill>
              <a:srgbClr val="FF0000"/>
            </a:solidFill>
            <a:ln w="12700">
              <a:solidFill>
                <a:srgbClr val="000000"/>
              </a:solidFill>
              <a:prstDash val="solid"/>
            </a:ln>
          </c:spPr>
          <c:invertIfNegative val="0"/>
          <c:cat>
            <c:numRef>
              <c:f>'Exercise 2005'!$D$35:$D$315</c:f>
              <c:numCache>
                <c:formatCode>d\-mmm</c:formatCode>
                <c:ptCount val="281"/>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2005'!$H$35:$H$315</c:f>
              <c:numCache>
                <c:formatCode>General</c:formatCode>
                <c:ptCount val="281"/>
                <c:pt idx="8">
                  <c:v>0.875</c:v>
                </c:pt>
                <c:pt idx="22">
                  <c:v>1.75</c:v>
                </c:pt>
                <c:pt idx="39">
                  <c:v>1.25</c:v>
                </c:pt>
                <c:pt idx="46">
                  <c:v>2.5</c:v>
                </c:pt>
                <c:pt idx="61">
                  <c:v>2.5</c:v>
                </c:pt>
                <c:pt idx="62">
                  <c:v>0.4</c:v>
                </c:pt>
                <c:pt idx="63">
                  <c:v>1.5</c:v>
                </c:pt>
                <c:pt idx="69">
                  <c:v>2</c:v>
                </c:pt>
                <c:pt idx="73">
                  <c:v>3.5</c:v>
                </c:pt>
                <c:pt idx="79">
                  <c:v>1.25</c:v>
                </c:pt>
                <c:pt idx="81">
                  <c:v>1</c:v>
                </c:pt>
                <c:pt idx="87">
                  <c:v>3</c:v>
                </c:pt>
                <c:pt idx="97">
                  <c:v>2</c:v>
                </c:pt>
                <c:pt idx="103">
                  <c:v>2.8</c:v>
                </c:pt>
                <c:pt idx="105">
                  <c:v>4</c:v>
                </c:pt>
                <c:pt idx="107">
                  <c:v>6</c:v>
                </c:pt>
                <c:pt idx="110">
                  <c:v>3</c:v>
                </c:pt>
                <c:pt idx="114">
                  <c:v>3</c:v>
                </c:pt>
                <c:pt idx="116">
                  <c:v>1.6</c:v>
                </c:pt>
                <c:pt idx="118">
                  <c:v>3.1</c:v>
                </c:pt>
                <c:pt idx="119">
                  <c:v>2.2999999999999998</c:v>
                </c:pt>
                <c:pt idx="121">
                  <c:v>2.4</c:v>
                </c:pt>
                <c:pt idx="127">
                  <c:v>4</c:v>
                </c:pt>
                <c:pt idx="129">
                  <c:v>0.25</c:v>
                </c:pt>
                <c:pt idx="142">
                  <c:v>3.3</c:v>
                </c:pt>
                <c:pt idx="144">
                  <c:v>0.22</c:v>
                </c:pt>
                <c:pt idx="145">
                  <c:v>4.25</c:v>
                </c:pt>
                <c:pt idx="149">
                  <c:v>5.0999999999999996</c:v>
                </c:pt>
                <c:pt idx="151">
                  <c:v>2</c:v>
                </c:pt>
                <c:pt idx="153">
                  <c:v>2</c:v>
                </c:pt>
                <c:pt idx="156">
                  <c:v>2.4</c:v>
                </c:pt>
                <c:pt idx="157">
                  <c:v>2</c:v>
                </c:pt>
                <c:pt idx="161">
                  <c:v>3.3</c:v>
                </c:pt>
                <c:pt idx="164">
                  <c:v>2.4</c:v>
                </c:pt>
                <c:pt idx="167">
                  <c:v>3.2</c:v>
                </c:pt>
                <c:pt idx="169">
                  <c:v>7</c:v>
                </c:pt>
                <c:pt idx="172">
                  <c:v>2</c:v>
                </c:pt>
                <c:pt idx="174">
                  <c:v>2</c:v>
                </c:pt>
                <c:pt idx="175">
                  <c:v>3.6</c:v>
                </c:pt>
                <c:pt idx="176">
                  <c:v>5</c:v>
                </c:pt>
                <c:pt idx="177">
                  <c:v>2</c:v>
                </c:pt>
                <c:pt idx="178">
                  <c:v>9</c:v>
                </c:pt>
                <c:pt idx="179">
                  <c:v>2</c:v>
                </c:pt>
                <c:pt idx="181">
                  <c:v>2</c:v>
                </c:pt>
                <c:pt idx="183">
                  <c:v>2.6</c:v>
                </c:pt>
                <c:pt idx="187">
                  <c:v>4</c:v>
                </c:pt>
                <c:pt idx="189">
                  <c:v>3</c:v>
                </c:pt>
                <c:pt idx="190">
                  <c:v>3.2</c:v>
                </c:pt>
                <c:pt idx="192">
                  <c:v>4.5</c:v>
                </c:pt>
                <c:pt idx="193">
                  <c:v>5</c:v>
                </c:pt>
                <c:pt idx="194">
                  <c:v>8.5</c:v>
                </c:pt>
                <c:pt idx="199">
                  <c:v>3.1</c:v>
                </c:pt>
                <c:pt idx="201">
                  <c:v>10</c:v>
                </c:pt>
                <c:pt idx="203">
                  <c:v>2</c:v>
                </c:pt>
                <c:pt idx="205">
                  <c:v>1.1000000000000001</c:v>
                </c:pt>
                <c:pt idx="206">
                  <c:v>3</c:v>
                </c:pt>
                <c:pt idx="208">
                  <c:v>3</c:v>
                </c:pt>
                <c:pt idx="212">
                  <c:v>5</c:v>
                </c:pt>
                <c:pt idx="214">
                  <c:v>9.1999999999999993</c:v>
                </c:pt>
                <c:pt idx="215">
                  <c:v>3.1</c:v>
                </c:pt>
                <c:pt idx="223">
                  <c:v>3.3</c:v>
                </c:pt>
                <c:pt idx="224">
                  <c:v>2.2000000000000002</c:v>
                </c:pt>
                <c:pt idx="226">
                  <c:v>5.3</c:v>
                </c:pt>
                <c:pt idx="227">
                  <c:v>3</c:v>
                </c:pt>
                <c:pt idx="228">
                  <c:v>8</c:v>
                </c:pt>
                <c:pt idx="230">
                  <c:v>2.5</c:v>
                </c:pt>
                <c:pt idx="232">
                  <c:v>3</c:v>
                </c:pt>
                <c:pt idx="240">
                  <c:v>2.2000000000000002</c:v>
                </c:pt>
                <c:pt idx="242">
                  <c:v>5</c:v>
                </c:pt>
                <c:pt idx="245">
                  <c:v>5.5</c:v>
                </c:pt>
                <c:pt idx="247">
                  <c:v>2.4</c:v>
                </c:pt>
                <c:pt idx="248">
                  <c:v>5</c:v>
                </c:pt>
                <c:pt idx="250">
                  <c:v>2</c:v>
                </c:pt>
              </c:numCache>
            </c:numRef>
          </c:val>
          <c:extLst xmlns:c16r2="http://schemas.microsoft.com/office/drawing/2015/06/chart">
            <c:ext xmlns:c16="http://schemas.microsoft.com/office/drawing/2014/chart" uri="{C3380CC4-5D6E-409C-BE32-E72D297353CC}">
              <c16:uniqueId val="{00000001-A58A-48E0-A47D-786E54A48879}"/>
            </c:ext>
          </c:extLst>
        </c:ser>
        <c:ser>
          <c:idx val="2"/>
          <c:order val="2"/>
          <c:tx>
            <c:v>Walking</c:v>
          </c:tx>
          <c:spPr>
            <a:solidFill>
              <a:srgbClr val="993366"/>
            </a:solidFill>
            <a:ln w="12700">
              <a:solidFill>
                <a:srgbClr val="000000"/>
              </a:solidFill>
              <a:prstDash val="solid"/>
            </a:ln>
          </c:spPr>
          <c:invertIfNegative val="0"/>
          <c:cat>
            <c:numRef>
              <c:f>'Exercise 2005'!$D$35:$D$315</c:f>
              <c:numCache>
                <c:formatCode>d\-mmm</c:formatCode>
                <c:ptCount val="281"/>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2005'!$I$35:$I$315</c:f>
              <c:numCache>
                <c:formatCode>General</c:formatCode>
                <c:ptCount val="281"/>
                <c:pt idx="3">
                  <c:v>2.1</c:v>
                </c:pt>
                <c:pt idx="4">
                  <c:v>0.5</c:v>
                </c:pt>
                <c:pt idx="8">
                  <c:v>2.375</c:v>
                </c:pt>
                <c:pt idx="11">
                  <c:v>1.2</c:v>
                </c:pt>
                <c:pt idx="12">
                  <c:v>0.6</c:v>
                </c:pt>
                <c:pt idx="13">
                  <c:v>1</c:v>
                </c:pt>
                <c:pt idx="14">
                  <c:v>0.3</c:v>
                </c:pt>
                <c:pt idx="22">
                  <c:v>1</c:v>
                </c:pt>
                <c:pt idx="23">
                  <c:v>0.25</c:v>
                </c:pt>
                <c:pt idx="29">
                  <c:v>1</c:v>
                </c:pt>
                <c:pt idx="39">
                  <c:v>2.75</c:v>
                </c:pt>
                <c:pt idx="46">
                  <c:v>0.5</c:v>
                </c:pt>
                <c:pt idx="49">
                  <c:v>0.54</c:v>
                </c:pt>
                <c:pt idx="57">
                  <c:v>2</c:v>
                </c:pt>
                <c:pt idx="59">
                  <c:v>0.3</c:v>
                </c:pt>
                <c:pt idx="61">
                  <c:v>0.5</c:v>
                </c:pt>
                <c:pt idx="63">
                  <c:v>0.5</c:v>
                </c:pt>
                <c:pt idx="67">
                  <c:v>0.7</c:v>
                </c:pt>
                <c:pt idx="68">
                  <c:v>1.5</c:v>
                </c:pt>
                <c:pt idx="69">
                  <c:v>0.75</c:v>
                </c:pt>
                <c:pt idx="72">
                  <c:v>0.5</c:v>
                </c:pt>
                <c:pt idx="73">
                  <c:v>1</c:v>
                </c:pt>
                <c:pt idx="78">
                  <c:v>0.25</c:v>
                </c:pt>
                <c:pt idx="79">
                  <c:v>0.25</c:v>
                </c:pt>
                <c:pt idx="80">
                  <c:v>0.25</c:v>
                </c:pt>
                <c:pt idx="81">
                  <c:v>0.5</c:v>
                </c:pt>
                <c:pt idx="82">
                  <c:v>1.5</c:v>
                </c:pt>
                <c:pt idx="83">
                  <c:v>0.5</c:v>
                </c:pt>
                <c:pt idx="87">
                  <c:v>0.25</c:v>
                </c:pt>
                <c:pt idx="89">
                  <c:v>0.2</c:v>
                </c:pt>
                <c:pt idx="90">
                  <c:v>1.5</c:v>
                </c:pt>
                <c:pt idx="91">
                  <c:v>1</c:v>
                </c:pt>
                <c:pt idx="96">
                  <c:v>0.2</c:v>
                </c:pt>
                <c:pt idx="97">
                  <c:v>0.4</c:v>
                </c:pt>
                <c:pt idx="100">
                  <c:v>0.15</c:v>
                </c:pt>
                <c:pt idx="101">
                  <c:v>0.33</c:v>
                </c:pt>
                <c:pt idx="103">
                  <c:v>0.3</c:v>
                </c:pt>
                <c:pt idx="104">
                  <c:v>0.45</c:v>
                </c:pt>
                <c:pt idx="105">
                  <c:v>0.35</c:v>
                </c:pt>
                <c:pt idx="106">
                  <c:v>0.18</c:v>
                </c:pt>
                <c:pt idx="107">
                  <c:v>0.35</c:v>
                </c:pt>
                <c:pt idx="110">
                  <c:v>0.35</c:v>
                </c:pt>
                <c:pt idx="112">
                  <c:v>1.1499999999999999</c:v>
                </c:pt>
                <c:pt idx="114">
                  <c:v>0.4</c:v>
                </c:pt>
                <c:pt idx="116">
                  <c:v>0.15</c:v>
                </c:pt>
                <c:pt idx="119">
                  <c:v>0.15</c:v>
                </c:pt>
                <c:pt idx="120">
                  <c:v>1</c:v>
                </c:pt>
                <c:pt idx="121">
                  <c:v>0.15</c:v>
                </c:pt>
                <c:pt idx="127">
                  <c:v>0.15</c:v>
                </c:pt>
                <c:pt idx="129">
                  <c:v>1</c:v>
                </c:pt>
                <c:pt idx="130">
                  <c:v>2</c:v>
                </c:pt>
                <c:pt idx="131">
                  <c:v>1.5</c:v>
                </c:pt>
                <c:pt idx="132">
                  <c:v>0.5</c:v>
                </c:pt>
                <c:pt idx="133">
                  <c:v>1</c:v>
                </c:pt>
                <c:pt idx="135">
                  <c:v>1</c:v>
                </c:pt>
                <c:pt idx="136">
                  <c:v>3</c:v>
                </c:pt>
                <c:pt idx="137">
                  <c:v>1.5</c:v>
                </c:pt>
                <c:pt idx="139">
                  <c:v>3</c:v>
                </c:pt>
                <c:pt idx="140">
                  <c:v>1</c:v>
                </c:pt>
                <c:pt idx="142">
                  <c:v>0.2</c:v>
                </c:pt>
                <c:pt idx="145">
                  <c:v>0.2</c:v>
                </c:pt>
                <c:pt idx="149">
                  <c:v>1.25</c:v>
                </c:pt>
                <c:pt idx="151">
                  <c:v>0.1</c:v>
                </c:pt>
                <c:pt idx="153">
                  <c:v>0.1</c:v>
                </c:pt>
                <c:pt idx="156">
                  <c:v>0.2</c:v>
                </c:pt>
                <c:pt idx="157">
                  <c:v>0.45</c:v>
                </c:pt>
                <c:pt idx="160">
                  <c:v>1.5</c:v>
                </c:pt>
                <c:pt idx="161">
                  <c:v>0.2</c:v>
                </c:pt>
                <c:pt idx="164">
                  <c:v>0.2</c:v>
                </c:pt>
                <c:pt idx="167">
                  <c:v>0.2</c:v>
                </c:pt>
                <c:pt idx="169">
                  <c:v>0.6</c:v>
                </c:pt>
                <c:pt idx="172">
                  <c:v>0.1</c:v>
                </c:pt>
                <c:pt idx="174">
                  <c:v>1.1499999999999999</c:v>
                </c:pt>
                <c:pt idx="175">
                  <c:v>1.75</c:v>
                </c:pt>
                <c:pt idx="176">
                  <c:v>1.9</c:v>
                </c:pt>
                <c:pt idx="177">
                  <c:v>0.5</c:v>
                </c:pt>
                <c:pt idx="178">
                  <c:v>1</c:v>
                </c:pt>
                <c:pt idx="179">
                  <c:v>1</c:v>
                </c:pt>
                <c:pt idx="181">
                  <c:v>0.2</c:v>
                </c:pt>
                <c:pt idx="183">
                  <c:v>0.2</c:v>
                </c:pt>
                <c:pt idx="187">
                  <c:v>0.2</c:v>
                </c:pt>
                <c:pt idx="189">
                  <c:v>0.3</c:v>
                </c:pt>
                <c:pt idx="190">
                  <c:v>0.45</c:v>
                </c:pt>
                <c:pt idx="192">
                  <c:v>0.3</c:v>
                </c:pt>
                <c:pt idx="193">
                  <c:v>0.25</c:v>
                </c:pt>
                <c:pt idx="194">
                  <c:v>2.7</c:v>
                </c:pt>
                <c:pt idx="195">
                  <c:v>2</c:v>
                </c:pt>
                <c:pt idx="196">
                  <c:v>1</c:v>
                </c:pt>
                <c:pt idx="197">
                  <c:v>2</c:v>
                </c:pt>
                <c:pt idx="199">
                  <c:v>0.35</c:v>
                </c:pt>
                <c:pt idx="201">
                  <c:v>0.4</c:v>
                </c:pt>
                <c:pt idx="202">
                  <c:v>1.8</c:v>
                </c:pt>
                <c:pt idx="203">
                  <c:v>0.25</c:v>
                </c:pt>
                <c:pt idx="205">
                  <c:v>0.75</c:v>
                </c:pt>
                <c:pt idx="206">
                  <c:v>0.2</c:v>
                </c:pt>
                <c:pt idx="208">
                  <c:v>0.2</c:v>
                </c:pt>
                <c:pt idx="212">
                  <c:v>0.3</c:v>
                </c:pt>
                <c:pt idx="214">
                  <c:v>0.5</c:v>
                </c:pt>
                <c:pt idx="215">
                  <c:v>0.2</c:v>
                </c:pt>
                <c:pt idx="217">
                  <c:v>1.5</c:v>
                </c:pt>
                <c:pt idx="218">
                  <c:v>1.5</c:v>
                </c:pt>
                <c:pt idx="219">
                  <c:v>1.5</c:v>
                </c:pt>
                <c:pt idx="220">
                  <c:v>1.5</c:v>
                </c:pt>
                <c:pt idx="223">
                  <c:v>0.25</c:v>
                </c:pt>
                <c:pt idx="224">
                  <c:v>0.2</c:v>
                </c:pt>
                <c:pt idx="226">
                  <c:v>0.25</c:v>
                </c:pt>
                <c:pt idx="227">
                  <c:v>0.25</c:v>
                </c:pt>
                <c:pt idx="228">
                  <c:v>1</c:v>
                </c:pt>
                <c:pt idx="230">
                  <c:v>0.2</c:v>
                </c:pt>
                <c:pt idx="232">
                  <c:v>0.25</c:v>
                </c:pt>
                <c:pt idx="233">
                  <c:v>2</c:v>
                </c:pt>
                <c:pt idx="235">
                  <c:v>1</c:v>
                </c:pt>
                <c:pt idx="237">
                  <c:v>1</c:v>
                </c:pt>
                <c:pt idx="238">
                  <c:v>1</c:v>
                </c:pt>
                <c:pt idx="239">
                  <c:v>1</c:v>
                </c:pt>
                <c:pt idx="242">
                  <c:v>0.3</c:v>
                </c:pt>
                <c:pt idx="245">
                  <c:v>0.2</c:v>
                </c:pt>
                <c:pt idx="246">
                  <c:v>1</c:v>
                </c:pt>
                <c:pt idx="247">
                  <c:v>0.2</c:v>
                </c:pt>
                <c:pt idx="248">
                  <c:v>0.35</c:v>
                </c:pt>
                <c:pt idx="249">
                  <c:v>0.25</c:v>
                </c:pt>
                <c:pt idx="250">
                  <c:v>0.3</c:v>
                </c:pt>
              </c:numCache>
            </c:numRef>
          </c:val>
          <c:extLst xmlns:c16r2="http://schemas.microsoft.com/office/drawing/2015/06/chart">
            <c:ext xmlns:c16="http://schemas.microsoft.com/office/drawing/2014/chart" uri="{C3380CC4-5D6E-409C-BE32-E72D297353CC}">
              <c16:uniqueId val="{00000002-A58A-48E0-A47D-786E54A48879}"/>
            </c:ext>
          </c:extLst>
        </c:ser>
        <c:ser>
          <c:idx val="3"/>
          <c:order val="3"/>
          <c:tx>
            <c:v>Swimming</c:v>
          </c:tx>
          <c:spPr>
            <a:solidFill>
              <a:srgbClr val="0066CC"/>
            </a:solidFill>
            <a:ln w="12700">
              <a:solidFill>
                <a:srgbClr val="000000"/>
              </a:solidFill>
              <a:prstDash val="solid"/>
            </a:ln>
          </c:spPr>
          <c:invertIfNegative val="0"/>
          <c:cat>
            <c:numRef>
              <c:f>'Exercise 2005'!$D$35:$D$315</c:f>
              <c:numCache>
                <c:formatCode>d\-mmm</c:formatCode>
                <c:ptCount val="281"/>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2005'!$M$35:$M$315</c:f>
              <c:numCache>
                <c:formatCode>General</c:formatCode>
                <c:ptCount val="281"/>
                <c:pt idx="0">
                  <c:v>0.875</c:v>
                </c:pt>
                <c:pt idx="1">
                  <c:v>1</c:v>
                </c:pt>
                <c:pt idx="2">
                  <c:v>0.625</c:v>
                </c:pt>
                <c:pt idx="5">
                  <c:v>0.625</c:v>
                </c:pt>
                <c:pt idx="6">
                  <c:v>1</c:v>
                </c:pt>
                <c:pt idx="10">
                  <c:v>0.875</c:v>
                </c:pt>
                <c:pt idx="14">
                  <c:v>0.3125</c:v>
                </c:pt>
                <c:pt idx="18">
                  <c:v>1.0625</c:v>
                </c:pt>
                <c:pt idx="21">
                  <c:v>0.875</c:v>
                </c:pt>
                <c:pt idx="23">
                  <c:v>0.5</c:v>
                </c:pt>
                <c:pt idx="24">
                  <c:v>0.5</c:v>
                </c:pt>
                <c:pt idx="27">
                  <c:v>1</c:v>
                </c:pt>
                <c:pt idx="32">
                  <c:v>1.25</c:v>
                </c:pt>
                <c:pt idx="34">
                  <c:v>0.75</c:v>
                </c:pt>
                <c:pt idx="38">
                  <c:v>1.125</c:v>
                </c:pt>
                <c:pt idx="41">
                  <c:v>0.5</c:v>
                </c:pt>
                <c:pt idx="43">
                  <c:v>0.75</c:v>
                </c:pt>
                <c:pt idx="48">
                  <c:v>0.75</c:v>
                </c:pt>
                <c:pt idx="52">
                  <c:v>0.625</c:v>
                </c:pt>
                <c:pt idx="57">
                  <c:v>1</c:v>
                </c:pt>
                <c:pt idx="59">
                  <c:v>0.5</c:v>
                </c:pt>
                <c:pt idx="65">
                  <c:v>0.625</c:v>
                </c:pt>
                <c:pt idx="71">
                  <c:v>0.75</c:v>
                </c:pt>
                <c:pt idx="74">
                  <c:v>0.375</c:v>
                </c:pt>
                <c:pt idx="75">
                  <c:v>1.125</c:v>
                </c:pt>
                <c:pt idx="77">
                  <c:v>0.625</c:v>
                </c:pt>
                <c:pt idx="84">
                  <c:v>0.875</c:v>
                </c:pt>
                <c:pt idx="88">
                  <c:v>0.5625</c:v>
                </c:pt>
                <c:pt idx="93">
                  <c:v>0.5</c:v>
                </c:pt>
                <c:pt idx="95">
                  <c:v>0.625</c:v>
                </c:pt>
                <c:pt idx="99">
                  <c:v>0.625</c:v>
                </c:pt>
                <c:pt idx="101">
                  <c:v>0.5</c:v>
                </c:pt>
                <c:pt idx="109">
                  <c:v>0.5</c:v>
                </c:pt>
                <c:pt idx="125">
                  <c:v>0.625</c:v>
                </c:pt>
                <c:pt idx="128">
                  <c:v>0.25</c:v>
                </c:pt>
                <c:pt idx="143">
                  <c:v>0.5625</c:v>
                </c:pt>
                <c:pt idx="156">
                  <c:v>0.625</c:v>
                </c:pt>
                <c:pt idx="163">
                  <c:v>0.75</c:v>
                </c:pt>
                <c:pt idx="171">
                  <c:v>1</c:v>
                </c:pt>
                <c:pt idx="180">
                  <c:v>0.5</c:v>
                </c:pt>
                <c:pt idx="185">
                  <c:v>0.5</c:v>
                </c:pt>
                <c:pt idx="200">
                  <c:v>0.75</c:v>
                </c:pt>
                <c:pt idx="204">
                  <c:v>0.625</c:v>
                </c:pt>
                <c:pt idx="210">
                  <c:v>1</c:v>
                </c:pt>
                <c:pt idx="243">
                  <c:v>0.75</c:v>
                </c:pt>
              </c:numCache>
            </c:numRef>
          </c:val>
          <c:extLst xmlns:c16r2="http://schemas.microsoft.com/office/drawing/2015/06/chart">
            <c:ext xmlns:c16="http://schemas.microsoft.com/office/drawing/2014/chart" uri="{C3380CC4-5D6E-409C-BE32-E72D297353CC}">
              <c16:uniqueId val="{00000003-A58A-48E0-A47D-786E54A48879}"/>
            </c:ext>
          </c:extLst>
        </c:ser>
        <c:ser>
          <c:idx val="4"/>
          <c:order val="4"/>
          <c:tx>
            <c:v>Weights</c:v>
          </c:tx>
          <c:spPr>
            <a:solidFill>
              <a:srgbClr val="FFCC00"/>
            </a:solidFill>
            <a:ln w="12700">
              <a:solidFill>
                <a:srgbClr val="000000"/>
              </a:solidFill>
              <a:prstDash val="solid"/>
            </a:ln>
          </c:spPr>
          <c:invertIfNegative val="0"/>
          <c:cat>
            <c:numRef>
              <c:f>'Exercise 2005'!$D$35:$D$315</c:f>
              <c:numCache>
                <c:formatCode>d\-mmm</c:formatCode>
                <c:ptCount val="281"/>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2005'!$P$35:$P$315</c:f>
              <c:numCache>
                <c:formatCode>0.##</c:formatCode>
                <c:ptCount val="281"/>
                <c:pt idx="1">
                  <c:v>1.4666666666666666</c:v>
                </c:pt>
                <c:pt idx="2">
                  <c:v>1.6</c:v>
                </c:pt>
                <c:pt idx="5">
                  <c:v>1.3333333333333333</c:v>
                </c:pt>
                <c:pt idx="6">
                  <c:v>1.7333333333333334</c:v>
                </c:pt>
                <c:pt idx="7">
                  <c:v>2.4</c:v>
                </c:pt>
                <c:pt idx="9">
                  <c:v>3</c:v>
                </c:pt>
                <c:pt idx="10">
                  <c:v>0.66666666666666663</c:v>
                </c:pt>
                <c:pt idx="11">
                  <c:v>1.7333333333333334</c:v>
                </c:pt>
                <c:pt idx="15">
                  <c:v>1.4</c:v>
                </c:pt>
                <c:pt idx="16">
                  <c:v>1.6666666666666667</c:v>
                </c:pt>
                <c:pt idx="17">
                  <c:v>0.66666666666666663</c:v>
                </c:pt>
                <c:pt idx="20">
                  <c:v>1.6</c:v>
                </c:pt>
                <c:pt idx="23">
                  <c:v>1.3333333333333333</c:v>
                </c:pt>
                <c:pt idx="24">
                  <c:v>1.3333333333333333</c:v>
                </c:pt>
                <c:pt idx="26">
                  <c:v>4.5333333333333332</c:v>
                </c:pt>
                <c:pt idx="28">
                  <c:v>3.2</c:v>
                </c:pt>
                <c:pt idx="30">
                  <c:v>3.3333333333333335</c:v>
                </c:pt>
                <c:pt idx="33">
                  <c:v>3.3333333333333335</c:v>
                </c:pt>
                <c:pt idx="35">
                  <c:v>3.6</c:v>
                </c:pt>
                <c:pt idx="37">
                  <c:v>4</c:v>
                </c:pt>
                <c:pt idx="40">
                  <c:v>2</c:v>
                </c:pt>
                <c:pt idx="42">
                  <c:v>3.3333333333333335</c:v>
                </c:pt>
                <c:pt idx="44">
                  <c:v>4</c:v>
                </c:pt>
                <c:pt idx="47">
                  <c:v>3</c:v>
                </c:pt>
                <c:pt idx="49">
                  <c:v>3.6666666666666665</c:v>
                </c:pt>
                <c:pt idx="50">
                  <c:v>3</c:v>
                </c:pt>
                <c:pt idx="53">
                  <c:v>3.3333333333333335</c:v>
                </c:pt>
                <c:pt idx="54">
                  <c:v>3.3333333333333335</c:v>
                </c:pt>
                <c:pt idx="56">
                  <c:v>3</c:v>
                </c:pt>
                <c:pt idx="58">
                  <c:v>3.3333333333333335</c:v>
                </c:pt>
                <c:pt idx="60">
                  <c:v>3.6666666666666665</c:v>
                </c:pt>
                <c:pt idx="62">
                  <c:v>3.3333333333333335</c:v>
                </c:pt>
                <c:pt idx="64">
                  <c:v>4</c:v>
                </c:pt>
                <c:pt idx="66">
                  <c:v>4</c:v>
                </c:pt>
                <c:pt idx="70">
                  <c:v>4</c:v>
                </c:pt>
                <c:pt idx="72">
                  <c:v>3</c:v>
                </c:pt>
                <c:pt idx="74">
                  <c:v>1.3333333333333333</c:v>
                </c:pt>
                <c:pt idx="76">
                  <c:v>3.6666666666666665</c:v>
                </c:pt>
                <c:pt idx="78">
                  <c:v>3.3333333333333335</c:v>
                </c:pt>
                <c:pt idx="80">
                  <c:v>3</c:v>
                </c:pt>
                <c:pt idx="83">
                  <c:v>3</c:v>
                </c:pt>
                <c:pt idx="85">
                  <c:v>3.6666666666666665</c:v>
                </c:pt>
                <c:pt idx="86">
                  <c:v>3.3333333333333335</c:v>
                </c:pt>
                <c:pt idx="89">
                  <c:v>3.6666666666666665</c:v>
                </c:pt>
                <c:pt idx="92">
                  <c:v>2.6666666666666665</c:v>
                </c:pt>
                <c:pt idx="94">
                  <c:v>1</c:v>
                </c:pt>
                <c:pt idx="96">
                  <c:v>4</c:v>
                </c:pt>
                <c:pt idx="98">
                  <c:v>2</c:v>
                </c:pt>
                <c:pt idx="100">
                  <c:v>3.3333333333333335</c:v>
                </c:pt>
                <c:pt idx="102">
                  <c:v>3</c:v>
                </c:pt>
                <c:pt idx="104">
                  <c:v>2.8666666666666667</c:v>
                </c:pt>
                <c:pt idx="106">
                  <c:v>3.3333333333333335</c:v>
                </c:pt>
                <c:pt idx="108">
                  <c:v>4.333333333333333</c:v>
                </c:pt>
                <c:pt idx="111">
                  <c:v>5.333333333333333</c:v>
                </c:pt>
                <c:pt idx="113">
                  <c:v>4</c:v>
                </c:pt>
                <c:pt idx="115">
                  <c:v>4.333333333333333</c:v>
                </c:pt>
                <c:pt idx="117">
                  <c:v>2</c:v>
                </c:pt>
                <c:pt idx="122">
                  <c:v>1.6</c:v>
                </c:pt>
                <c:pt idx="124">
                  <c:v>4</c:v>
                </c:pt>
                <c:pt idx="126">
                  <c:v>4.333333333333333</c:v>
                </c:pt>
                <c:pt idx="141">
                  <c:v>2.6666666666666665</c:v>
                </c:pt>
                <c:pt idx="144">
                  <c:v>2.8666666666666667</c:v>
                </c:pt>
                <c:pt idx="146">
                  <c:v>3</c:v>
                </c:pt>
                <c:pt idx="148">
                  <c:v>2.4</c:v>
                </c:pt>
                <c:pt idx="150">
                  <c:v>2.1333333333333333</c:v>
                </c:pt>
                <c:pt idx="152">
                  <c:v>2</c:v>
                </c:pt>
                <c:pt idx="154">
                  <c:v>2</c:v>
                </c:pt>
                <c:pt idx="155">
                  <c:v>2.2000000000000002</c:v>
                </c:pt>
                <c:pt idx="159">
                  <c:v>2.8666666666666667</c:v>
                </c:pt>
                <c:pt idx="162">
                  <c:v>2.8</c:v>
                </c:pt>
                <c:pt idx="165">
                  <c:v>2.0666666666666669</c:v>
                </c:pt>
                <c:pt idx="166">
                  <c:v>2.7333333333333334</c:v>
                </c:pt>
                <c:pt idx="168">
                  <c:v>2.2000000000000002</c:v>
                </c:pt>
                <c:pt idx="170">
                  <c:v>1.8</c:v>
                </c:pt>
                <c:pt idx="173">
                  <c:v>2.8</c:v>
                </c:pt>
                <c:pt idx="182">
                  <c:v>2</c:v>
                </c:pt>
                <c:pt idx="184">
                  <c:v>2.6666666666666665</c:v>
                </c:pt>
                <c:pt idx="186">
                  <c:v>3</c:v>
                </c:pt>
                <c:pt idx="188">
                  <c:v>3</c:v>
                </c:pt>
                <c:pt idx="191">
                  <c:v>1.6666666666666667</c:v>
                </c:pt>
                <c:pt idx="198">
                  <c:v>3.3333333333333335</c:v>
                </c:pt>
                <c:pt idx="199">
                  <c:v>2.4</c:v>
                </c:pt>
                <c:pt idx="202">
                  <c:v>2.3333333333333335</c:v>
                </c:pt>
                <c:pt idx="207">
                  <c:v>2.3333333333333335</c:v>
                </c:pt>
                <c:pt idx="209">
                  <c:v>3.6</c:v>
                </c:pt>
                <c:pt idx="211">
                  <c:v>2.5333333333333332</c:v>
                </c:pt>
                <c:pt idx="213">
                  <c:v>3.7333333333333334</c:v>
                </c:pt>
                <c:pt idx="216">
                  <c:v>2</c:v>
                </c:pt>
                <c:pt idx="221">
                  <c:v>2.2666666666666666</c:v>
                </c:pt>
                <c:pt idx="224">
                  <c:v>4.666666666666667</c:v>
                </c:pt>
                <c:pt idx="225">
                  <c:v>2.1333333333333333</c:v>
                </c:pt>
                <c:pt idx="229">
                  <c:v>2.7333333333333334</c:v>
                </c:pt>
                <c:pt idx="231">
                  <c:v>3.3333333333333335</c:v>
                </c:pt>
                <c:pt idx="234">
                  <c:v>1.8666666666666667</c:v>
                </c:pt>
                <c:pt idx="236">
                  <c:v>2.8666666666666667</c:v>
                </c:pt>
                <c:pt idx="241">
                  <c:v>3.2666666666666666</c:v>
                </c:pt>
                <c:pt idx="244">
                  <c:v>4.333333333333333</c:v>
                </c:pt>
              </c:numCache>
            </c:numRef>
          </c:val>
          <c:extLst xmlns:c16r2="http://schemas.microsoft.com/office/drawing/2015/06/chart">
            <c:ext xmlns:c16="http://schemas.microsoft.com/office/drawing/2014/chart" uri="{C3380CC4-5D6E-409C-BE32-E72D297353CC}">
              <c16:uniqueId val="{00000004-A58A-48E0-A47D-786E54A48879}"/>
            </c:ext>
          </c:extLst>
        </c:ser>
        <c:ser>
          <c:idx val="5"/>
          <c:order val="5"/>
          <c:tx>
            <c:v>Misc</c:v>
          </c:tx>
          <c:spPr>
            <a:solidFill>
              <a:srgbClr val="CC99FF"/>
            </a:solidFill>
            <a:ln w="12700">
              <a:solidFill>
                <a:srgbClr val="000000"/>
              </a:solidFill>
              <a:prstDash val="solid"/>
            </a:ln>
          </c:spPr>
          <c:invertIfNegative val="0"/>
          <c:cat>
            <c:numRef>
              <c:f>'Exercise 2005'!$D$35:$D$315</c:f>
              <c:numCache>
                <c:formatCode>d\-mmm</c:formatCode>
                <c:ptCount val="281"/>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2005'!$V$35:$V$315</c:f>
              <c:numCache>
                <c:formatCode>General</c:formatCode>
                <c:ptCount val="281"/>
                <c:pt idx="0">
                  <c:v>0.1</c:v>
                </c:pt>
                <c:pt idx="1">
                  <c:v>0.5</c:v>
                </c:pt>
                <c:pt idx="3">
                  <c:v>0.6</c:v>
                </c:pt>
                <c:pt idx="4">
                  <c:v>1.4</c:v>
                </c:pt>
                <c:pt idx="9">
                  <c:v>0.2</c:v>
                </c:pt>
                <c:pt idx="10">
                  <c:v>0.2</c:v>
                </c:pt>
                <c:pt idx="11">
                  <c:v>0.7</c:v>
                </c:pt>
                <c:pt idx="17">
                  <c:v>0.5</c:v>
                </c:pt>
                <c:pt idx="26">
                  <c:v>0.2</c:v>
                </c:pt>
                <c:pt idx="28">
                  <c:v>0.3</c:v>
                </c:pt>
                <c:pt idx="29">
                  <c:v>0.4</c:v>
                </c:pt>
                <c:pt idx="30">
                  <c:v>0.3</c:v>
                </c:pt>
                <c:pt idx="33">
                  <c:v>0.3</c:v>
                </c:pt>
                <c:pt idx="34">
                  <c:v>0.2</c:v>
                </c:pt>
                <c:pt idx="35">
                  <c:v>0.2</c:v>
                </c:pt>
                <c:pt idx="36">
                  <c:v>0.3</c:v>
                </c:pt>
                <c:pt idx="37">
                  <c:v>0.3</c:v>
                </c:pt>
                <c:pt idx="40">
                  <c:v>0.2</c:v>
                </c:pt>
                <c:pt idx="42">
                  <c:v>0.2</c:v>
                </c:pt>
                <c:pt idx="43">
                  <c:v>0.2</c:v>
                </c:pt>
                <c:pt idx="44">
                  <c:v>0.2</c:v>
                </c:pt>
                <c:pt idx="47">
                  <c:v>0.2</c:v>
                </c:pt>
                <c:pt idx="48">
                  <c:v>0.2</c:v>
                </c:pt>
                <c:pt idx="49">
                  <c:v>0.2</c:v>
                </c:pt>
                <c:pt idx="55">
                  <c:v>0.2</c:v>
                </c:pt>
                <c:pt idx="64">
                  <c:v>0.3</c:v>
                </c:pt>
                <c:pt idx="65">
                  <c:v>0.2</c:v>
                </c:pt>
                <c:pt idx="66">
                  <c:v>0.2</c:v>
                </c:pt>
                <c:pt idx="70">
                  <c:v>0.2</c:v>
                </c:pt>
                <c:pt idx="98">
                  <c:v>0.2</c:v>
                </c:pt>
                <c:pt idx="103">
                  <c:v>0.2</c:v>
                </c:pt>
                <c:pt idx="230">
                  <c:v>0.5</c:v>
                </c:pt>
              </c:numCache>
            </c:numRef>
          </c:val>
          <c:extLst xmlns:c16r2="http://schemas.microsoft.com/office/drawing/2015/06/chart">
            <c:ext xmlns:c16="http://schemas.microsoft.com/office/drawing/2014/chart" uri="{C3380CC4-5D6E-409C-BE32-E72D297353CC}">
              <c16:uniqueId val="{00000005-A58A-48E0-A47D-786E54A48879}"/>
            </c:ext>
          </c:extLst>
        </c:ser>
        <c:ser>
          <c:idx val="6"/>
          <c:order val="6"/>
          <c:tx>
            <c:v>Elliptical</c:v>
          </c:tx>
          <c:spPr>
            <a:solidFill>
              <a:srgbClr val="FF8080"/>
            </a:solidFill>
            <a:ln w="12700">
              <a:solidFill>
                <a:srgbClr val="000000"/>
              </a:solidFill>
              <a:prstDash val="solid"/>
            </a:ln>
          </c:spPr>
          <c:invertIfNegative val="0"/>
          <c:cat>
            <c:numRef>
              <c:f>'Exercise 2005'!$D$35:$D$315</c:f>
              <c:numCache>
                <c:formatCode>d\-mmm</c:formatCode>
                <c:ptCount val="281"/>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2005'!$S$35:$S$315</c:f>
              <c:numCache>
                <c:formatCode>General</c:formatCode>
                <c:ptCount val="281"/>
                <c:pt idx="28">
                  <c:v>2</c:v>
                </c:pt>
                <c:pt idx="30">
                  <c:v>1.2</c:v>
                </c:pt>
                <c:pt idx="33">
                  <c:v>1.2</c:v>
                </c:pt>
                <c:pt idx="35">
                  <c:v>1</c:v>
                </c:pt>
                <c:pt idx="37">
                  <c:v>1.3</c:v>
                </c:pt>
                <c:pt idx="40">
                  <c:v>2.4</c:v>
                </c:pt>
                <c:pt idx="42">
                  <c:v>1.2</c:v>
                </c:pt>
                <c:pt idx="44">
                  <c:v>2.2000000000000002</c:v>
                </c:pt>
                <c:pt idx="47">
                  <c:v>2</c:v>
                </c:pt>
                <c:pt idx="49">
                  <c:v>1.2</c:v>
                </c:pt>
                <c:pt idx="50">
                  <c:v>1.2</c:v>
                </c:pt>
                <c:pt idx="53">
                  <c:v>2</c:v>
                </c:pt>
                <c:pt idx="54">
                  <c:v>2</c:v>
                </c:pt>
                <c:pt idx="56">
                  <c:v>1</c:v>
                </c:pt>
                <c:pt idx="58">
                  <c:v>1.8</c:v>
                </c:pt>
                <c:pt idx="60">
                  <c:v>1.4</c:v>
                </c:pt>
                <c:pt idx="62">
                  <c:v>0.8</c:v>
                </c:pt>
                <c:pt idx="64">
                  <c:v>1</c:v>
                </c:pt>
                <c:pt idx="66">
                  <c:v>1.2</c:v>
                </c:pt>
                <c:pt idx="70">
                  <c:v>2.1</c:v>
                </c:pt>
                <c:pt idx="72">
                  <c:v>1</c:v>
                </c:pt>
                <c:pt idx="74">
                  <c:v>1.2</c:v>
                </c:pt>
                <c:pt idx="76">
                  <c:v>1.5</c:v>
                </c:pt>
                <c:pt idx="78">
                  <c:v>0.9</c:v>
                </c:pt>
                <c:pt idx="80">
                  <c:v>0.7</c:v>
                </c:pt>
                <c:pt idx="83">
                  <c:v>0.8</c:v>
                </c:pt>
                <c:pt idx="85">
                  <c:v>1.2</c:v>
                </c:pt>
                <c:pt idx="86">
                  <c:v>1</c:v>
                </c:pt>
                <c:pt idx="89">
                  <c:v>0.8</c:v>
                </c:pt>
                <c:pt idx="92">
                  <c:v>0.5</c:v>
                </c:pt>
                <c:pt idx="94">
                  <c:v>3.4</c:v>
                </c:pt>
                <c:pt idx="96">
                  <c:v>0.8</c:v>
                </c:pt>
                <c:pt idx="98">
                  <c:v>1.6</c:v>
                </c:pt>
                <c:pt idx="100">
                  <c:v>0.6</c:v>
                </c:pt>
                <c:pt idx="102">
                  <c:v>0.6</c:v>
                </c:pt>
                <c:pt idx="104">
                  <c:v>0.5</c:v>
                </c:pt>
                <c:pt idx="106">
                  <c:v>0.5</c:v>
                </c:pt>
                <c:pt idx="108">
                  <c:v>1.1000000000000001</c:v>
                </c:pt>
                <c:pt idx="111">
                  <c:v>1.6</c:v>
                </c:pt>
                <c:pt idx="113">
                  <c:v>1.3</c:v>
                </c:pt>
                <c:pt idx="115">
                  <c:v>1</c:v>
                </c:pt>
                <c:pt idx="117">
                  <c:v>1.5</c:v>
                </c:pt>
                <c:pt idx="122">
                  <c:v>0.5</c:v>
                </c:pt>
                <c:pt idx="124">
                  <c:v>1.3</c:v>
                </c:pt>
                <c:pt idx="126">
                  <c:v>1.6</c:v>
                </c:pt>
                <c:pt idx="137">
                  <c:v>0.5</c:v>
                </c:pt>
                <c:pt idx="141">
                  <c:v>0.6</c:v>
                </c:pt>
                <c:pt idx="144">
                  <c:v>0.6</c:v>
                </c:pt>
                <c:pt idx="146">
                  <c:v>0.5</c:v>
                </c:pt>
                <c:pt idx="148">
                  <c:v>0.5</c:v>
                </c:pt>
                <c:pt idx="150">
                  <c:v>0.5</c:v>
                </c:pt>
                <c:pt idx="152">
                  <c:v>0.5</c:v>
                </c:pt>
                <c:pt idx="154">
                  <c:v>0.4</c:v>
                </c:pt>
                <c:pt idx="155">
                  <c:v>0.5</c:v>
                </c:pt>
                <c:pt idx="159">
                  <c:v>0.6</c:v>
                </c:pt>
                <c:pt idx="162">
                  <c:v>0.8</c:v>
                </c:pt>
                <c:pt idx="165">
                  <c:v>0.5</c:v>
                </c:pt>
                <c:pt idx="166">
                  <c:v>0.6</c:v>
                </c:pt>
                <c:pt idx="168">
                  <c:v>0.5</c:v>
                </c:pt>
                <c:pt idx="170">
                  <c:v>0.5</c:v>
                </c:pt>
                <c:pt idx="173">
                  <c:v>0.5</c:v>
                </c:pt>
                <c:pt idx="182">
                  <c:v>0.5</c:v>
                </c:pt>
                <c:pt idx="184">
                  <c:v>0.5</c:v>
                </c:pt>
                <c:pt idx="186">
                  <c:v>0.6</c:v>
                </c:pt>
                <c:pt idx="188">
                  <c:v>0.5</c:v>
                </c:pt>
                <c:pt idx="191">
                  <c:v>0.4</c:v>
                </c:pt>
                <c:pt idx="198">
                  <c:v>0.5</c:v>
                </c:pt>
                <c:pt idx="209">
                  <c:v>0.5</c:v>
                </c:pt>
                <c:pt idx="211">
                  <c:v>0.6</c:v>
                </c:pt>
                <c:pt idx="213">
                  <c:v>0.5</c:v>
                </c:pt>
                <c:pt idx="216">
                  <c:v>0.5</c:v>
                </c:pt>
                <c:pt idx="221">
                  <c:v>0.5</c:v>
                </c:pt>
                <c:pt idx="241">
                  <c:v>0.6</c:v>
                </c:pt>
                <c:pt idx="244">
                  <c:v>0.5</c:v>
                </c:pt>
              </c:numCache>
            </c:numRef>
          </c:val>
          <c:extLst xmlns:c16r2="http://schemas.microsoft.com/office/drawing/2015/06/chart">
            <c:ext xmlns:c16="http://schemas.microsoft.com/office/drawing/2014/chart" uri="{C3380CC4-5D6E-409C-BE32-E72D297353CC}">
              <c16:uniqueId val="{00000006-A58A-48E0-A47D-786E54A48879}"/>
            </c:ext>
          </c:extLst>
        </c:ser>
        <c:dLbls>
          <c:showLegendKey val="0"/>
          <c:showVal val="0"/>
          <c:showCatName val="0"/>
          <c:showSerName val="0"/>
          <c:showPercent val="0"/>
          <c:showBubbleSize val="0"/>
        </c:dLbls>
        <c:gapWidth val="0"/>
        <c:overlap val="100"/>
        <c:axId val="118278400"/>
        <c:axId val="152506368"/>
      </c:barChart>
      <c:dateAx>
        <c:axId val="118278400"/>
        <c:scaling>
          <c:orientation val="minMax"/>
          <c:max val="38717"/>
          <c:min val="38353"/>
        </c:scaling>
        <c:delete val="0"/>
        <c:axPos val="b"/>
        <c:numFmt formatCode="m/d/yyyy" sourceLinked="0"/>
        <c:majorTickMark val="out"/>
        <c:minorTickMark val="none"/>
        <c:tickLblPos val="nextTo"/>
        <c:spPr>
          <a:ln w="3175">
            <a:solidFill>
              <a:srgbClr val="000000"/>
            </a:solidFill>
            <a:prstDash val="solid"/>
          </a:ln>
        </c:spPr>
        <c:txPr>
          <a:bodyPr rot="-2700000" vert="horz"/>
          <a:lstStyle/>
          <a:p>
            <a:pPr>
              <a:defRPr sz="625" b="0" i="0" u="none" strike="noStrike" baseline="0">
                <a:solidFill>
                  <a:srgbClr val="000000"/>
                </a:solidFill>
                <a:latin typeface="Arial"/>
                <a:ea typeface="Arial"/>
                <a:cs typeface="Arial"/>
              </a:defRPr>
            </a:pPr>
            <a:endParaRPr lang="en-US"/>
          </a:p>
        </c:txPr>
        <c:crossAx val="152506368"/>
        <c:crosses val="autoZero"/>
        <c:auto val="0"/>
        <c:lblOffset val="100"/>
        <c:baseTimeUnit val="days"/>
        <c:majorUnit val="2"/>
        <c:majorTimeUnit val="days"/>
        <c:minorUnit val="1"/>
        <c:minorTimeUnit val="days"/>
      </c:dateAx>
      <c:valAx>
        <c:axId val="152506368"/>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18278400"/>
        <c:crossesAt val="38353"/>
        <c:crossBetween val="between"/>
      </c:valAx>
      <c:spPr>
        <a:solidFill>
          <a:srgbClr val="C0C0C0"/>
        </a:solidFill>
        <a:ln w="12700">
          <a:solidFill>
            <a:srgbClr val="808080"/>
          </a:solidFill>
          <a:prstDash val="solid"/>
        </a:ln>
      </c:spPr>
    </c:plotArea>
    <c:plotVisOnly val="1"/>
    <c:dispBlanksAs val="gap"/>
    <c:showDLblsOverMax val="0"/>
  </c:chart>
  <c:spPr>
    <a:solidFill>
      <a:srgbClr val="FFFFCC"/>
    </a:solidFill>
    <a:ln w="3175">
      <a:solidFill>
        <a:srgbClr val="000000"/>
      </a:solidFill>
      <a:prstDash val="solid"/>
    </a:ln>
    <a:effectLst>
      <a:outerShdw dist="35921" dir="2700000" algn="br">
        <a:srgbClr val="000000"/>
      </a:outerShdw>
    </a:effectLst>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25" b="1" i="0" u="none" strike="noStrike" baseline="0">
                <a:solidFill>
                  <a:srgbClr val="000000"/>
                </a:solidFill>
                <a:latin typeface="Arial"/>
                <a:ea typeface="Arial"/>
                <a:cs typeface="Arial"/>
              </a:defRPr>
            </a:pPr>
            <a:r>
              <a:rPr lang="en-US"/>
              <a:t>2005- Calories</a:t>
            </a:r>
          </a:p>
        </c:rich>
      </c:tx>
      <c:layout>
        <c:manualLayout>
          <c:xMode val="edge"/>
          <c:yMode val="edge"/>
          <c:x val="0.45802196171863557"/>
          <c:y val="1.7482517482517761E-2"/>
        </c:manualLayout>
      </c:layout>
      <c:overlay val="0"/>
      <c:spPr>
        <a:noFill/>
        <a:ln w="25400">
          <a:noFill/>
        </a:ln>
      </c:spPr>
    </c:title>
    <c:autoTitleDeleted val="0"/>
    <c:plotArea>
      <c:layout>
        <c:manualLayout>
          <c:layoutTarget val="inner"/>
          <c:xMode val="edge"/>
          <c:yMode val="edge"/>
          <c:x val="4.9044096338009421E-2"/>
          <c:y val="8.3916227184336736E-2"/>
          <c:w val="0.93931913325340965"/>
          <c:h val="0.72377745946492178"/>
        </c:manualLayout>
      </c:layout>
      <c:barChart>
        <c:barDir val="col"/>
        <c:grouping val="stacked"/>
        <c:varyColors val="0"/>
        <c:ser>
          <c:idx val="0"/>
          <c:order val="0"/>
          <c:tx>
            <c:v>Biking</c:v>
          </c:tx>
          <c:spPr>
            <a:solidFill>
              <a:srgbClr val="339966"/>
            </a:solidFill>
            <a:ln w="12700">
              <a:solidFill>
                <a:srgbClr val="000000"/>
              </a:solidFill>
              <a:prstDash val="solid"/>
            </a:ln>
          </c:spPr>
          <c:invertIfNegative val="0"/>
          <c:cat>
            <c:numRef>
              <c:f>'Exercise 2005'!$D$35:$D$300</c:f>
              <c:numCache>
                <c:formatCode>d\-mmm</c:formatCode>
                <c:ptCount val="266"/>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2005'!$G$35:$G$300</c:f>
              <c:numCache>
                <c:formatCode>General</c:formatCode>
                <c:ptCount val="266"/>
                <c:pt idx="0">
                  <c:v>384</c:v>
                </c:pt>
                <c:pt idx="2">
                  <c:v>192</c:v>
                </c:pt>
                <c:pt idx="5">
                  <c:v>120</c:v>
                </c:pt>
                <c:pt idx="6">
                  <c:v>156</c:v>
                </c:pt>
                <c:pt idx="7">
                  <c:v>156</c:v>
                </c:pt>
                <c:pt idx="8">
                  <c:v>384</c:v>
                </c:pt>
                <c:pt idx="9">
                  <c:v>156</c:v>
                </c:pt>
                <c:pt idx="16">
                  <c:v>156</c:v>
                </c:pt>
                <c:pt idx="20">
                  <c:v>180</c:v>
                </c:pt>
                <c:pt idx="26">
                  <c:v>120</c:v>
                </c:pt>
                <c:pt idx="30">
                  <c:v>156</c:v>
                </c:pt>
                <c:pt idx="33">
                  <c:v>156</c:v>
                </c:pt>
                <c:pt idx="35">
                  <c:v>156</c:v>
                </c:pt>
                <c:pt idx="37">
                  <c:v>120</c:v>
                </c:pt>
                <c:pt idx="42">
                  <c:v>96</c:v>
                </c:pt>
                <c:pt idx="55">
                  <c:v>420</c:v>
                </c:pt>
                <c:pt idx="56">
                  <c:v>120</c:v>
                </c:pt>
                <c:pt idx="79">
                  <c:v>372</c:v>
                </c:pt>
                <c:pt idx="81">
                  <c:v>888</c:v>
                </c:pt>
                <c:pt idx="147">
                  <c:v>420</c:v>
                </c:pt>
                <c:pt idx="222">
                  <c:v>444</c:v>
                </c:pt>
                <c:pt idx="249">
                  <c:v>727</c:v>
                </c:pt>
                <c:pt idx="250">
                  <c:v>274</c:v>
                </c:pt>
              </c:numCache>
            </c:numRef>
          </c:val>
          <c:extLst xmlns:c16r2="http://schemas.microsoft.com/office/drawing/2015/06/chart">
            <c:ext xmlns:c16="http://schemas.microsoft.com/office/drawing/2014/chart" uri="{C3380CC4-5D6E-409C-BE32-E72D297353CC}">
              <c16:uniqueId val="{00000000-5D4A-462C-8D44-029C2FCA0DE8}"/>
            </c:ext>
          </c:extLst>
        </c:ser>
        <c:ser>
          <c:idx val="1"/>
          <c:order val="1"/>
          <c:tx>
            <c:v>Running &amp; Walking</c:v>
          </c:tx>
          <c:spPr>
            <a:gradFill rotWithShape="0">
              <a:gsLst>
                <a:gs pos="0">
                  <a:srgbClr val="993366"/>
                </a:gs>
                <a:gs pos="100000">
                  <a:srgbClr val="FF0000"/>
                </a:gs>
              </a:gsLst>
              <a:lin ang="5400000" scaled="1"/>
            </a:gradFill>
            <a:ln w="12700">
              <a:solidFill>
                <a:srgbClr val="000000"/>
              </a:solidFill>
              <a:prstDash val="solid"/>
            </a:ln>
          </c:spPr>
          <c:invertIfNegative val="0"/>
          <c:cat>
            <c:numRef>
              <c:f>'Exercise 2005'!$D$35:$D$300</c:f>
              <c:numCache>
                <c:formatCode>d\-mmm</c:formatCode>
                <c:ptCount val="266"/>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2005'!$K$35:$K$300</c:f>
              <c:numCache>
                <c:formatCode>General</c:formatCode>
                <c:ptCount val="266"/>
                <c:pt idx="3" formatCode="0">
                  <c:v>378</c:v>
                </c:pt>
                <c:pt idx="4" formatCode="0">
                  <c:v>90</c:v>
                </c:pt>
                <c:pt idx="8" formatCode="0">
                  <c:v>643.07692307692309</c:v>
                </c:pt>
                <c:pt idx="11" formatCode="0">
                  <c:v>216</c:v>
                </c:pt>
                <c:pt idx="12" formatCode="0">
                  <c:v>108</c:v>
                </c:pt>
                <c:pt idx="13" formatCode="0">
                  <c:v>180</c:v>
                </c:pt>
                <c:pt idx="14" formatCode="0">
                  <c:v>54</c:v>
                </c:pt>
                <c:pt idx="22" formatCode="0">
                  <c:v>568.4545454545455</c:v>
                </c:pt>
                <c:pt idx="23" formatCode="0">
                  <c:v>45</c:v>
                </c:pt>
                <c:pt idx="29" formatCode="0">
                  <c:v>180</c:v>
                </c:pt>
                <c:pt idx="39" formatCode="0">
                  <c:v>812.375</c:v>
                </c:pt>
                <c:pt idx="46" formatCode="0">
                  <c:v>606.66666666666674</c:v>
                </c:pt>
                <c:pt idx="49" formatCode="0">
                  <c:v>108</c:v>
                </c:pt>
                <c:pt idx="57" formatCode="0">
                  <c:v>360</c:v>
                </c:pt>
                <c:pt idx="59" formatCode="0">
                  <c:v>54</c:v>
                </c:pt>
                <c:pt idx="61" formatCode="0">
                  <c:v>658.66666666666663</c:v>
                </c:pt>
                <c:pt idx="62" formatCode="0">
                  <c:v>95</c:v>
                </c:pt>
                <c:pt idx="63" formatCode="0">
                  <c:v>429</c:v>
                </c:pt>
                <c:pt idx="67" formatCode="0">
                  <c:v>125.99999999999999</c:v>
                </c:pt>
                <c:pt idx="68" formatCode="0">
                  <c:v>270</c:v>
                </c:pt>
                <c:pt idx="69" formatCode="0">
                  <c:v>569.5454545454545</c:v>
                </c:pt>
                <c:pt idx="72" formatCode="0">
                  <c:v>99.000000000000014</c:v>
                </c:pt>
                <c:pt idx="73" formatCode="0">
                  <c:v>1006.6666666666666</c:v>
                </c:pt>
                <c:pt idx="78" formatCode="0">
                  <c:v>45</c:v>
                </c:pt>
                <c:pt idx="79" formatCode="0">
                  <c:v>312</c:v>
                </c:pt>
                <c:pt idx="80" formatCode="0">
                  <c:v>54</c:v>
                </c:pt>
                <c:pt idx="81" formatCode="0">
                  <c:v>313.33333333333331</c:v>
                </c:pt>
                <c:pt idx="82" formatCode="0">
                  <c:v>270</c:v>
                </c:pt>
                <c:pt idx="83" formatCode="0">
                  <c:v>99.000000000000014</c:v>
                </c:pt>
                <c:pt idx="87" formatCode="0">
                  <c:v>674.53846153846155</c:v>
                </c:pt>
                <c:pt idx="89" formatCode="0">
                  <c:v>54</c:v>
                </c:pt>
                <c:pt idx="90" formatCode="0">
                  <c:v>270</c:v>
                </c:pt>
                <c:pt idx="91" formatCode="0">
                  <c:v>180</c:v>
                </c:pt>
                <c:pt idx="96" formatCode="0">
                  <c:v>45</c:v>
                </c:pt>
                <c:pt idx="97" formatCode="0">
                  <c:v>572</c:v>
                </c:pt>
                <c:pt idx="100" formatCode="0">
                  <c:v>45</c:v>
                </c:pt>
                <c:pt idx="101" formatCode="0">
                  <c:v>45</c:v>
                </c:pt>
                <c:pt idx="103" formatCode="0">
                  <c:v>631.12903225806463</c:v>
                </c:pt>
                <c:pt idx="104" formatCode="0">
                  <c:v>90</c:v>
                </c:pt>
                <c:pt idx="105" formatCode="0">
                  <c:v>855.18390804597709</c:v>
                </c:pt>
                <c:pt idx="106" formatCode="0">
                  <c:v>45</c:v>
                </c:pt>
                <c:pt idx="107" formatCode="0">
                  <c:v>1236.0708661417325</c:v>
                </c:pt>
                <c:pt idx="110" formatCode="0">
                  <c:v>664.34328358208961</c:v>
                </c:pt>
                <c:pt idx="112" formatCode="0">
                  <c:v>206.99999999999997</c:v>
                </c:pt>
                <c:pt idx="114" formatCode="0">
                  <c:v>677.29411764705878</c:v>
                </c:pt>
                <c:pt idx="116" formatCode="0">
                  <c:v>344.71428571428572</c:v>
                </c:pt>
                <c:pt idx="118" formatCode="0">
                  <c:v>608</c:v>
                </c:pt>
                <c:pt idx="119" formatCode="0">
                  <c:v>478.08163265306121</c:v>
                </c:pt>
                <c:pt idx="120" formatCode="0">
                  <c:v>180</c:v>
                </c:pt>
                <c:pt idx="121" formatCode="0">
                  <c:v>497.11764705882354</c:v>
                </c:pt>
                <c:pt idx="127" formatCode="0">
                  <c:v>801.45783132530107</c:v>
                </c:pt>
                <c:pt idx="129" formatCode="0">
                  <c:v>253</c:v>
                </c:pt>
                <c:pt idx="130" formatCode="0">
                  <c:v>360</c:v>
                </c:pt>
                <c:pt idx="131" formatCode="0">
                  <c:v>270</c:v>
                </c:pt>
                <c:pt idx="132" formatCode="0">
                  <c:v>90</c:v>
                </c:pt>
                <c:pt idx="133" formatCode="0">
                  <c:v>108</c:v>
                </c:pt>
                <c:pt idx="135" formatCode="0">
                  <c:v>180</c:v>
                </c:pt>
                <c:pt idx="136" formatCode="0">
                  <c:v>540</c:v>
                </c:pt>
                <c:pt idx="137" formatCode="0">
                  <c:v>270</c:v>
                </c:pt>
                <c:pt idx="139" formatCode="0">
                  <c:v>540</c:v>
                </c:pt>
                <c:pt idx="140" formatCode="0">
                  <c:v>180</c:v>
                </c:pt>
                <c:pt idx="142" formatCode="0">
                  <c:v>681.85714285714289</c:v>
                </c:pt>
                <c:pt idx="144" formatCode="0">
                  <c:v>95</c:v>
                </c:pt>
                <c:pt idx="145" formatCode="0">
                  <c:v>871.87640449438209</c:v>
                </c:pt>
                <c:pt idx="149" formatCode="0">
                  <c:v>1294.3937007874017</c:v>
                </c:pt>
                <c:pt idx="151" formatCode="0">
                  <c:v>407.52380952380952</c:v>
                </c:pt>
                <c:pt idx="153" formatCode="0">
                  <c:v>407.52380952380952</c:v>
                </c:pt>
                <c:pt idx="156" formatCode="0">
                  <c:v>510.4615384615384</c:v>
                </c:pt>
                <c:pt idx="157" formatCode="0">
                  <c:v>497.73469387755097</c:v>
                </c:pt>
                <c:pt idx="160" formatCode="0">
                  <c:v>270</c:v>
                </c:pt>
                <c:pt idx="161" formatCode="0">
                  <c:v>681.85714285714289</c:v>
                </c:pt>
                <c:pt idx="164" formatCode="0">
                  <c:v>510.4615384615384</c:v>
                </c:pt>
                <c:pt idx="167" formatCode="0">
                  <c:v>662.82352941176464</c:v>
                </c:pt>
                <c:pt idx="169" formatCode="0">
                  <c:v>1493.2631578947369</c:v>
                </c:pt>
                <c:pt idx="172" formatCode="0">
                  <c:v>407.52380952380952</c:v>
                </c:pt>
                <c:pt idx="174" formatCode="0">
                  <c:v>660.01587301587301</c:v>
                </c:pt>
                <c:pt idx="175" formatCode="0">
                  <c:v>1116.7570093457946</c:v>
                </c:pt>
                <c:pt idx="176" formatCode="0">
                  <c:v>1429.6811594202898</c:v>
                </c:pt>
                <c:pt idx="177" formatCode="0">
                  <c:v>510</c:v>
                </c:pt>
                <c:pt idx="178" formatCode="0">
                  <c:v>1962</c:v>
                </c:pt>
                <c:pt idx="179" formatCode="0">
                  <c:v>626.66666666666663</c:v>
                </c:pt>
                <c:pt idx="181" formatCode="0">
                  <c:v>434.18181818181813</c:v>
                </c:pt>
                <c:pt idx="183" formatCode="0">
                  <c:v>548.57142857142856</c:v>
                </c:pt>
                <c:pt idx="187" formatCode="0">
                  <c:v>815.04761904761904</c:v>
                </c:pt>
                <c:pt idx="189" formatCode="0">
                  <c:v>651.27272727272737</c:v>
                </c:pt>
                <c:pt idx="190" formatCode="0">
                  <c:v>728.45205479452045</c:v>
                </c:pt>
                <c:pt idx="192" formatCode="0">
                  <c:v>937.12499999999989</c:v>
                </c:pt>
                <c:pt idx="193" formatCode="0">
                  <c:v>1018.8095238095237</c:v>
                </c:pt>
                <c:pt idx="194" formatCode="0">
                  <c:v>2222.9642857142862</c:v>
                </c:pt>
                <c:pt idx="195" formatCode="0">
                  <c:v>360</c:v>
                </c:pt>
                <c:pt idx="196" formatCode="0">
                  <c:v>180</c:v>
                </c:pt>
                <c:pt idx="197" formatCode="0">
                  <c:v>360</c:v>
                </c:pt>
                <c:pt idx="199" formatCode="0">
                  <c:v>683.44927536231876</c:v>
                </c:pt>
                <c:pt idx="201" formatCode="0">
                  <c:v>2010.4615384615386</c:v>
                </c:pt>
                <c:pt idx="202" formatCode="0">
                  <c:v>324</c:v>
                </c:pt>
                <c:pt idx="203" formatCode="0">
                  <c:v>447.22222222222223</c:v>
                </c:pt>
                <c:pt idx="205" formatCode="0">
                  <c:v>388.59459459459458</c:v>
                </c:pt>
                <c:pt idx="206" formatCode="0">
                  <c:v>624.75</c:v>
                </c:pt>
                <c:pt idx="208">
                  <c:v>606</c:v>
                </c:pt>
                <c:pt idx="212">
                  <c:v>1004</c:v>
                </c:pt>
                <c:pt idx="214">
                  <c:v>1837.9999999999998</c:v>
                </c:pt>
                <c:pt idx="215">
                  <c:v>625</c:v>
                </c:pt>
                <c:pt idx="217">
                  <c:v>270</c:v>
                </c:pt>
                <c:pt idx="218">
                  <c:v>270</c:v>
                </c:pt>
                <c:pt idx="219">
                  <c:v>270</c:v>
                </c:pt>
                <c:pt idx="220">
                  <c:v>270</c:v>
                </c:pt>
                <c:pt idx="223">
                  <c:v>672</c:v>
                </c:pt>
                <c:pt idx="224">
                  <c:v>454.00000000000006</c:v>
                </c:pt>
                <c:pt idx="226">
                  <c:v>1052</c:v>
                </c:pt>
                <c:pt idx="227">
                  <c:v>615</c:v>
                </c:pt>
                <c:pt idx="228">
                  <c:v>1700</c:v>
                </c:pt>
                <c:pt idx="230">
                  <c:v>511</c:v>
                </c:pt>
                <c:pt idx="232">
                  <c:v>615</c:v>
                </c:pt>
                <c:pt idx="233">
                  <c:v>360</c:v>
                </c:pt>
                <c:pt idx="235">
                  <c:v>180</c:v>
                </c:pt>
                <c:pt idx="237">
                  <c:v>180</c:v>
                </c:pt>
                <c:pt idx="238">
                  <c:v>180</c:v>
                </c:pt>
                <c:pt idx="239">
                  <c:v>180</c:v>
                </c:pt>
                <c:pt idx="240">
                  <c:v>418.00000000000006</c:v>
                </c:pt>
                <c:pt idx="242">
                  <c:v>1004</c:v>
                </c:pt>
                <c:pt idx="245">
                  <c:v>1081</c:v>
                </c:pt>
                <c:pt idx="246">
                  <c:v>180</c:v>
                </c:pt>
                <c:pt idx="247">
                  <c:v>470</c:v>
                </c:pt>
                <c:pt idx="248">
                  <c:v>929</c:v>
                </c:pt>
                <c:pt idx="249">
                  <c:v>45</c:v>
                </c:pt>
                <c:pt idx="250">
                  <c:v>388</c:v>
                </c:pt>
              </c:numCache>
            </c:numRef>
          </c:val>
          <c:extLst xmlns:c16r2="http://schemas.microsoft.com/office/drawing/2015/06/chart">
            <c:ext xmlns:c16="http://schemas.microsoft.com/office/drawing/2014/chart" uri="{C3380CC4-5D6E-409C-BE32-E72D297353CC}">
              <c16:uniqueId val="{00000001-5D4A-462C-8D44-029C2FCA0DE8}"/>
            </c:ext>
          </c:extLst>
        </c:ser>
        <c:ser>
          <c:idx val="3"/>
          <c:order val="2"/>
          <c:tx>
            <c:v>Swimming</c:v>
          </c:tx>
          <c:spPr>
            <a:solidFill>
              <a:srgbClr val="0066CC"/>
            </a:solidFill>
            <a:ln w="12700">
              <a:solidFill>
                <a:srgbClr val="000000"/>
              </a:solidFill>
              <a:prstDash val="solid"/>
            </a:ln>
          </c:spPr>
          <c:invertIfNegative val="0"/>
          <c:cat>
            <c:numRef>
              <c:f>'Exercise 2005'!$D$35:$D$300</c:f>
              <c:numCache>
                <c:formatCode>d\-mmm</c:formatCode>
                <c:ptCount val="266"/>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2005'!$N$35:$N$300</c:f>
              <c:numCache>
                <c:formatCode>General</c:formatCode>
                <c:ptCount val="266"/>
                <c:pt idx="0">
                  <c:v>672</c:v>
                </c:pt>
                <c:pt idx="1">
                  <c:v>768</c:v>
                </c:pt>
                <c:pt idx="2">
                  <c:v>480</c:v>
                </c:pt>
                <c:pt idx="5">
                  <c:v>480</c:v>
                </c:pt>
                <c:pt idx="6">
                  <c:v>768</c:v>
                </c:pt>
                <c:pt idx="10">
                  <c:v>672</c:v>
                </c:pt>
                <c:pt idx="14">
                  <c:v>240</c:v>
                </c:pt>
                <c:pt idx="18">
                  <c:v>816</c:v>
                </c:pt>
                <c:pt idx="21">
                  <c:v>672</c:v>
                </c:pt>
                <c:pt idx="23">
                  <c:v>384</c:v>
                </c:pt>
                <c:pt idx="24">
                  <c:v>384</c:v>
                </c:pt>
                <c:pt idx="27">
                  <c:v>816</c:v>
                </c:pt>
                <c:pt idx="32">
                  <c:v>1020</c:v>
                </c:pt>
                <c:pt idx="34">
                  <c:v>612</c:v>
                </c:pt>
                <c:pt idx="38">
                  <c:v>918</c:v>
                </c:pt>
                <c:pt idx="41">
                  <c:v>408</c:v>
                </c:pt>
                <c:pt idx="43">
                  <c:v>612</c:v>
                </c:pt>
                <c:pt idx="48">
                  <c:v>612</c:v>
                </c:pt>
                <c:pt idx="52">
                  <c:v>510</c:v>
                </c:pt>
                <c:pt idx="57">
                  <c:v>816</c:v>
                </c:pt>
                <c:pt idx="59">
                  <c:v>408</c:v>
                </c:pt>
                <c:pt idx="65">
                  <c:v>510</c:v>
                </c:pt>
                <c:pt idx="71">
                  <c:v>612</c:v>
                </c:pt>
                <c:pt idx="74">
                  <c:v>306</c:v>
                </c:pt>
                <c:pt idx="75">
                  <c:v>918</c:v>
                </c:pt>
                <c:pt idx="77">
                  <c:v>510</c:v>
                </c:pt>
                <c:pt idx="84">
                  <c:v>714</c:v>
                </c:pt>
                <c:pt idx="88">
                  <c:v>459</c:v>
                </c:pt>
                <c:pt idx="93">
                  <c:v>408</c:v>
                </c:pt>
                <c:pt idx="95">
                  <c:v>510</c:v>
                </c:pt>
                <c:pt idx="99">
                  <c:v>510</c:v>
                </c:pt>
                <c:pt idx="101">
                  <c:v>408</c:v>
                </c:pt>
                <c:pt idx="109">
                  <c:v>408</c:v>
                </c:pt>
                <c:pt idx="125">
                  <c:v>510</c:v>
                </c:pt>
                <c:pt idx="128">
                  <c:v>204</c:v>
                </c:pt>
                <c:pt idx="143">
                  <c:v>459</c:v>
                </c:pt>
                <c:pt idx="156">
                  <c:v>510</c:v>
                </c:pt>
                <c:pt idx="163">
                  <c:v>612</c:v>
                </c:pt>
                <c:pt idx="171">
                  <c:v>816</c:v>
                </c:pt>
                <c:pt idx="180">
                  <c:v>408</c:v>
                </c:pt>
                <c:pt idx="185">
                  <c:v>408</c:v>
                </c:pt>
                <c:pt idx="200">
                  <c:v>612</c:v>
                </c:pt>
                <c:pt idx="204">
                  <c:v>510</c:v>
                </c:pt>
                <c:pt idx="210">
                  <c:v>816</c:v>
                </c:pt>
                <c:pt idx="243">
                  <c:v>612</c:v>
                </c:pt>
              </c:numCache>
            </c:numRef>
          </c:val>
          <c:extLst xmlns:c16r2="http://schemas.microsoft.com/office/drawing/2015/06/chart">
            <c:ext xmlns:c16="http://schemas.microsoft.com/office/drawing/2014/chart" uri="{C3380CC4-5D6E-409C-BE32-E72D297353CC}">
              <c16:uniqueId val="{00000002-5D4A-462C-8D44-029C2FCA0DE8}"/>
            </c:ext>
          </c:extLst>
        </c:ser>
        <c:ser>
          <c:idx val="2"/>
          <c:order val="3"/>
          <c:tx>
            <c:v>Weights</c:v>
          </c:tx>
          <c:spPr>
            <a:solidFill>
              <a:srgbClr val="FFCC00"/>
            </a:solidFill>
            <a:ln w="12700">
              <a:solidFill>
                <a:srgbClr val="000000"/>
              </a:solidFill>
              <a:prstDash val="solid"/>
            </a:ln>
          </c:spPr>
          <c:invertIfNegative val="0"/>
          <c:cat>
            <c:numRef>
              <c:f>'Exercise 2005'!$D$35:$D$300</c:f>
              <c:numCache>
                <c:formatCode>d\-mmm</c:formatCode>
                <c:ptCount val="266"/>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2005'!$Q$35:$Q$300</c:f>
              <c:numCache>
                <c:formatCode>General</c:formatCode>
                <c:ptCount val="266"/>
                <c:pt idx="1">
                  <c:v>154</c:v>
                </c:pt>
                <c:pt idx="2">
                  <c:v>168</c:v>
                </c:pt>
                <c:pt idx="5">
                  <c:v>140</c:v>
                </c:pt>
                <c:pt idx="6">
                  <c:v>182</c:v>
                </c:pt>
                <c:pt idx="7">
                  <c:v>252</c:v>
                </c:pt>
                <c:pt idx="9">
                  <c:v>315</c:v>
                </c:pt>
                <c:pt idx="10">
                  <c:v>70</c:v>
                </c:pt>
                <c:pt idx="11">
                  <c:v>182</c:v>
                </c:pt>
                <c:pt idx="15">
                  <c:v>147</c:v>
                </c:pt>
                <c:pt idx="16">
                  <c:v>175</c:v>
                </c:pt>
                <c:pt idx="17">
                  <c:v>70</c:v>
                </c:pt>
                <c:pt idx="20">
                  <c:v>168</c:v>
                </c:pt>
                <c:pt idx="23">
                  <c:v>140</c:v>
                </c:pt>
                <c:pt idx="24">
                  <c:v>140</c:v>
                </c:pt>
                <c:pt idx="26">
                  <c:v>476</c:v>
                </c:pt>
                <c:pt idx="28">
                  <c:v>336</c:v>
                </c:pt>
                <c:pt idx="30">
                  <c:v>350</c:v>
                </c:pt>
                <c:pt idx="33">
                  <c:v>350</c:v>
                </c:pt>
                <c:pt idx="35">
                  <c:v>378</c:v>
                </c:pt>
                <c:pt idx="37">
                  <c:v>420</c:v>
                </c:pt>
                <c:pt idx="40">
                  <c:v>210</c:v>
                </c:pt>
                <c:pt idx="42">
                  <c:v>350</c:v>
                </c:pt>
                <c:pt idx="44">
                  <c:v>420</c:v>
                </c:pt>
                <c:pt idx="47">
                  <c:v>315</c:v>
                </c:pt>
                <c:pt idx="49">
                  <c:v>385</c:v>
                </c:pt>
                <c:pt idx="50">
                  <c:v>315</c:v>
                </c:pt>
                <c:pt idx="53">
                  <c:v>550</c:v>
                </c:pt>
                <c:pt idx="54">
                  <c:v>350</c:v>
                </c:pt>
                <c:pt idx="56">
                  <c:v>495</c:v>
                </c:pt>
                <c:pt idx="58">
                  <c:v>350</c:v>
                </c:pt>
                <c:pt idx="60">
                  <c:v>385</c:v>
                </c:pt>
                <c:pt idx="62">
                  <c:v>350</c:v>
                </c:pt>
                <c:pt idx="64">
                  <c:v>420</c:v>
                </c:pt>
                <c:pt idx="66">
                  <c:v>420</c:v>
                </c:pt>
                <c:pt idx="70">
                  <c:v>420</c:v>
                </c:pt>
                <c:pt idx="72">
                  <c:v>315</c:v>
                </c:pt>
                <c:pt idx="74">
                  <c:v>140</c:v>
                </c:pt>
                <c:pt idx="76">
                  <c:v>605</c:v>
                </c:pt>
                <c:pt idx="78">
                  <c:v>550</c:v>
                </c:pt>
                <c:pt idx="80">
                  <c:v>495</c:v>
                </c:pt>
                <c:pt idx="83">
                  <c:v>315</c:v>
                </c:pt>
                <c:pt idx="85">
                  <c:v>385</c:v>
                </c:pt>
                <c:pt idx="86">
                  <c:v>350</c:v>
                </c:pt>
                <c:pt idx="89">
                  <c:v>385</c:v>
                </c:pt>
                <c:pt idx="92">
                  <c:v>280</c:v>
                </c:pt>
                <c:pt idx="94">
                  <c:v>105</c:v>
                </c:pt>
                <c:pt idx="96">
                  <c:v>420</c:v>
                </c:pt>
                <c:pt idx="98">
                  <c:v>210</c:v>
                </c:pt>
                <c:pt idx="100">
                  <c:v>350</c:v>
                </c:pt>
                <c:pt idx="102">
                  <c:v>315</c:v>
                </c:pt>
                <c:pt idx="104">
                  <c:v>301</c:v>
                </c:pt>
                <c:pt idx="106">
                  <c:v>350</c:v>
                </c:pt>
                <c:pt idx="108">
                  <c:v>455</c:v>
                </c:pt>
                <c:pt idx="111">
                  <c:v>560</c:v>
                </c:pt>
                <c:pt idx="113">
                  <c:v>420</c:v>
                </c:pt>
                <c:pt idx="115">
                  <c:v>455</c:v>
                </c:pt>
                <c:pt idx="117">
                  <c:v>210</c:v>
                </c:pt>
                <c:pt idx="122">
                  <c:v>168</c:v>
                </c:pt>
                <c:pt idx="124">
                  <c:v>420</c:v>
                </c:pt>
                <c:pt idx="126">
                  <c:v>455</c:v>
                </c:pt>
                <c:pt idx="141">
                  <c:v>280</c:v>
                </c:pt>
                <c:pt idx="144">
                  <c:v>301</c:v>
                </c:pt>
                <c:pt idx="146">
                  <c:v>315</c:v>
                </c:pt>
                <c:pt idx="148">
                  <c:v>252</c:v>
                </c:pt>
                <c:pt idx="150">
                  <c:v>224</c:v>
                </c:pt>
                <c:pt idx="152">
                  <c:v>210</c:v>
                </c:pt>
                <c:pt idx="154">
                  <c:v>210</c:v>
                </c:pt>
                <c:pt idx="155">
                  <c:v>231</c:v>
                </c:pt>
                <c:pt idx="159">
                  <c:v>301</c:v>
                </c:pt>
                <c:pt idx="162">
                  <c:v>294</c:v>
                </c:pt>
                <c:pt idx="165">
                  <c:v>217</c:v>
                </c:pt>
                <c:pt idx="166">
                  <c:v>287</c:v>
                </c:pt>
                <c:pt idx="168">
                  <c:v>231</c:v>
                </c:pt>
                <c:pt idx="170">
                  <c:v>189</c:v>
                </c:pt>
                <c:pt idx="173">
                  <c:v>294</c:v>
                </c:pt>
                <c:pt idx="182">
                  <c:v>210</c:v>
                </c:pt>
                <c:pt idx="184">
                  <c:v>280</c:v>
                </c:pt>
                <c:pt idx="186">
                  <c:v>315</c:v>
                </c:pt>
                <c:pt idx="188">
                  <c:v>315</c:v>
                </c:pt>
                <c:pt idx="191">
                  <c:v>175</c:v>
                </c:pt>
                <c:pt idx="198">
                  <c:v>350</c:v>
                </c:pt>
                <c:pt idx="199">
                  <c:v>252</c:v>
                </c:pt>
                <c:pt idx="202">
                  <c:v>245</c:v>
                </c:pt>
                <c:pt idx="207">
                  <c:v>245</c:v>
                </c:pt>
                <c:pt idx="209">
                  <c:v>378</c:v>
                </c:pt>
                <c:pt idx="211">
                  <c:v>266</c:v>
                </c:pt>
                <c:pt idx="213">
                  <c:v>392</c:v>
                </c:pt>
                <c:pt idx="216">
                  <c:v>210</c:v>
                </c:pt>
                <c:pt idx="221">
                  <c:v>238</c:v>
                </c:pt>
                <c:pt idx="224">
                  <c:v>490</c:v>
                </c:pt>
                <c:pt idx="225">
                  <c:v>224</c:v>
                </c:pt>
                <c:pt idx="229">
                  <c:v>287</c:v>
                </c:pt>
                <c:pt idx="231">
                  <c:v>350</c:v>
                </c:pt>
                <c:pt idx="234">
                  <c:v>196</c:v>
                </c:pt>
                <c:pt idx="236">
                  <c:v>301</c:v>
                </c:pt>
                <c:pt idx="241">
                  <c:v>343</c:v>
                </c:pt>
                <c:pt idx="244">
                  <c:v>455</c:v>
                </c:pt>
              </c:numCache>
            </c:numRef>
          </c:val>
          <c:extLst xmlns:c16r2="http://schemas.microsoft.com/office/drawing/2015/06/chart">
            <c:ext xmlns:c16="http://schemas.microsoft.com/office/drawing/2014/chart" uri="{C3380CC4-5D6E-409C-BE32-E72D297353CC}">
              <c16:uniqueId val="{00000003-5D4A-462C-8D44-029C2FCA0DE8}"/>
            </c:ext>
          </c:extLst>
        </c:ser>
        <c:ser>
          <c:idx val="4"/>
          <c:order val="4"/>
          <c:tx>
            <c:v>Misc</c:v>
          </c:tx>
          <c:spPr>
            <a:solidFill>
              <a:srgbClr val="CC99FF"/>
            </a:solidFill>
            <a:ln w="12700">
              <a:solidFill>
                <a:srgbClr val="000000"/>
              </a:solidFill>
              <a:prstDash val="solid"/>
            </a:ln>
          </c:spPr>
          <c:invertIfNegative val="0"/>
          <c:cat>
            <c:numRef>
              <c:f>'Exercise 2005'!$D$35:$D$300</c:f>
              <c:numCache>
                <c:formatCode>d\-mmm</c:formatCode>
                <c:ptCount val="266"/>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2005'!$W$35:$W$302</c:f>
              <c:numCache>
                <c:formatCode>General</c:formatCode>
                <c:ptCount val="268"/>
                <c:pt idx="0">
                  <c:v>12</c:v>
                </c:pt>
                <c:pt idx="1">
                  <c:v>60</c:v>
                </c:pt>
                <c:pt idx="3">
                  <c:v>72</c:v>
                </c:pt>
                <c:pt idx="4">
                  <c:v>168</c:v>
                </c:pt>
                <c:pt idx="9">
                  <c:v>24</c:v>
                </c:pt>
                <c:pt idx="10">
                  <c:v>24</c:v>
                </c:pt>
                <c:pt idx="11">
                  <c:v>84</c:v>
                </c:pt>
                <c:pt idx="17">
                  <c:v>60</c:v>
                </c:pt>
                <c:pt idx="18">
                  <c:v>350</c:v>
                </c:pt>
                <c:pt idx="19">
                  <c:v>700</c:v>
                </c:pt>
                <c:pt idx="21">
                  <c:v>300</c:v>
                </c:pt>
                <c:pt idx="24">
                  <c:v>600</c:v>
                </c:pt>
                <c:pt idx="25">
                  <c:v>250</c:v>
                </c:pt>
                <c:pt idx="26">
                  <c:v>24</c:v>
                </c:pt>
                <c:pt idx="28">
                  <c:v>36</c:v>
                </c:pt>
                <c:pt idx="29">
                  <c:v>48</c:v>
                </c:pt>
                <c:pt idx="30">
                  <c:v>386</c:v>
                </c:pt>
                <c:pt idx="31">
                  <c:v>500</c:v>
                </c:pt>
                <c:pt idx="33">
                  <c:v>36</c:v>
                </c:pt>
                <c:pt idx="34">
                  <c:v>274</c:v>
                </c:pt>
                <c:pt idx="35">
                  <c:v>24</c:v>
                </c:pt>
                <c:pt idx="36">
                  <c:v>536</c:v>
                </c:pt>
                <c:pt idx="37">
                  <c:v>36</c:v>
                </c:pt>
                <c:pt idx="38">
                  <c:v>350</c:v>
                </c:pt>
                <c:pt idx="39">
                  <c:v>250</c:v>
                </c:pt>
                <c:pt idx="40">
                  <c:v>274</c:v>
                </c:pt>
                <c:pt idx="41">
                  <c:v>400</c:v>
                </c:pt>
                <c:pt idx="42">
                  <c:v>24</c:v>
                </c:pt>
                <c:pt idx="43">
                  <c:v>224</c:v>
                </c:pt>
                <c:pt idx="44">
                  <c:v>144</c:v>
                </c:pt>
                <c:pt idx="45">
                  <c:v>150</c:v>
                </c:pt>
                <c:pt idx="47">
                  <c:v>24</c:v>
                </c:pt>
                <c:pt idx="48">
                  <c:v>24</c:v>
                </c:pt>
                <c:pt idx="49">
                  <c:v>24</c:v>
                </c:pt>
                <c:pt idx="51">
                  <c:v>350</c:v>
                </c:pt>
                <c:pt idx="55">
                  <c:v>24</c:v>
                </c:pt>
                <c:pt idx="64">
                  <c:v>36</c:v>
                </c:pt>
                <c:pt idx="65">
                  <c:v>24</c:v>
                </c:pt>
                <c:pt idx="66">
                  <c:v>24</c:v>
                </c:pt>
                <c:pt idx="70">
                  <c:v>24</c:v>
                </c:pt>
                <c:pt idx="98">
                  <c:v>24</c:v>
                </c:pt>
                <c:pt idx="103">
                  <c:v>24</c:v>
                </c:pt>
                <c:pt idx="123">
                  <c:v>250</c:v>
                </c:pt>
                <c:pt idx="134">
                  <c:v>572</c:v>
                </c:pt>
                <c:pt idx="138">
                  <c:v>572</c:v>
                </c:pt>
                <c:pt idx="158">
                  <c:v>300</c:v>
                </c:pt>
                <c:pt idx="230">
                  <c:v>60</c:v>
                </c:pt>
              </c:numCache>
            </c:numRef>
          </c:val>
          <c:extLst xmlns:c16r2="http://schemas.microsoft.com/office/drawing/2015/06/chart">
            <c:ext xmlns:c16="http://schemas.microsoft.com/office/drawing/2014/chart" uri="{C3380CC4-5D6E-409C-BE32-E72D297353CC}">
              <c16:uniqueId val="{00000004-5D4A-462C-8D44-029C2FCA0DE8}"/>
            </c:ext>
          </c:extLst>
        </c:ser>
        <c:ser>
          <c:idx val="5"/>
          <c:order val="5"/>
          <c:tx>
            <c:v>Elliptical</c:v>
          </c:tx>
          <c:spPr>
            <a:solidFill>
              <a:srgbClr val="FF8080"/>
            </a:solidFill>
            <a:ln w="12700">
              <a:solidFill>
                <a:srgbClr val="000000"/>
              </a:solidFill>
              <a:prstDash val="solid"/>
            </a:ln>
          </c:spPr>
          <c:invertIfNegative val="0"/>
          <c:cat>
            <c:numRef>
              <c:f>'Exercise 2005'!$D$35:$D$300</c:f>
              <c:numCache>
                <c:formatCode>d\-mmm</c:formatCode>
                <c:ptCount val="266"/>
                <c:pt idx="0">
                  <c:v>38353</c:v>
                </c:pt>
                <c:pt idx="1">
                  <c:v>38354</c:v>
                </c:pt>
                <c:pt idx="2">
                  <c:v>38355</c:v>
                </c:pt>
                <c:pt idx="3">
                  <c:v>38356</c:v>
                </c:pt>
                <c:pt idx="4">
                  <c:v>38357</c:v>
                </c:pt>
                <c:pt idx="5">
                  <c:v>38358</c:v>
                </c:pt>
                <c:pt idx="6">
                  <c:v>38359</c:v>
                </c:pt>
                <c:pt idx="7">
                  <c:v>38360</c:v>
                </c:pt>
                <c:pt idx="8">
                  <c:v>38361</c:v>
                </c:pt>
                <c:pt idx="9">
                  <c:v>38362</c:v>
                </c:pt>
                <c:pt idx="10">
                  <c:v>38363</c:v>
                </c:pt>
                <c:pt idx="11">
                  <c:v>38364</c:v>
                </c:pt>
                <c:pt idx="12">
                  <c:v>38368</c:v>
                </c:pt>
                <c:pt idx="13">
                  <c:v>38369</c:v>
                </c:pt>
                <c:pt idx="14">
                  <c:v>38370</c:v>
                </c:pt>
                <c:pt idx="15">
                  <c:v>38371</c:v>
                </c:pt>
                <c:pt idx="16">
                  <c:v>38372</c:v>
                </c:pt>
                <c:pt idx="17">
                  <c:v>38373</c:v>
                </c:pt>
                <c:pt idx="18">
                  <c:v>38374</c:v>
                </c:pt>
                <c:pt idx="19">
                  <c:v>38375</c:v>
                </c:pt>
                <c:pt idx="20">
                  <c:v>38376</c:v>
                </c:pt>
                <c:pt idx="21">
                  <c:v>38377</c:v>
                </c:pt>
                <c:pt idx="22">
                  <c:v>38378</c:v>
                </c:pt>
                <c:pt idx="23">
                  <c:v>38379</c:v>
                </c:pt>
                <c:pt idx="24">
                  <c:v>38381</c:v>
                </c:pt>
                <c:pt idx="25">
                  <c:v>38382</c:v>
                </c:pt>
                <c:pt idx="26">
                  <c:v>38383</c:v>
                </c:pt>
                <c:pt idx="27">
                  <c:v>38384</c:v>
                </c:pt>
                <c:pt idx="28">
                  <c:v>38385</c:v>
                </c:pt>
                <c:pt idx="29">
                  <c:v>38386</c:v>
                </c:pt>
                <c:pt idx="30">
                  <c:v>38387</c:v>
                </c:pt>
                <c:pt idx="31">
                  <c:v>38388</c:v>
                </c:pt>
                <c:pt idx="32">
                  <c:v>38389</c:v>
                </c:pt>
                <c:pt idx="33">
                  <c:v>38390</c:v>
                </c:pt>
                <c:pt idx="34">
                  <c:v>38391</c:v>
                </c:pt>
                <c:pt idx="35">
                  <c:v>38392</c:v>
                </c:pt>
                <c:pt idx="36">
                  <c:v>38393</c:v>
                </c:pt>
                <c:pt idx="37">
                  <c:v>38394</c:v>
                </c:pt>
                <c:pt idx="38">
                  <c:v>38395</c:v>
                </c:pt>
                <c:pt idx="39">
                  <c:v>38396</c:v>
                </c:pt>
                <c:pt idx="40">
                  <c:v>38397</c:v>
                </c:pt>
                <c:pt idx="41">
                  <c:v>38398</c:v>
                </c:pt>
                <c:pt idx="42">
                  <c:v>38399</c:v>
                </c:pt>
                <c:pt idx="43">
                  <c:v>38400</c:v>
                </c:pt>
                <c:pt idx="44">
                  <c:v>38401</c:v>
                </c:pt>
                <c:pt idx="45">
                  <c:v>38402</c:v>
                </c:pt>
                <c:pt idx="46">
                  <c:v>38403</c:v>
                </c:pt>
                <c:pt idx="47">
                  <c:v>38404</c:v>
                </c:pt>
                <c:pt idx="48">
                  <c:v>38405</c:v>
                </c:pt>
                <c:pt idx="49">
                  <c:v>38406</c:v>
                </c:pt>
                <c:pt idx="50">
                  <c:v>38408</c:v>
                </c:pt>
                <c:pt idx="51">
                  <c:v>38409</c:v>
                </c:pt>
                <c:pt idx="52">
                  <c:v>38410</c:v>
                </c:pt>
                <c:pt idx="53">
                  <c:v>38411</c:v>
                </c:pt>
                <c:pt idx="54">
                  <c:v>38413</c:v>
                </c:pt>
                <c:pt idx="55">
                  <c:v>38414</c:v>
                </c:pt>
                <c:pt idx="56">
                  <c:v>38415</c:v>
                </c:pt>
                <c:pt idx="57">
                  <c:v>38417</c:v>
                </c:pt>
                <c:pt idx="58">
                  <c:v>38418</c:v>
                </c:pt>
                <c:pt idx="59">
                  <c:v>38419</c:v>
                </c:pt>
                <c:pt idx="60">
                  <c:v>38420</c:v>
                </c:pt>
                <c:pt idx="61">
                  <c:v>38421</c:v>
                </c:pt>
                <c:pt idx="62">
                  <c:v>38422</c:v>
                </c:pt>
                <c:pt idx="63">
                  <c:v>38424</c:v>
                </c:pt>
                <c:pt idx="64">
                  <c:v>38425</c:v>
                </c:pt>
                <c:pt idx="65">
                  <c:v>38426</c:v>
                </c:pt>
                <c:pt idx="66">
                  <c:v>38427</c:v>
                </c:pt>
                <c:pt idx="67">
                  <c:v>38428</c:v>
                </c:pt>
                <c:pt idx="68">
                  <c:v>38430</c:v>
                </c:pt>
                <c:pt idx="69">
                  <c:v>38431</c:v>
                </c:pt>
                <c:pt idx="70">
                  <c:v>38432</c:v>
                </c:pt>
                <c:pt idx="71">
                  <c:v>38433</c:v>
                </c:pt>
                <c:pt idx="72">
                  <c:v>38434</c:v>
                </c:pt>
                <c:pt idx="73">
                  <c:v>38435</c:v>
                </c:pt>
                <c:pt idx="74">
                  <c:v>38436</c:v>
                </c:pt>
                <c:pt idx="75">
                  <c:v>38438</c:v>
                </c:pt>
                <c:pt idx="76">
                  <c:v>38439</c:v>
                </c:pt>
                <c:pt idx="77">
                  <c:v>38440</c:v>
                </c:pt>
                <c:pt idx="78">
                  <c:v>38441</c:v>
                </c:pt>
                <c:pt idx="79">
                  <c:v>38442</c:v>
                </c:pt>
                <c:pt idx="80">
                  <c:v>38443</c:v>
                </c:pt>
                <c:pt idx="81">
                  <c:v>38444</c:v>
                </c:pt>
                <c:pt idx="82">
                  <c:v>38445</c:v>
                </c:pt>
                <c:pt idx="83">
                  <c:v>38446</c:v>
                </c:pt>
                <c:pt idx="84">
                  <c:v>38447</c:v>
                </c:pt>
                <c:pt idx="85">
                  <c:v>38448</c:v>
                </c:pt>
                <c:pt idx="86">
                  <c:v>38450</c:v>
                </c:pt>
                <c:pt idx="87">
                  <c:v>38451</c:v>
                </c:pt>
                <c:pt idx="88">
                  <c:v>38452</c:v>
                </c:pt>
                <c:pt idx="89">
                  <c:v>38453</c:v>
                </c:pt>
                <c:pt idx="90">
                  <c:v>38456</c:v>
                </c:pt>
                <c:pt idx="91">
                  <c:v>38457</c:v>
                </c:pt>
                <c:pt idx="92">
                  <c:v>38458</c:v>
                </c:pt>
                <c:pt idx="93">
                  <c:v>38459</c:v>
                </c:pt>
                <c:pt idx="94">
                  <c:v>38460</c:v>
                </c:pt>
                <c:pt idx="95">
                  <c:v>38461</c:v>
                </c:pt>
                <c:pt idx="96">
                  <c:v>38462</c:v>
                </c:pt>
                <c:pt idx="97">
                  <c:v>38463</c:v>
                </c:pt>
                <c:pt idx="98">
                  <c:v>38464</c:v>
                </c:pt>
                <c:pt idx="99">
                  <c:v>38466</c:v>
                </c:pt>
                <c:pt idx="100">
                  <c:v>38467</c:v>
                </c:pt>
                <c:pt idx="101">
                  <c:v>38468</c:v>
                </c:pt>
                <c:pt idx="102">
                  <c:v>38469</c:v>
                </c:pt>
                <c:pt idx="103">
                  <c:v>38470</c:v>
                </c:pt>
                <c:pt idx="104">
                  <c:v>38471</c:v>
                </c:pt>
                <c:pt idx="105">
                  <c:v>38473</c:v>
                </c:pt>
                <c:pt idx="106">
                  <c:v>38474</c:v>
                </c:pt>
                <c:pt idx="107">
                  <c:v>38475</c:v>
                </c:pt>
                <c:pt idx="108">
                  <c:v>38476</c:v>
                </c:pt>
                <c:pt idx="109">
                  <c:v>38477</c:v>
                </c:pt>
                <c:pt idx="110">
                  <c:v>38478</c:v>
                </c:pt>
                <c:pt idx="111">
                  <c:v>38479</c:v>
                </c:pt>
                <c:pt idx="112">
                  <c:v>38480</c:v>
                </c:pt>
                <c:pt idx="113">
                  <c:v>38481</c:v>
                </c:pt>
                <c:pt idx="114">
                  <c:v>38482</c:v>
                </c:pt>
                <c:pt idx="115">
                  <c:v>38483</c:v>
                </c:pt>
                <c:pt idx="116">
                  <c:v>38484</c:v>
                </c:pt>
                <c:pt idx="117">
                  <c:v>38485</c:v>
                </c:pt>
                <c:pt idx="118">
                  <c:v>38486</c:v>
                </c:pt>
                <c:pt idx="119">
                  <c:v>38489</c:v>
                </c:pt>
                <c:pt idx="120">
                  <c:v>38490</c:v>
                </c:pt>
                <c:pt idx="121">
                  <c:v>38492</c:v>
                </c:pt>
                <c:pt idx="122">
                  <c:v>38493</c:v>
                </c:pt>
                <c:pt idx="123">
                  <c:v>38494</c:v>
                </c:pt>
                <c:pt idx="124">
                  <c:v>38495</c:v>
                </c:pt>
                <c:pt idx="125">
                  <c:v>38496</c:v>
                </c:pt>
                <c:pt idx="126">
                  <c:v>38497</c:v>
                </c:pt>
                <c:pt idx="127">
                  <c:v>38498</c:v>
                </c:pt>
                <c:pt idx="128">
                  <c:v>38503</c:v>
                </c:pt>
                <c:pt idx="129">
                  <c:v>38504</c:v>
                </c:pt>
                <c:pt idx="130">
                  <c:v>38505</c:v>
                </c:pt>
                <c:pt idx="131">
                  <c:v>38506</c:v>
                </c:pt>
                <c:pt idx="132">
                  <c:v>38507</c:v>
                </c:pt>
                <c:pt idx="133">
                  <c:v>38508</c:v>
                </c:pt>
                <c:pt idx="134">
                  <c:v>38509</c:v>
                </c:pt>
                <c:pt idx="135">
                  <c:v>38510</c:v>
                </c:pt>
                <c:pt idx="136">
                  <c:v>38512</c:v>
                </c:pt>
                <c:pt idx="137">
                  <c:v>38513</c:v>
                </c:pt>
                <c:pt idx="138">
                  <c:v>38515</c:v>
                </c:pt>
                <c:pt idx="139">
                  <c:v>38516</c:v>
                </c:pt>
                <c:pt idx="140">
                  <c:v>38517</c:v>
                </c:pt>
                <c:pt idx="141">
                  <c:v>38518</c:v>
                </c:pt>
                <c:pt idx="142">
                  <c:v>38519</c:v>
                </c:pt>
                <c:pt idx="143">
                  <c:v>38520</c:v>
                </c:pt>
                <c:pt idx="144">
                  <c:v>38521</c:v>
                </c:pt>
                <c:pt idx="145">
                  <c:v>38522</c:v>
                </c:pt>
                <c:pt idx="146">
                  <c:v>38523</c:v>
                </c:pt>
                <c:pt idx="147">
                  <c:v>38525</c:v>
                </c:pt>
                <c:pt idx="148">
                  <c:v>38527</c:v>
                </c:pt>
                <c:pt idx="149">
                  <c:v>38529</c:v>
                </c:pt>
                <c:pt idx="150">
                  <c:v>38531</c:v>
                </c:pt>
                <c:pt idx="151">
                  <c:v>38533</c:v>
                </c:pt>
                <c:pt idx="152">
                  <c:v>38534</c:v>
                </c:pt>
                <c:pt idx="153">
                  <c:v>38540</c:v>
                </c:pt>
                <c:pt idx="154">
                  <c:v>38541</c:v>
                </c:pt>
                <c:pt idx="155">
                  <c:v>38546</c:v>
                </c:pt>
                <c:pt idx="156">
                  <c:v>38547</c:v>
                </c:pt>
                <c:pt idx="157">
                  <c:v>38550</c:v>
                </c:pt>
                <c:pt idx="158">
                  <c:v>38552</c:v>
                </c:pt>
                <c:pt idx="159">
                  <c:v>38554</c:v>
                </c:pt>
                <c:pt idx="160">
                  <c:v>38559</c:v>
                </c:pt>
                <c:pt idx="161">
                  <c:v>38560</c:v>
                </c:pt>
                <c:pt idx="162">
                  <c:v>38561</c:v>
                </c:pt>
                <c:pt idx="163">
                  <c:v>38562</c:v>
                </c:pt>
                <c:pt idx="164">
                  <c:v>38564</c:v>
                </c:pt>
                <c:pt idx="165">
                  <c:v>38566</c:v>
                </c:pt>
                <c:pt idx="166">
                  <c:v>38570</c:v>
                </c:pt>
                <c:pt idx="167">
                  <c:v>38571</c:v>
                </c:pt>
                <c:pt idx="168">
                  <c:v>38572</c:v>
                </c:pt>
                <c:pt idx="169">
                  <c:v>38573</c:v>
                </c:pt>
                <c:pt idx="170">
                  <c:v>38575</c:v>
                </c:pt>
                <c:pt idx="171">
                  <c:v>38577</c:v>
                </c:pt>
                <c:pt idx="172">
                  <c:v>38578</c:v>
                </c:pt>
                <c:pt idx="173">
                  <c:v>38579</c:v>
                </c:pt>
                <c:pt idx="174">
                  <c:v>38581</c:v>
                </c:pt>
                <c:pt idx="175">
                  <c:v>38582</c:v>
                </c:pt>
                <c:pt idx="176">
                  <c:v>38583</c:v>
                </c:pt>
                <c:pt idx="177">
                  <c:v>38585</c:v>
                </c:pt>
                <c:pt idx="178">
                  <c:v>38586</c:v>
                </c:pt>
                <c:pt idx="179">
                  <c:v>38587</c:v>
                </c:pt>
                <c:pt idx="180">
                  <c:v>38590</c:v>
                </c:pt>
                <c:pt idx="181">
                  <c:v>38592</c:v>
                </c:pt>
                <c:pt idx="182">
                  <c:v>38593</c:v>
                </c:pt>
                <c:pt idx="183">
                  <c:v>38594</c:v>
                </c:pt>
                <c:pt idx="184">
                  <c:v>38597</c:v>
                </c:pt>
                <c:pt idx="185">
                  <c:v>38598</c:v>
                </c:pt>
                <c:pt idx="186">
                  <c:v>38601</c:v>
                </c:pt>
                <c:pt idx="187">
                  <c:v>38602</c:v>
                </c:pt>
                <c:pt idx="188">
                  <c:v>38605</c:v>
                </c:pt>
                <c:pt idx="189">
                  <c:v>38607</c:v>
                </c:pt>
                <c:pt idx="190">
                  <c:v>38613</c:v>
                </c:pt>
                <c:pt idx="191">
                  <c:v>38614</c:v>
                </c:pt>
                <c:pt idx="192">
                  <c:v>38617</c:v>
                </c:pt>
                <c:pt idx="193">
                  <c:v>38621</c:v>
                </c:pt>
                <c:pt idx="194">
                  <c:v>38623</c:v>
                </c:pt>
                <c:pt idx="195">
                  <c:v>38625</c:v>
                </c:pt>
                <c:pt idx="196">
                  <c:v>38626</c:v>
                </c:pt>
                <c:pt idx="197">
                  <c:v>38627</c:v>
                </c:pt>
                <c:pt idx="198">
                  <c:v>38628</c:v>
                </c:pt>
                <c:pt idx="199">
                  <c:v>38630</c:v>
                </c:pt>
                <c:pt idx="200">
                  <c:v>38632</c:v>
                </c:pt>
                <c:pt idx="201">
                  <c:v>38633</c:v>
                </c:pt>
                <c:pt idx="202">
                  <c:v>38636</c:v>
                </c:pt>
                <c:pt idx="203">
                  <c:v>38637</c:v>
                </c:pt>
                <c:pt idx="204">
                  <c:v>38638</c:v>
                </c:pt>
                <c:pt idx="205">
                  <c:v>38641</c:v>
                </c:pt>
                <c:pt idx="206">
                  <c:v>38642</c:v>
                </c:pt>
                <c:pt idx="207">
                  <c:v>38643</c:v>
                </c:pt>
                <c:pt idx="208">
                  <c:v>38644</c:v>
                </c:pt>
                <c:pt idx="209">
                  <c:v>38646</c:v>
                </c:pt>
                <c:pt idx="210">
                  <c:v>38648</c:v>
                </c:pt>
                <c:pt idx="211">
                  <c:v>38649</c:v>
                </c:pt>
                <c:pt idx="212">
                  <c:v>38650</c:v>
                </c:pt>
                <c:pt idx="213">
                  <c:v>38654</c:v>
                </c:pt>
                <c:pt idx="214">
                  <c:v>38655</c:v>
                </c:pt>
                <c:pt idx="215">
                  <c:v>38658</c:v>
                </c:pt>
                <c:pt idx="216">
                  <c:v>38660</c:v>
                </c:pt>
                <c:pt idx="217">
                  <c:v>38663</c:v>
                </c:pt>
                <c:pt idx="218">
                  <c:v>38664</c:v>
                </c:pt>
                <c:pt idx="219">
                  <c:v>38665</c:v>
                </c:pt>
                <c:pt idx="220">
                  <c:v>38666</c:v>
                </c:pt>
                <c:pt idx="221">
                  <c:v>38668</c:v>
                </c:pt>
                <c:pt idx="222">
                  <c:v>38669</c:v>
                </c:pt>
                <c:pt idx="223">
                  <c:v>38670</c:v>
                </c:pt>
                <c:pt idx="224">
                  <c:v>38671</c:v>
                </c:pt>
                <c:pt idx="225">
                  <c:v>38674</c:v>
                </c:pt>
                <c:pt idx="226">
                  <c:v>38675</c:v>
                </c:pt>
                <c:pt idx="227">
                  <c:v>38677</c:v>
                </c:pt>
                <c:pt idx="228">
                  <c:v>38680</c:v>
                </c:pt>
                <c:pt idx="229">
                  <c:v>38682</c:v>
                </c:pt>
                <c:pt idx="230">
                  <c:v>38683</c:v>
                </c:pt>
                <c:pt idx="231">
                  <c:v>38685</c:v>
                </c:pt>
                <c:pt idx="232">
                  <c:v>38686</c:v>
                </c:pt>
                <c:pt idx="233">
                  <c:v>38689</c:v>
                </c:pt>
                <c:pt idx="234">
                  <c:v>38690</c:v>
                </c:pt>
                <c:pt idx="235">
                  <c:v>38693</c:v>
                </c:pt>
                <c:pt idx="236">
                  <c:v>38695</c:v>
                </c:pt>
                <c:pt idx="237">
                  <c:v>38697</c:v>
                </c:pt>
                <c:pt idx="238">
                  <c:v>38699</c:v>
                </c:pt>
                <c:pt idx="239">
                  <c:v>38700</c:v>
                </c:pt>
                <c:pt idx="240">
                  <c:v>38701</c:v>
                </c:pt>
                <c:pt idx="241">
                  <c:v>38704</c:v>
                </c:pt>
                <c:pt idx="242">
                  <c:v>38705</c:v>
                </c:pt>
                <c:pt idx="243">
                  <c:v>38707</c:v>
                </c:pt>
                <c:pt idx="244">
                  <c:v>38709</c:v>
                </c:pt>
                <c:pt idx="245">
                  <c:v>38710</c:v>
                </c:pt>
                <c:pt idx="246">
                  <c:v>38712</c:v>
                </c:pt>
                <c:pt idx="247">
                  <c:v>38713</c:v>
                </c:pt>
                <c:pt idx="248">
                  <c:v>38715</c:v>
                </c:pt>
                <c:pt idx="249">
                  <c:v>38716</c:v>
                </c:pt>
                <c:pt idx="250">
                  <c:v>38717</c:v>
                </c:pt>
              </c:numCache>
            </c:numRef>
          </c:cat>
          <c:val>
            <c:numRef>
              <c:f>'Exercise 2005'!$T$35:$T$300</c:f>
              <c:numCache>
                <c:formatCode>General</c:formatCode>
                <c:ptCount val="266"/>
                <c:pt idx="28">
                  <c:v>300</c:v>
                </c:pt>
                <c:pt idx="30">
                  <c:v>180</c:v>
                </c:pt>
                <c:pt idx="33">
                  <c:v>180</c:v>
                </c:pt>
                <c:pt idx="35">
                  <c:v>150</c:v>
                </c:pt>
                <c:pt idx="37">
                  <c:v>195</c:v>
                </c:pt>
                <c:pt idx="40">
                  <c:v>360</c:v>
                </c:pt>
                <c:pt idx="42">
                  <c:v>180</c:v>
                </c:pt>
                <c:pt idx="44">
                  <c:v>330</c:v>
                </c:pt>
                <c:pt idx="47">
                  <c:v>300</c:v>
                </c:pt>
                <c:pt idx="49">
                  <c:v>180</c:v>
                </c:pt>
                <c:pt idx="50">
                  <c:v>180</c:v>
                </c:pt>
                <c:pt idx="53">
                  <c:v>300</c:v>
                </c:pt>
                <c:pt idx="54">
                  <c:v>300</c:v>
                </c:pt>
                <c:pt idx="56">
                  <c:v>150</c:v>
                </c:pt>
                <c:pt idx="58">
                  <c:v>270</c:v>
                </c:pt>
                <c:pt idx="60">
                  <c:v>210</c:v>
                </c:pt>
                <c:pt idx="62">
                  <c:v>120</c:v>
                </c:pt>
                <c:pt idx="64">
                  <c:v>150</c:v>
                </c:pt>
                <c:pt idx="66">
                  <c:v>180</c:v>
                </c:pt>
                <c:pt idx="70">
                  <c:v>315</c:v>
                </c:pt>
                <c:pt idx="72">
                  <c:v>150</c:v>
                </c:pt>
                <c:pt idx="74">
                  <c:v>180</c:v>
                </c:pt>
                <c:pt idx="76">
                  <c:v>225</c:v>
                </c:pt>
                <c:pt idx="78">
                  <c:v>135</c:v>
                </c:pt>
                <c:pt idx="80">
                  <c:v>105</c:v>
                </c:pt>
                <c:pt idx="83">
                  <c:v>120</c:v>
                </c:pt>
                <c:pt idx="85">
                  <c:v>180</c:v>
                </c:pt>
                <c:pt idx="86">
                  <c:v>150</c:v>
                </c:pt>
                <c:pt idx="89">
                  <c:v>120</c:v>
                </c:pt>
                <c:pt idx="92">
                  <c:v>75</c:v>
                </c:pt>
                <c:pt idx="94">
                  <c:v>510</c:v>
                </c:pt>
                <c:pt idx="96">
                  <c:v>120</c:v>
                </c:pt>
                <c:pt idx="98">
                  <c:v>240</c:v>
                </c:pt>
                <c:pt idx="100">
                  <c:v>90</c:v>
                </c:pt>
                <c:pt idx="102">
                  <c:v>90</c:v>
                </c:pt>
                <c:pt idx="104">
                  <c:v>75</c:v>
                </c:pt>
                <c:pt idx="106">
                  <c:v>75</c:v>
                </c:pt>
                <c:pt idx="108">
                  <c:v>165</c:v>
                </c:pt>
                <c:pt idx="111">
                  <c:v>240</c:v>
                </c:pt>
                <c:pt idx="113">
                  <c:v>195</c:v>
                </c:pt>
                <c:pt idx="115">
                  <c:v>150</c:v>
                </c:pt>
                <c:pt idx="117">
                  <c:v>225</c:v>
                </c:pt>
                <c:pt idx="122">
                  <c:v>75</c:v>
                </c:pt>
                <c:pt idx="124">
                  <c:v>195</c:v>
                </c:pt>
                <c:pt idx="126">
                  <c:v>240</c:v>
                </c:pt>
                <c:pt idx="137">
                  <c:v>75</c:v>
                </c:pt>
                <c:pt idx="141">
                  <c:v>90</c:v>
                </c:pt>
                <c:pt idx="144">
                  <c:v>90</c:v>
                </c:pt>
                <c:pt idx="146">
                  <c:v>75</c:v>
                </c:pt>
                <c:pt idx="148">
                  <c:v>75</c:v>
                </c:pt>
                <c:pt idx="150">
                  <c:v>75</c:v>
                </c:pt>
                <c:pt idx="152">
                  <c:v>75</c:v>
                </c:pt>
                <c:pt idx="154">
                  <c:v>60</c:v>
                </c:pt>
                <c:pt idx="155">
                  <c:v>75</c:v>
                </c:pt>
                <c:pt idx="159">
                  <c:v>90</c:v>
                </c:pt>
                <c:pt idx="162">
                  <c:v>120</c:v>
                </c:pt>
                <c:pt idx="165">
                  <c:v>75</c:v>
                </c:pt>
                <c:pt idx="166">
                  <c:v>90</c:v>
                </c:pt>
                <c:pt idx="168">
                  <c:v>75</c:v>
                </c:pt>
                <c:pt idx="170">
                  <c:v>75</c:v>
                </c:pt>
                <c:pt idx="173">
                  <c:v>75</c:v>
                </c:pt>
                <c:pt idx="182">
                  <c:v>75</c:v>
                </c:pt>
                <c:pt idx="184">
                  <c:v>75</c:v>
                </c:pt>
                <c:pt idx="186">
                  <c:v>90</c:v>
                </c:pt>
                <c:pt idx="188">
                  <c:v>75</c:v>
                </c:pt>
                <c:pt idx="191">
                  <c:v>60</c:v>
                </c:pt>
                <c:pt idx="198">
                  <c:v>75</c:v>
                </c:pt>
                <c:pt idx="209">
                  <c:v>75</c:v>
                </c:pt>
                <c:pt idx="211">
                  <c:v>90</c:v>
                </c:pt>
                <c:pt idx="213">
                  <c:v>75</c:v>
                </c:pt>
                <c:pt idx="216">
                  <c:v>75</c:v>
                </c:pt>
                <c:pt idx="221">
                  <c:v>75</c:v>
                </c:pt>
                <c:pt idx="241">
                  <c:v>90</c:v>
                </c:pt>
                <c:pt idx="244">
                  <c:v>75</c:v>
                </c:pt>
              </c:numCache>
            </c:numRef>
          </c:val>
          <c:extLst xmlns:c16r2="http://schemas.microsoft.com/office/drawing/2015/06/chart">
            <c:ext xmlns:c16="http://schemas.microsoft.com/office/drawing/2014/chart" uri="{C3380CC4-5D6E-409C-BE32-E72D297353CC}">
              <c16:uniqueId val="{00000005-5D4A-462C-8D44-029C2FCA0DE8}"/>
            </c:ext>
          </c:extLst>
        </c:ser>
        <c:dLbls>
          <c:showLegendKey val="0"/>
          <c:showVal val="0"/>
          <c:showCatName val="0"/>
          <c:showSerName val="0"/>
          <c:showPercent val="0"/>
          <c:showBubbleSize val="0"/>
        </c:dLbls>
        <c:gapWidth val="0"/>
        <c:overlap val="100"/>
        <c:axId val="152536960"/>
        <c:axId val="152538496"/>
      </c:barChart>
      <c:dateAx>
        <c:axId val="152536960"/>
        <c:scaling>
          <c:orientation val="minMax"/>
          <c:max val="38717"/>
          <c:min val="38353"/>
        </c:scaling>
        <c:delete val="0"/>
        <c:axPos val="b"/>
        <c:numFmt formatCode="m/d/yyyy" sourceLinked="0"/>
        <c:majorTickMark val="out"/>
        <c:minorTickMark val="none"/>
        <c:tickLblPos val="nextTo"/>
        <c:spPr>
          <a:ln w="3175">
            <a:solidFill>
              <a:srgbClr val="000000"/>
            </a:solidFill>
            <a:prstDash val="solid"/>
          </a:ln>
        </c:spPr>
        <c:txPr>
          <a:bodyPr rot="-2700000" vert="horz"/>
          <a:lstStyle/>
          <a:p>
            <a:pPr>
              <a:defRPr sz="700" b="0" i="0" u="none" strike="noStrike" baseline="0">
                <a:solidFill>
                  <a:srgbClr val="000000"/>
                </a:solidFill>
                <a:latin typeface="Arial"/>
                <a:ea typeface="Arial"/>
                <a:cs typeface="Arial"/>
              </a:defRPr>
            </a:pPr>
            <a:endParaRPr lang="en-US"/>
          </a:p>
        </c:txPr>
        <c:crossAx val="152538496"/>
        <c:crosses val="autoZero"/>
        <c:auto val="0"/>
        <c:lblOffset val="100"/>
        <c:baseTimeUnit val="days"/>
        <c:majorUnit val="2"/>
        <c:majorTimeUnit val="days"/>
        <c:minorUnit val="1"/>
        <c:minorTimeUnit val="days"/>
      </c:dateAx>
      <c:valAx>
        <c:axId val="152538496"/>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en-US"/>
          </a:p>
        </c:txPr>
        <c:crossAx val="152536960"/>
        <c:crossesAt val="38353"/>
        <c:crossBetween val="between"/>
      </c:valAx>
      <c:spPr>
        <a:solidFill>
          <a:srgbClr val="C0C0C0"/>
        </a:solidFill>
        <a:ln w="12700">
          <a:solidFill>
            <a:srgbClr val="808080"/>
          </a:solidFill>
          <a:prstDash val="solid"/>
        </a:ln>
      </c:spPr>
    </c:plotArea>
    <c:plotVisOnly val="1"/>
    <c:dispBlanksAs val="gap"/>
    <c:showDLblsOverMax val="0"/>
  </c:chart>
  <c:spPr>
    <a:solidFill>
      <a:srgbClr val="FFFFCC"/>
    </a:solidFill>
    <a:ln w="3175">
      <a:solidFill>
        <a:srgbClr val="000000"/>
      </a:solidFill>
      <a:prstDash val="solid"/>
    </a:ln>
    <a:effectLst>
      <a:outerShdw dist="35921" dir="2700000" algn="br">
        <a:srgbClr val="000000"/>
      </a:outerShdw>
    </a:effectLst>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3"/>
            </a:solidFill>
          </c:spPr>
          <c:invertIfNegative val="0"/>
          <c:val>
            <c:numRef>
              <c:f>Sheet1!$B$14:$F$14</c:f>
              <c:numCache>
                <c:formatCode>General</c:formatCode>
                <c:ptCount val="5"/>
                <c:pt idx="0">
                  <c:v>114</c:v>
                </c:pt>
                <c:pt idx="1">
                  <c:v>116</c:v>
                </c:pt>
                <c:pt idx="2">
                  <c:v>119</c:v>
                </c:pt>
                <c:pt idx="3">
                  <c:v>121</c:v>
                </c:pt>
                <c:pt idx="4">
                  <c:v>123.13062015503877</c:v>
                </c:pt>
              </c:numCache>
            </c:numRef>
          </c:val>
          <c:extLst xmlns:c16r2="http://schemas.microsoft.com/office/drawing/2015/06/chart">
            <c:ext xmlns:c16="http://schemas.microsoft.com/office/drawing/2014/chart" uri="{C3380CC4-5D6E-409C-BE32-E72D297353CC}">
              <c16:uniqueId val="{00000000-132B-4665-95F6-D3DB9AC1B951}"/>
            </c:ext>
          </c:extLst>
        </c:ser>
        <c:dLbls>
          <c:showLegendKey val="0"/>
          <c:showVal val="0"/>
          <c:showCatName val="0"/>
          <c:showSerName val="0"/>
          <c:showPercent val="0"/>
          <c:showBubbleSize val="0"/>
        </c:dLbls>
        <c:gapWidth val="22"/>
        <c:axId val="118306304"/>
        <c:axId val="118307840"/>
      </c:barChart>
      <c:catAx>
        <c:axId val="118306304"/>
        <c:scaling>
          <c:orientation val="minMax"/>
        </c:scaling>
        <c:delete val="0"/>
        <c:axPos val="b"/>
        <c:majorTickMark val="out"/>
        <c:minorTickMark val="none"/>
        <c:tickLblPos val="none"/>
        <c:crossAx val="118307840"/>
        <c:crosses val="autoZero"/>
        <c:auto val="1"/>
        <c:lblAlgn val="ctr"/>
        <c:lblOffset val="100"/>
        <c:noMultiLvlLbl val="0"/>
      </c:catAx>
      <c:valAx>
        <c:axId val="118307840"/>
        <c:scaling>
          <c:orientation val="minMax"/>
        </c:scaling>
        <c:delete val="0"/>
        <c:axPos val="l"/>
        <c:majorGridlines/>
        <c:numFmt formatCode="General" sourceLinked="1"/>
        <c:majorTickMark val="out"/>
        <c:minorTickMark val="none"/>
        <c:tickLblPos val="nextTo"/>
        <c:crossAx val="11830630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728971962616821E-2"/>
          <c:y val="4.405286343612335E-2"/>
          <c:w val="0.92990654205607481"/>
          <c:h val="0.93392070484581502"/>
        </c:manualLayout>
      </c:layout>
      <c:barChart>
        <c:barDir val="col"/>
        <c:grouping val="stacked"/>
        <c:varyColors val="0"/>
        <c:ser>
          <c:idx val="0"/>
          <c:order val="0"/>
          <c:tx>
            <c:strRef>
              <c:f>Sheet1!$A$2</c:f>
              <c:strCache>
                <c:ptCount val="1"/>
              </c:strCache>
            </c:strRef>
          </c:tx>
          <c:spPr>
            <a:solidFill>
              <a:srgbClr val="74CFED"/>
            </a:solidFill>
            <a:ln w="16932">
              <a:solidFill>
                <a:srgbClr val="74CFED"/>
              </a:solidFill>
              <a:prstDash val="solid"/>
            </a:ln>
          </c:spPr>
          <c:invertIfNegative val="0"/>
          <c:dPt>
            <c:idx val="0"/>
            <c:invertIfNegative val="0"/>
            <c:bubble3D val="0"/>
            <c:spPr>
              <a:solidFill>
                <a:srgbClr val="74CFED"/>
              </a:solidFill>
              <a:ln w="33865">
                <a:noFill/>
              </a:ln>
            </c:spPr>
            <c:extLst xmlns:c16r2="http://schemas.microsoft.com/office/drawing/2015/06/chart">
              <c:ext xmlns:c16="http://schemas.microsoft.com/office/drawing/2014/chart" uri="{C3380CC4-5D6E-409C-BE32-E72D297353CC}">
                <c16:uniqueId val="{00000001-C81D-4B06-AF7E-2CCD2C57D9FA}"/>
              </c:ext>
            </c:extLst>
          </c:dPt>
          <c:dPt>
            <c:idx val="1"/>
            <c:invertIfNegative val="0"/>
            <c:bubble3D val="0"/>
            <c:spPr>
              <a:solidFill>
                <a:srgbClr val="74CFED"/>
              </a:solidFill>
              <a:ln w="33865">
                <a:noFill/>
              </a:ln>
            </c:spPr>
            <c:extLst xmlns:c16r2="http://schemas.microsoft.com/office/drawing/2015/06/chart">
              <c:ext xmlns:c16="http://schemas.microsoft.com/office/drawing/2014/chart" uri="{C3380CC4-5D6E-409C-BE32-E72D297353CC}">
                <c16:uniqueId val="{00000000-C81D-4B06-AF7E-2CCD2C57D9FA}"/>
              </c:ext>
            </c:extLst>
          </c:dPt>
          <c:dPt>
            <c:idx val="2"/>
            <c:invertIfNegative val="0"/>
            <c:bubble3D val="0"/>
            <c:spPr>
              <a:solidFill>
                <a:srgbClr val="74CFED"/>
              </a:solidFill>
              <a:ln w="33865">
                <a:noFill/>
              </a:ln>
            </c:spPr>
            <c:extLst xmlns:c16r2="http://schemas.microsoft.com/office/drawing/2015/06/chart">
              <c:ext xmlns:c16="http://schemas.microsoft.com/office/drawing/2014/chart" uri="{C3380CC4-5D6E-409C-BE32-E72D297353CC}">
                <c16:uniqueId val="{00000002-C81D-4B06-AF7E-2CCD2C57D9FA}"/>
              </c:ext>
            </c:extLst>
          </c:dPt>
          <c:dLbls>
            <c:dLbl>
              <c:idx val="0"/>
              <c:layout>
                <c:manualLayout>
                  <c:x val="0.15806086690487672"/>
                  <c:y val="-4.3114094992593666E-2"/>
                </c:manualLayout>
              </c:layout>
              <c:spPr>
                <a:noFill/>
                <a:ln w="33865">
                  <a:noFill/>
                </a:ln>
              </c:spPr>
              <c:txPr>
                <a:bodyPr/>
                <a:lstStyle/>
                <a:p>
                  <a:pPr>
                    <a:defRPr sz="1600" b="0" i="0" u="none" strike="noStrike" baseline="0">
                      <a:solidFill>
                        <a:schemeClr val="tx1"/>
                      </a:solidFill>
                      <a:latin typeface="Arial"/>
                      <a:ea typeface="Arial"/>
                      <a:cs typeface="Arial"/>
                    </a:defRPr>
                  </a:pPr>
                  <a:endParaRPr lang="en-US"/>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81D-4B06-AF7E-2CCD2C57D9FA}"/>
                </c:ext>
              </c:extLst>
            </c:dLbl>
            <c:dLbl>
              <c:idx val="1"/>
              <c:layout>
                <c:manualLayout>
                  <c:x val="0.15650343210603346"/>
                  <c:y val="-4.0409729649653725E-2"/>
                </c:manualLayout>
              </c:layout>
              <c:spPr>
                <a:noFill/>
                <a:ln w="33865">
                  <a:noFill/>
                </a:ln>
              </c:spPr>
              <c:txPr>
                <a:bodyPr/>
                <a:lstStyle/>
                <a:p>
                  <a:pPr>
                    <a:defRPr sz="1600" b="0" i="0" u="none" strike="noStrike" baseline="0">
                      <a:solidFill>
                        <a:schemeClr val="tx1"/>
                      </a:solidFill>
                      <a:latin typeface="Arial"/>
                      <a:ea typeface="Arial"/>
                      <a:cs typeface="Arial"/>
                    </a:defRPr>
                  </a:pPr>
                  <a:endParaRPr lang="en-US"/>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81D-4B06-AF7E-2CCD2C57D9FA}"/>
                </c:ext>
              </c:extLst>
            </c:dLbl>
            <c:spPr>
              <a:noFill/>
              <a:ln w="33865">
                <a:noFill/>
              </a:ln>
            </c:spPr>
            <c:txPr>
              <a:bodyPr wrap="square" lIns="38100" tIns="19050" rIns="38100" bIns="19050" anchor="ctr">
                <a:spAutoFit/>
              </a:bodyPr>
              <a:lstStyle/>
              <a:p>
                <a:pPr>
                  <a:defRPr sz="1600" b="0"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Sheet1!$B$1:$D$1</c:f>
              <c:numCache>
                <c:formatCode>General</c:formatCode>
                <c:ptCount val="3"/>
              </c:numCache>
            </c:numRef>
          </c:cat>
          <c:val>
            <c:numRef>
              <c:f>Sheet1!$B$2:$D$2</c:f>
              <c:numCache>
                <c:formatCode>#,##0.0;\-#,##0.0</c:formatCode>
                <c:ptCount val="3"/>
                <c:pt idx="0">
                  <c:v>0.10000000000001137</c:v>
                </c:pt>
                <c:pt idx="1">
                  <c:v>1.2000000000001363</c:v>
                </c:pt>
                <c:pt idx="2">
                  <c:v>8.5000000000009663</c:v>
                </c:pt>
              </c:numCache>
            </c:numRef>
          </c:val>
          <c:extLst xmlns:c16r2="http://schemas.microsoft.com/office/drawing/2015/06/chart">
            <c:ext xmlns:c16="http://schemas.microsoft.com/office/drawing/2014/chart" uri="{C3380CC4-5D6E-409C-BE32-E72D297353CC}">
              <c16:uniqueId val="{00000003-C81D-4B06-AF7E-2CCD2C57D9FA}"/>
            </c:ext>
          </c:extLst>
        </c:ser>
        <c:ser>
          <c:idx val="1"/>
          <c:order val="1"/>
          <c:tx>
            <c:strRef>
              <c:f>Sheet1!$A$3</c:f>
              <c:strCache>
                <c:ptCount val="1"/>
              </c:strCache>
            </c:strRef>
          </c:tx>
          <c:spPr>
            <a:solidFill>
              <a:srgbClr val="DFE5EF"/>
            </a:solidFill>
            <a:ln w="4233">
              <a:solidFill>
                <a:srgbClr val="000000"/>
              </a:solidFill>
              <a:prstDash val="solid"/>
            </a:ln>
          </c:spPr>
          <c:invertIfNegative val="0"/>
          <c:dLbls>
            <c:dLbl>
              <c:idx val="0"/>
              <c:layout>
                <c:manualLayout>
                  <c:x val="-5.4905349642821177E-3"/>
                  <c:y val="-1.4027650771958888E-2"/>
                </c:manualLayout>
              </c:layout>
              <c:spPr>
                <a:noFill/>
                <a:ln w="33865">
                  <a:noFill/>
                </a:ln>
              </c:spPr>
              <c:txPr>
                <a:bodyPr/>
                <a:lstStyle/>
                <a:p>
                  <a:pPr>
                    <a:defRPr sz="16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C81D-4B06-AF7E-2CCD2C57D9FA}"/>
                </c:ext>
              </c:extLst>
            </c:dLbl>
            <c:spPr>
              <a:noFill/>
              <a:ln w="33865">
                <a:noFill/>
              </a:ln>
            </c:spPr>
            <c:txPr>
              <a:bodyPr wrap="square" lIns="38100" tIns="19050" rIns="38100" bIns="19050" anchor="ctr">
                <a:spAutoFit/>
              </a:bodyPr>
              <a:lstStyle/>
              <a:p>
                <a:pPr>
                  <a:defRPr sz="16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Sheet1!$B$1:$D$1</c:f>
              <c:numCache>
                <c:formatCode>General</c:formatCode>
                <c:ptCount val="3"/>
              </c:numCache>
            </c:numRef>
          </c:cat>
          <c:val>
            <c:numRef>
              <c:f>Sheet1!$B$3:$D$3</c:f>
              <c:numCache>
                <c:formatCode>#,##0.0;\-#,##0.0</c:formatCode>
                <c:ptCount val="3"/>
                <c:pt idx="0">
                  <c:v>2.0000000000002274</c:v>
                </c:pt>
                <c:pt idx="1">
                  <c:v>5.300000000000602</c:v>
                </c:pt>
                <c:pt idx="2">
                  <c:v>9.2000000000010456</c:v>
                </c:pt>
              </c:numCache>
            </c:numRef>
          </c:val>
          <c:extLst xmlns:c16r2="http://schemas.microsoft.com/office/drawing/2015/06/chart">
            <c:ext xmlns:c16="http://schemas.microsoft.com/office/drawing/2014/chart" uri="{C3380CC4-5D6E-409C-BE32-E72D297353CC}">
              <c16:uniqueId val="{00000005-C81D-4B06-AF7E-2CCD2C57D9FA}"/>
            </c:ext>
          </c:extLst>
        </c:ser>
        <c:dLbls>
          <c:showLegendKey val="0"/>
          <c:showVal val="0"/>
          <c:showCatName val="0"/>
          <c:showSerName val="0"/>
          <c:showPercent val="0"/>
          <c:showBubbleSize val="0"/>
        </c:dLbls>
        <c:gapWidth val="80"/>
        <c:overlap val="100"/>
        <c:axId val="159545600"/>
        <c:axId val="159547392"/>
      </c:barChart>
      <c:catAx>
        <c:axId val="159545600"/>
        <c:scaling>
          <c:orientation val="minMax"/>
        </c:scaling>
        <c:delete val="0"/>
        <c:axPos val="b"/>
        <c:numFmt formatCode="General" sourceLinked="1"/>
        <c:majorTickMark val="none"/>
        <c:minorTickMark val="none"/>
        <c:tickLblPos val="none"/>
        <c:spPr>
          <a:ln w="16932">
            <a:solidFill>
              <a:schemeClr val="tx1"/>
            </a:solidFill>
            <a:prstDash val="solid"/>
          </a:ln>
        </c:spPr>
        <c:crossAx val="159547392"/>
        <c:crossesAt val="0"/>
        <c:auto val="1"/>
        <c:lblAlgn val="ctr"/>
        <c:lblOffset val="100"/>
        <c:tickLblSkip val="1"/>
        <c:tickMarkSkip val="1"/>
        <c:noMultiLvlLbl val="0"/>
      </c:catAx>
      <c:valAx>
        <c:axId val="159547392"/>
        <c:scaling>
          <c:orientation val="minMax"/>
          <c:max val="17.7"/>
          <c:min val="0"/>
        </c:scaling>
        <c:delete val="0"/>
        <c:axPos val="l"/>
        <c:numFmt formatCode="#,##0.0;\-#,##0.0" sourceLinked="1"/>
        <c:majorTickMark val="none"/>
        <c:minorTickMark val="none"/>
        <c:tickLblPos val="none"/>
        <c:spPr>
          <a:ln w="8466">
            <a:noFill/>
          </a:ln>
        </c:spPr>
        <c:crossAx val="159545600"/>
        <c:crosses val="autoZero"/>
        <c:crossBetween val="between"/>
      </c:valAx>
      <c:spPr>
        <a:noFill/>
        <a:ln w="33865">
          <a:noFill/>
        </a:ln>
      </c:spPr>
    </c:plotArea>
    <c:plotVisOnly val="1"/>
    <c:dispBlanksAs val="gap"/>
    <c:showDLblsOverMax val="0"/>
  </c:chart>
  <c:spPr>
    <a:noFill/>
    <a:ln>
      <a:noFill/>
    </a:ln>
  </c:spPr>
  <c:txPr>
    <a:bodyPr/>
    <a:lstStyle/>
    <a:p>
      <a:pPr>
        <a:defRPr sz="1600" b="1" i="0" u="none" strike="noStrike" baseline="0">
          <a:solidFill>
            <a:schemeClr val="tx1"/>
          </a:solidFill>
          <a:latin typeface="Calibri"/>
          <a:ea typeface="Calibri"/>
          <a:cs typeface="Calibri"/>
        </a:defRPr>
      </a:pPr>
      <a:endParaRPr lang="en-US"/>
    </a:p>
  </c:txPr>
  <c:externalData r:id="rId1">
    <c:autoUpdate val="0"/>
  </c:externalData>
</c:chartSpace>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A27EC0-1F62-4FB8-A54F-C3D3B3CE1EC9}" type="doc">
      <dgm:prSet loTypeId="urn:microsoft.com/office/officeart/2005/8/layout/cycle8" loCatId="cycle" qsTypeId="urn:microsoft.com/office/officeart/2005/8/quickstyle/simple1" qsCatId="simple" csTypeId="urn:microsoft.com/office/officeart/2005/8/colors/accent6_2" csCatId="accent6" phldr="1"/>
      <dgm:spPr/>
    </dgm:pt>
    <dgm:pt modelId="{A498CBB8-B71D-4BE5-AC86-BEF2E1A7D34A}">
      <dgm:prSet phldrT="[Text]"/>
      <dgm:spPr/>
      <dgm:t>
        <a:bodyPr/>
        <a:lstStyle/>
        <a:p>
          <a:r>
            <a:rPr lang="en-US" b="1" dirty="0"/>
            <a:t>Duration of time</a:t>
          </a:r>
        </a:p>
      </dgm:t>
    </dgm:pt>
    <dgm:pt modelId="{99E49DA9-322D-4A1F-B6A6-990812BB85CA}" type="parTrans" cxnId="{1C032CA5-0EB0-46DB-A11D-ECDDFA95161A}">
      <dgm:prSet/>
      <dgm:spPr/>
      <dgm:t>
        <a:bodyPr/>
        <a:lstStyle/>
        <a:p>
          <a:endParaRPr lang="en-US" b="1"/>
        </a:p>
      </dgm:t>
    </dgm:pt>
    <dgm:pt modelId="{D54E718A-E94A-4783-BE1C-9BC61095E5F7}" type="sibTrans" cxnId="{1C032CA5-0EB0-46DB-A11D-ECDDFA95161A}">
      <dgm:prSet/>
      <dgm:spPr/>
      <dgm:t>
        <a:bodyPr/>
        <a:lstStyle/>
        <a:p>
          <a:endParaRPr lang="en-US" b="1"/>
        </a:p>
      </dgm:t>
    </dgm:pt>
    <dgm:pt modelId="{070D95BF-C8E6-4C2E-9201-F68945B8F401}">
      <dgm:prSet phldrT="[Text]"/>
      <dgm:spPr/>
      <dgm:t>
        <a:bodyPr/>
        <a:lstStyle/>
        <a:p>
          <a:r>
            <a:rPr lang="en-US" b="1" dirty="0"/>
            <a:t>Up for renewal</a:t>
          </a:r>
        </a:p>
      </dgm:t>
    </dgm:pt>
    <dgm:pt modelId="{DB644CA5-47B7-46BF-A606-93429349BF9F}" type="parTrans" cxnId="{B1AE4833-1BE9-4EFE-888D-C180792B7B7C}">
      <dgm:prSet/>
      <dgm:spPr/>
      <dgm:t>
        <a:bodyPr/>
        <a:lstStyle/>
        <a:p>
          <a:endParaRPr lang="en-US" b="1"/>
        </a:p>
      </dgm:t>
    </dgm:pt>
    <dgm:pt modelId="{58BF68A2-96EB-4BBB-9FA1-EB59530E4F51}" type="sibTrans" cxnId="{B1AE4833-1BE9-4EFE-888D-C180792B7B7C}">
      <dgm:prSet/>
      <dgm:spPr/>
      <dgm:t>
        <a:bodyPr/>
        <a:lstStyle/>
        <a:p>
          <a:endParaRPr lang="en-US" b="1"/>
        </a:p>
      </dgm:t>
    </dgm:pt>
    <dgm:pt modelId="{57649C92-ACD0-4400-890A-DC7DDB115490}">
      <dgm:prSet phldrT="[Text]"/>
      <dgm:spPr/>
      <dgm:t>
        <a:bodyPr/>
        <a:lstStyle/>
        <a:p>
          <a:r>
            <a:rPr lang="en-US" b="1" dirty="0"/>
            <a:t>Sign up</a:t>
          </a:r>
        </a:p>
      </dgm:t>
    </dgm:pt>
    <dgm:pt modelId="{DAE1D79B-5BC6-433E-A2EB-FC976B940DD3}" type="parTrans" cxnId="{1CDC482E-748D-4298-9C95-CECA95D80CC0}">
      <dgm:prSet/>
      <dgm:spPr/>
      <dgm:t>
        <a:bodyPr/>
        <a:lstStyle/>
        <a:p>
          <a:endParaRPr lang="en-US" b="1"/>
        </a:p>
      </dgm:t>
    </dgm:pt>
    <dgm:pt modelId="{018CE0FD-7BFC-4BCE-B8E1-DAFF10520CA9}" type="sibTrans" cxnId="{1CDC482E-748D-4298-9C95-CECA95D80CC0}">
      <dgm:prSet/>
      <dgm:spPr/>
      <dgm:t>
        <a:bodyPr/>
        <a:lstStyle/>
        <a:p>
          <a:endParaRPr lang="en-US" b="1"/>
        </a:p>
      </dgm:t>
    </dgm:pt>
    <dgm:pt modelId="{19A29B48-54D7-41C6-A8AB-EFB13AE64C67}" type="pres">
      <dgm:prSet presAssocID="{77A27EC0-1F62-4FB8-A54F-C3D3B3CE1EC9}" presName="compositeShape" presStyleCnt="0">
        <dgm:presLayoutVars>
          <dgm:chMax val="7"/>
          <dgm:dir/>
          <dgm:resizeHandles val="exact"/>
        </dgm:presLayoutVars>
      </dgm:prSet>
      <dgm:spPr/>
    </dgm:pt>
    <dgm:pt modelId="{022F150D-344E-449F-A303-BDAF6B6064BB}" type="pres">
      <dgm:prSet presAssocID="{77A27EC0-1F62-4FB8-A54F-C3D3B3CE1EC9}" presName="wedge1" presStyleLbl="node1" presStyleIdx="0" presStyleCnt="3"/>
      <dgm:spPr/>
      <dgm:t>
        <a:bodyPr/>
        <a:lstStyle/>
        <a:p>
          <a:endParaRPr lang="en-US"/>
        </a:p>
      </dgm:t>
    </dgm:pt>
    <dgm:pt modelId="{EADB89E5-04F8-4823-8945-8040B8B91CBE}" type="pres">
      <dgm:prSet presAssocID="{77A27EC0-1F62-4FB8-A54F-C3D3B3CE1EC9}" presName="dummy1a" presStyleCnt="0"/>
      <dgm:spPr/>
    </dgm:pt>
    <dgm:pt modelId="{E88B6CFE-89EB-4AB7-84A7-A1822327A274}" type="pres">
      <dgm:prSet presAssocID="{77A27EC0-1F62-4FB8-A54F-C3D3B3CE1EC9}" presName="dummy1b" presStyleCnt="0"/>
      <dgm:spPr/>
    </dgm:pt>
    <dgm:pt modelId="{09354133-C042-43CD-9C25-CEA186CA43E4}" type="pres">
      <dgm:prSet presAssocID="{77A27EC0-1F62-4FB8-A54F-C3D3B3CE1EC9}" presName="wedge1Tx" presStyleLbl="node1" presStyleIdx="0" presStyleCnt="3">
        <dgm:presLayoutVars>
          <dgm:chMax val="0"/>
          <dgm:chPref val="0"/>
          <dgm:bulletEnabled val="1"/>
        </dgm:presLayoutVars>
      </dgm:prSet>
      <dgm:spPr/>
      <dgm:t>
        <a:bodyPr/>
        <a:lstStyle/>
        <a:p>
          <a:endParaRPr lang="en-US"/>
        </a:p>
      </dgm:t>
    </dgm:pt>
    <dgm:pt modelId="{C7B502F3-13DD-4B93-9860-56FBA25CDBC1}" type="pres">
      <dgm:prSet presAssocID="{77A27EC0-1F62-4FB8-A54F-C3D3B3CE1EC9}" presName="wedge2" presStyleLbl="node1" presStyleIdx="1" presStyleCnt="3"/>
      <dgm:spPr/>
      <dgm:t>
        <a:bodyPr/>
        <a:lstStyle/>
        <a:p>
          <a:endParaRPr lang="en-US"/>
        </a:p>
      </dgm:t>
    </dgm:pt>
    <dgm:pt modelId="{E750F383-7372-4D8F-9877-E58D4DB51028}" type="pres">
      <dgm:prSet presAssocID="{77A27EC0-1F62-4FB8-A54F-C3D3B3CE1EC9}" presName="dummy2a" presStyleCnt="0"/>
      <dgm:spPr/>
    </dgm:pt>
    <dgm:pt modelId="{34E6E27D-D1E0-4BFD-8847-CBBBD72084BB}" type="pres">
      <dgm:prSet presAssocID="{77A27EC0-1F62-4FB8-A54F-C3D3B3CE1EC9}" presName="dummy2b" presStyleCnt="0"/>
      <dgm:spPr/>
    </dgm:pt>
    <dgm:pt modelId="{E4F4C06D-611A-47B7-9896-6DE4D3AF845F}" type="pres">
      <dgm:prSet presAssocID="{77A27EC0-1F62-4FB8-A54F-C3D3B3CE1EC9}" presName="wedge2Tx" presStyleLbl="node1" presStyleIdx="1" presStyleCnt="3">
        <dgm:presLayoutVars>
          <dgm:chMax val="0"/>
          <dgm:chPref val="0"/>
          <dgm:bulletEnabled val="1"/>
        </dgm:presLayoutVars>
      </dgm:prSet>
      <dgm:spPr/>
      <dgm:t>
        <a:bodyPr/>
        <a:lstStyle/>
        <a:p>
          <a:endParaRPr lang="en-US"/>
        </a:p>
      </dgm:t>
    </dgm:pt>
    <dgm:pt modelId="{6E9A83DE-31CF-4A63-8FBE-E10CC6454CFB}" type="pres">
      <dgm:prSet presAssocID="{77A27EC0-1F62-4FB8-A54F-C3D3B3CE1EC9}" presName="wedge3" presStyleLbl="node1" presStyleIdx="2" presStyleCnt="3"/>
      <dgm:spPr/>
      <dgm:t>
        <a:bodyPr/>
        <a:lstStyle/>
        <a:p>
          <a:endParaRPr lang="en-US"/>
        </a:p>
      </dgm:t>
    </dgm:pt>
    <dgm:pt modelId="{A99233AF-80CE-4D26-BEA2-CF406B10700E}" type="pres">
      <dgm:prSet presAssocID="{77A27EC0-1F62-4FB8-A54F-C3D3B3CE1EC9}" presName="dummy3a" presStyleCnt="0"/>
      <dgm:spPr/>
    </dgm:pt>
    <dgm:pt modelId="{19C53912-60CF-415D-A758-6D56822B1D0F}" type="pres">
      <dgm:prSet presAssocID="{77A27EC0-1F62-4FB8-A54F-C3D3B3CE1EC9}" presName="dummy3b" presStyleCnt="0"/>
      <dgm:spPr/>
    </dgm:pt>
    <dgm:pt modelId="{B6D6A4A2-EB26-4ACB-B961-69D09DEA570D}" type="pres">
      <dgm:prSet presAssocID="{77A27EC0-1F62-4FB8-A54F-C3D3B3CE1EC9}" presName="wedge3Tx" presStyleLbl="node1" presStyleIdx="2" presStyleCnt="3">
        <dgm:presLayoutVars>
          <dgm:chMax val="0"/>
          <dgm:chPref val="0"/>
          <dgm:bulletEnabled val="1"/>
        </dgm:presLayoutVars>
      </dgm:prSet>
      <dgm:spPr/>
      <dgm:t>
        <a:bodyPr/>
        <a:lstStyle/>
        <a:p>
          <a:endParaRPr lang="en-US"/>
        </a:p>
      </dgm:t>
    </dgm:pt>
    <dgm:pt modelId="{67FF5DBE-6042-4B27-BC69-AA894E86DCF1}" type="pres">
      <dgm:prSet presAssocID="{D54E718A-E94A-4783-BE1C-9BC61095E5F7}" presName="arrowWedge1" presStyleLbl="fgSibTrans2D1" presStyleIdx="0" presStyleCnt="3"/>
      <dgm:spPr/>
    </dgm:pt>
    <dgm:pt modelId="{5BC54ABA-DF1C-4DE2-8A4D-4ED04C1A5C99}" type="pres">
      <dgm:prSet presAssocID="{58BF68A2-96EB-4BBB-9FA1-EB59530E4F51}" presName="arrowWedge2" presStyleLbl="fgSibTrans2D1" presStyleIdx="1" presStyleCnt="3"/>
      <dgm:spPr/>
    </dgm:pt>
    <dgm:pt modelId="{50AC8D01-4A9B-4B5C-BA2A-6D2041A2A723}" type="pres">
      <dgm:prSet presAssocID="{018CE0FD-7BFC-4BCE-B8E1-DAFF10520CA9}" presName="arrowWedge3" presStyleLbl="fgSibTrans2D1" presStyleIdx="2" presStyleCnt="3"/>
      <dgm:spPr/>
    </dgm:pt>
  </dgm:ptLst>
  <dgm:cxnLst>
    <dgm:cxn modelId="{B1AE4833-1BE9-4EFE-888D-C180792B7B7C}" srcId="{77A27EC0-1F62-4FB8-A54F-C3D3B3CE1EC9}" destId="{070D95BF-C8E6-4C2E-9201-F68945B8F401}" srcOrd="1" destOrd="0" parTransId="{DB644CA5-47B7-46BF-A606-93429349BF9F}" sibTransId="{58BF68A2-96EB-4BBB-9FA1-EB59530E4F51}"/>
    <dgm:cxn modelId="{20AEE71F-EB88-4BBE-98E2-4D17E84E5F1D}" type="presOf" srcId="{77A27EC0-1F62-4FB8-A54F-C3D3B3CE1EC9}" destId="{19A29B48-54D7-41C6-A8AB-EFB13AE64C67}" srcOrd="0" destOrd="0" presId="urn:microsoft.com/office/officeart/2005/8/layout/cycle8"/>
    <dgm:cxn modelId="{06A10C7F-67F2-40D0-A760-32EBFE061FC4}" type="presOf" srcId="{A498CBB8-B71D-4BE5-AC86-BEF2E1A7D34A}" destId="{09354133-C042-43CD-9C25-CEA186CA43E4}" srcOrd="1" destOrd="0" presId="urn:microsoft.com/office/officeart/2005/8/layout/cycle8"/>
    <dgm:cxn modelId="{E95BD532-B801-48C1-B801-9B35F17194FB}" type="presOf" srcId="{57649C92-ACD0-4400-890A-DC7DDB115490}" destId="{6E9A83DE-31CF-4A63-8FBE-E10CC6454CFB}" srcOrd="0" destOrd="0" presId="urn:microsoft.com/office/officeart/2005/8/layout/cycle8"/>
    <dgm:cxn modelId="{10492816-E4AE-4F1B-968B-912569653AE2}" type="presOf" srcId="{57649C92-ACD0-4400-890A-DC7DDB115490}" destId="{B6D6A4A2-EB26-4ACB-B961-69D09DEA570D}" srcOrd="1" destOrd="0" presId="urn:microsoft.com/office/officeart/2005/8/layout/cycle8"/>
    <dgm:cxn modelId="{8DE084AE-6B2E-43A1-9480-87E983F727D6}" type="presOf" srcId="{070D95BF-C8E6-4C2E-9201-F68945B8F401}" destId="{C7B502F3-13DD-4B93-9860-56FBA25CDBC1}" srcOrd="0" destOrd="0" presId="urn:microsoft.com/office/officeart/2005/8/layout/cycle8"/>
    <dgm:cxn modelId="{CD65EA31-77A3-43B2-AD24-335FCE3CE615}" type="presOf" srcId="{A498CBB8-B71D-4BE5-AC86-BEF2E1A7D34A}" destId="{022F150D-344E-449F-A303-BDAF6B6064BB}" srcOrd="0" destOrd="0" presId="urn:microsoft.com/office/officeart/2005/8/layout/cycle8"/>
    <dgm:cxn modelId="{1C032CA5-0EB0-46DB-A11D-ECDDFA95161A}" srcId="{77A27EC0-1F62-4FB8-A54F-C3D3B3CE1EC9}" destId="{A498CBB8-B71D-4BE5-AC86-BEF2E1A7D34A}" srcOrd="0" destOrd="0" parTransId="{99E49DA9-322D-4A1F-B6A6-990812BB85CA}" sibTransId="{D54E718A-E94A-4783-BE1C-9BC61095E5F7}"/>
    <dgm:cxn modelId="{FDBAE5E4-0620-4F0F-AD1C-127E1BC7AA71}" type="presOf" srcId="{070D95BF-C8E6-4C2E-9201-F68945B8F401}" destId="{E4F4C06D-611A-47B7-9896-6DE4D3AF845F}" srcOrd="1" destOrd="0" presId="urn:microsoft.com/office/officeart/2005/8/layout/cycle8"/>
    <dgm:cxn modelId="{1CDC482E-748D-4298-9C95-CECA95D80CC0}" srcId="{77A27EC0-1F62-4FB8-A54F-C3D3B3CE1EC9}" destId="{57649C92-ACD0-4400-890A-DC7DDB115490}" srcOrd="2" destOrd="0" parTransId="{DAE1D79B-5BC6-433E-A2EB-FC976B940DD3}" sibTransId="{018CE0FD-7BFC-4BCE-B8E1-DAFF10520CA9}"/>
    <dgm:cxn modelId="{5954EFFC-635D-4E50-8B3F-FDA3604C399D}" type="presParOf" srcId="{19A29B48-54D7-41C6-A8AB-EFB13AE64C67}" destId="{022F150D-344E-449F-A303-BDAF6B6064BB}" srcOrd="0" destOrd="0" presId="urn:microsoft.com/office/officeart/2005/8/layout/cycle8"/>
    <dgm:cxn modelId="{9E9419F1-300E-4CC4-80BC-1CE725D4993C}" type="presParOf" srcId="{19A29B48-54D7-41C6-A8AB-EFB13AE64C67}" destId="{EADB89E5-04F8-4823-8945-8040B8B91CBE}" srcOrd="1" destOrd="0" presId="urn:microsoft.com/office/officeart/2005/8/layout/cycle8"/>
    <dgm:cxn modelId="{2EFA49C5-2765-4B94-A9AB-FC6D4AA1B34F}" type="presParOf" srcId="{19A29B48-54D7-41C6-A8AB-EFB13AE64C67}" destId="{E88B6CFE-89EB-4AB7-84A7-A1822327A274}" srcOrd="2" destOrd="0" presId="urn:microsoft.com/office/officeart/2005/8/layout/cycle8"/>
    <dgm:cxn modelId="{56EAF961-7A3A-49D8-89BC-F6FCCC1AC75B}" type="presParOf" srcId="{19A29B48-54D7-41C6-A8AB-EFB13AE64C67}" destId="{09354133-C042-43CD-9C25-CEA186CA43E4}" srcOrd="3" destOrd="0" presId="urn:microsoft.com/office/officeart/2005/8/layout/cycle8"/>
    <dgm:cxn modelId="{730F1684-F0F4-41C6-9F30-1E375C877A71}" type="presParOf" srcId="{19A29B48-54D7-41C6-A8AB-EFB13AE64C67}" destId="{C7B502F3-13DD-4B93-9860-56FBA25CDBC1}" srcOrd="4" destOrd="0" presId="urn:microsoft.com/office/officeart/2005/8/layout/cycle8"/>
    <dgm:cxn modelId="{CC24128C-94A6-4CA3-9B36-72A442BBFBE7}" type="presParOf" srcId="{19A29B48-54D7-41C6-A8AB-EFB13AE64C67}" destId="{E750F383-7372-4D8F-9877-E58D4DB51028}" srcOrd="5" destOrd="0" presId="urn:microsoft.com/office/officeart/2005/8/layout/cycle8"/>
    <dgm:cxn modelId="{3D2D23FA-22EC-4046-BE87-6C353653B945}" type="presParOf" srcId="{19A29B48-54D7-41C6-A8AB-EFB13AE64C67}" destId="{34E6E27D-D1E0-4BFD-8847-CBBBD72084BB}" srcOrd="6" destOrd="0" presId="urn:microsoft.com/office/officeart/2005/8/layout/cycle8"/>
    <dgm:cxn modelId="{FE667EE7-F63B-434A-9092-DE3809406431}" type="presParOf" srcId="{19A29B48-54D7-41C6-A8AB-EFB13AE64C67}" destId="{E4F4C06D-611A-47B7-9896-6DE4D3AF845F}" srcOrd="7" destOrd="0" presId="urn:microsoft.com/office/officeart/2005/8/layout/cycle8"/>
    <dgm:cxn modelId="{8C5C1CDA-A795-4781-91B6-02D69B980F82}" type="presParOf" srcId="{19A29B48-54D7-41C6-A8AB-EFB13AE64C67}" destId="{6E9A83DE-31CF-4A63-8FBE-E10CC6454CFB}" srcOrd="8" destOrd="0" presId="urn:microsoft.com/office/officeart/2005/8/layout/cycle8"/>
    <dgm:cxn modelId="{760B1310-A481-43F1-8D7D-C140517EB32B}" type="presParOf" srcId="{19A29B48-54D7-41C6-A8AB-EFB13AE64C67}" destId="{A99233AF-80CE-4D26-BEA2-CF406B10700E}" srcOrd="9" destOrd="0" presId="urn:microsoft.com/office/officeart/2005/8/layout/cycle8"/>
    <dgm:cxn modelId="{2B45F9CD-970A-4265-AF0A-F8ABD460EFF6}" type="presParOf" srcId="{19A29B48-54D7-41C6-A8AB-EFB13AE64C67}" destId="{19C53912-60CF-415D-A758-6D56822B1D0F}" srcOrd="10" destOrd="0" presId="urn:microsoft.com/office/officeart/2005/8/layout/cycle8"/>
    <dgm:cxn modelId="{B4F5DB3E-F18D-4583-A8FD-03211AC6967A}" type="presParOf" srcId="{19A29B48-54D7-41C6-A8AB-EFB13AE64C67}" destId="{B6D6A4A2-EB26-4ACB-B961-69D09DEA570D}" srcOrd="11" destOrd="0" presId="urn:microsoft.com/office/officeart/2005/8/layout/cycle8"/>
    <dgm:cxn modelId="{20085DA5-D857-42FC-B881-898D33056CB2}" type="presParOf" srcId="{19A29B48-54D7-41C6-A8AB-EFB13AE64C67}" destId="{67FF5DBE-6042-4B27-BC69-AA894E86DCF1}" srcOrd="12" destOrd="0" presId="urn:microsoft.com/office/officeart/2005/8/layout/cycle8"/>
    <dgm:cxn modelId="{FC3CA569-9214-438A-8DC7-F1DF09F36A1B}" type="presParOf" srcId="{19A29B48-54D7-41C6-A8AB-EFB13AE64C67}" destId="{5BC54ABA-DF1C-4DE2-8A4D-4ED04C1A5C99}" srcOrd="13" destOrd="0" presId="urn:microsoft.com/office/officeart/2005/8/layout/cycle8"/>
    <dgm:cxn modelId="{CE6A845F-270D-4316-805C-A344E9C3C796}" type="presParOf" srcId="{19A29B48-54D7-41C6-A8AB-EFB13AE64C67}" destId="{50AC8D01-4A9B-4B5C-BA2A-6D2041A2A723}"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F5C76C-7E09-4C41-B21B-4F6CF64910F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35E0B97-8AC8-4805-82AA-F936444E2CA4}">
      <dgm:prSet phldrT="[Text]"/>
      <dgm:spPr/>
      <dgm:t>
        <a:bodyPr/>
        <a:lstStyle/>
        <a:p>
          <a:r>
            <a:rPr lang="en-US" dirty="0"/>
            <a:t>30%</a:t>
          </a:r>
        </a:p>
      </dgm:t>
    </dgm:pt>
    <dgm:pt modelId="{E134FF56-450C-4F4A-8593-357DF0E391E7}" type="parTrans" cxnId="{F0A5C1AC-D03A-42B2-B0B7-435AEDA2F6EB}">
      <dgm:prSet/>
      <dgm:spPr/>
      <dgm:t>
        <a:bodyPr/>
        <a:lstStyle/>
        <a:p>
          <a:endParaRPr lang="en-US"/>
        </a:p>
      </dgm:t>
    </dgm:pt>
    <dgm:pt modelId="{87C75D91-0A16-45F3-9D7C-BE8EFCAE8515}" type="sibTrans" cxnId="{F0A5C1AC-D03A-42B2-B0B7-435AEDA2F6EB}">
      <dgm:prSet/>
      <dgm:spPr/>
      <dgm:t>
        <a:bodyPr/>
        <a:lstStyle/>
        <a:p>
          <a:endParaRPr lang="en-US"/>
        </a:p>
      </dgm:t>
    </dgm:pt>
    <dgm:pt modelId="{A7B2416A-FF54-4A9F-B125-BD165DB33B0F}">
      <dgm:prSet phldrT="[Text]"/>
      <dgm:spPr/>
      <dgm:t>
        <a:bodyPr/>
        <a:lstStyle/>
        <a:p>
          <a:r>
            <a:rPr lang="en-US" dirty="0"/>
            <a:t>Not using my club membership</a:t>
          </a:r>
        </a:p>
      </dgm:t>
    </dgm:pt>
    <dgm:pt modelId="{D5A0879E-C0EB-434D-98A4-AE532C6DD408}" type="parTrans" cxnId="{073F73D2-5D74-4D73-8B06-CAF56E0027DC}">
      <dgm:prSet/>
      <dgm:spPr/>
      <dgm:t>
        <a:bodyPr/>
        <a:lstStyle/>
        <a:p>
          <a:endParaRPr lang="en-US"/>
        </a:p>
      </dgm:t>
    </dgm:pt>
    <dgm:pt modelId="{4FD71BCC-046B-4F9D-A872-6B21D3301F6E}" type="sibTrans" cxnId="{073F73D2-5D74-4D73-8B06-CAF56E0027DC}">
      <dgm:prSet/>
      <dgm:spPr/>
      <dgm:t>
        <a:bodyPr/>
        <a:lstStyle/>
        <a:p>
          <a:endParaRPr lang="en-US"/>
        </a:p>
      </dgm:t>
    </dgm:pt>
    <dgm:pt modelId="{43ED58B8-E221-47FE-BCD5-B6086689F196}">
      <dgm:prSet phldrT="[Text]"/>
      <dgm:spPr/>
      <dgm:t>
        <a:bodyPr/>
        <a:lstStyle/>
        <a:p>
          <a:r>
            <a:rPr lang="en-US" dirty="0"/>
            <a:t>17%</a:t>
          </a:r>
        </a:p>
      </dgm:t>
    </dgm:pt>
    <dgm:pt modelId="{DA663D6A-5B2D-4D63-9729-B272BD99EDED}" type="parTrans" cxnId="{6158C7F5-6D99-4007-B8D8-8D9013521E22}">
      <dgm:prSet/>
      <dgm:spPr/>
      <dgm:t>
        <a:bodyPr/>
        <a:lstStyle/>
        <a:p>
          <a:endParaRPr lang="en-US"/>
        </a:p>
      </dgm:t>
    </dgm:pt>
    <dgm:pt modelId="{D3F6BFE9-B23C-43DA-B10A-56FC8D656C72}" type="sibTrans" cxnId="{6158C7F5-6D99-4007-B8D8-8D9013521E22}">
      <dgm:prSet/>
      <dgm:spPr/>
      <dgm:t>
        <a:bodyPr/>
        <a:lstStyle/>
        <a:p>
          <a:endParaRPr lang="en-US"/>
        </a:p>
      </dgm:t>
    </dgm:pt>
    <dgm:pt modelId="{37A09610-3FE6-44EA-B5FF-4D4F9A91B121}">
      <dgm:prSet phldrT="[Text]"/>
      <dgm:spPr/>
      <dgm:t>
        <a:bodyPr/>
        <a:lstStyle/>
        <a:p>
          <a:r>
            <a:rPr lang="en-US" dirty="0"/>
            <a:t>Club too crowded</a:t>
          </a:r>
        </a:p>
      </dgm:t>
    </dgm:pt>
    <dgm:pt modelId="{0782456A-AC86-446D-ACF5-2793E1B33DAC}" type="parTrans" cxnId="{8F85E139-5C4F-4A13-81B1-C696A1462889}">
      <dgm:prSet/>
      <dgm:spPr/>
      <dgm:t>
        <a:bodyPr/>
        <a:lstStyle/>
        <a:p>
          <a:endParaRPr lang="en-US"/>
        </a:p>
      </dgm:t>
    </dgm:pt>
    <dgm:pt modelId="{6BAC5BF1-3F8D-418C-8A12-63D8E6FBCC6F}" type="sibTrans" cxnId="{8F85E139-5C4F-4A13-81B1-C696A1462889}">
      <dgm:prSet/>
      <dgm:spPr/>
      <dgm:t>
        <a:bodyPr/>
        <a:lstStyle/>
        <a:p>
          <a:endParaRPr lang="en-US"/>
        </a:p>
      </dgm:t>
    </dgm:pt>
    <dgm:pt modelId="{35617F65-6CA3-48A5-A12E-EC3EE7258C86}">
      <dgm:prSet phldrT="[Text]"/>
      <dgm:spPr/>
      <dgm:t>
        <a:bodyPr/>
        <a:lstStyle/>
        <a:p>
          <a:r>
            <a:rPr lang="en-US" dirty="0"/>
            <a:t>21%</a:t>
          </a:r>
        </a:p>
      </dgm:t>
    </dgm:pt>
    <dgm:pt modelId="{9E4339D5-8789-4CAB-9F02-6BD902B0A849}" type="parTrans" cxnId="{96054058-45F6-448A-AF2F-1C1568BD5E6B}">
      <dgm:prSet/>
      <dgm:spPr/>
      <dgm:t>
        <a:bodyPr/>
        <a:lstStyle/>
        <a:p>
          <a:endParaRPr lang="en-US"/>
        </a:p>
      </dgm:t>
    </dgm:pt>
    <dgm:pt modelId="{3FDBC010-975B-42C5-95B5-3A70C2F4CE7F}" type="sibTrans" cxnId="{96054058-45F6-448A-AF2F-1C1568BD5E6B}">
      <dgm:prSet/>
      <dgm:spPr/>
      <dgm:t>
        <a:bodyPr/>
        <a:lstStyle/>
        <a:p>
          <a:endParaRPr lang="en-US"/>
        </a:p>
      </dgm:t>
    </dgm:pt>
    <dgm:pt modelId="{AEB1182F-18D0-4C0D-9E69-D065DEF58017}">
      <dgm:prSet phldrT="[Text]"/>
      <dgm:spPr/>
      <dgm:t>
        <a:bodyPr/>
        <a:lstStyle/>
        <a:p>
          <a:r>
            <a:rPr lang="en-US" dirty="0"/>
            <a:t>Lack of guidance or knowledge, felt out of </a:t>
          </a:r>
          <a:r>
            <a:rPr lang="en-US" dirty="0" smtClean="0"/>
            <a:t>place, intimidated</a:t>
          </a:r>
          <a:endParaRPr lang="en-US" dirty="0"/>
        </a:p>
      </dgm:t>
    </dgm:pt>
    <dgm:pt modelId="{F52B7843-3F0C-439A-8250-3902330E7CCE}" type="parTrans" cxnId="{804060CD-8631-4A51-A1B0-88C2E4DD14D9}">
      <dgm:prSet/>
      <dgm:spPr/>
      <dgm:t>
        <a:bodyPr/>
        <a:lstStyle/>
        <a:p>
          <a:endParaRPr lang="en-US"/>
        </a:p>
      </dgm:t>
    </dgm:pt>
    <dgm:pt modelId="{2693D2DF-A72F-48DD-98EE-A1DD2324BBE2}" type="sibTrans" cxnId="{804060CD-8631-4A51-A1B0-88C2E4DD14D9}">
      <dgm:prSet/>
      <dgm:spPr/>
      <dgm:t>
        <a:bodyPr/>
        <a:lstStyle/>
        <a:p>
          <a:endParaRPr lang="en-US"/>
        </a:p>
      </dgm:t>
    </dgm:pt>
    <dgm:pt modelId="{BD561EC3-54F5-4509-B18D-AD75EED6793D}">
      <dgm:prSet phldrT="[Text]"/>
      <dgm:spPr/>
      <dgm:t>
        <a:bodyPr/>
        <a:lstStyle/>
        <a:p>
          <a:r>
            <a:rPr lang="en-US" dirty="0"/>
            <a:t>46%</a:t>
          </a:r>
        </a:p>
      </dgm:t>
    </dgm:pt>
    <dgm:pt modelId="{3AF636EF-6D9F-4C46-A374-704AED424CA3}" type="parTrans" cxnId="{3B078A15-C3B8-4957-9FC1-DFDF114A3D8A}">
      <dgm:prSet/>
      <dgm:spPr/>
      <dgm:t>
        <a:bodyPr/>
        <a:lstStyle/>
        <a:p>
          <a:endParaRPr lang="en-US"/>
        </a:p>
      </dgm:t>
    </dgm:pt>
    <dgm:pt modelId="{6E127AC8-2751-4272-BC15-0142532DEC2F}" type="sibTrans" cxnId="{3B078A15-C3B8-4957-9FC1-DFDF114A3D8A}">
      <dgm:prSet/>
      <dgm:spPr/>
      <dgm:t>
        <a:bodyPr/>
        <a:lstStyle/>
        <a:p>
          <a:endParaRPr lang="en-US"/>
        </a:p>
      </dgm:t>
    </dgm:pt>
    <dgm:pt modelId="{4A557C3E-6B97-404F-AD5C-C9F1984F0EC4}">
      <dgm:prSet phldrT="[Text]"/>
      <dgm:spPr/>
      <dgm:t>
        <a:bodyPr/>
        <a:lstStyle/>
        <a:p>
          <a:r>
            <a:rPr lang="en-US" dirty="0"/>
            <a:t>Perceived Low Value</a:t>
          </a:r>
        </a:p>
      </dgm:t>
    </dgm:pt>
    <dgm:pt modelId="{27B1D11D-46D6-4F44-BF7D-E4CC0D8F332C}" type="parTrans" cxnId="{684681A5-EB57-42C7-867A-968FA6F273A4}">
      <dgm:prSet/>
      <dgm:spPr/>
      <dgm:t>
        <a:bodyPr/>
        <a:lstStyle/>
        <a:p>
          <a:endParaRPr lang="en-US"/>
        </a:p>
      </dgm:t>
    </dgm:pt>
    <dgm:pt modelId="{E313A2E6-63DA-4798-B576-91D3C26A2FAA}" type="sibTrans" cxnId="{684681A5-EB57-42C7-867A-968FA6F273A4}">
      <dgm:prSet/>
      <dgm:spPr/>
      <dgm:t>
        <a:bodyPr/>
        <a:lstStyle/>
        <a:p>
          <a:endParaRPr lang="en-US"/>
        </a:p>
      </dgm:t>
    </dgm:pt>
    <dgm:pt modelId="{03135F53-E396-415A-ACD8-797910590A94}">
      <dgm:prSet phldrT="[Text]"/>
      <dgm:spPr/>
      <dgm:t>
        <a:bodyPr/>
        <a:lstStyle/>
        <a:p>
          <a:r>
            <a:rPr lang="en-US" dirty="0"/>
            <a:t>&gt;5x</a:t>
          </a:r>
        </a:p>
      </dgm:t>
    </dgm:pt>
    <dgm:pt modelId="{2DE2256E-3DE5-4959-8C1F-69F30EA30E82}" type="parTrans" cxnId="{8E3486C3-E9B8-4339-86FE-4B118A138FD2}">
      <dgm:prSet/>
      <dgm:spPr/>
      <dgm:t>
        <a:bodyPr/>
        <a:lstStyle/>
        <a:p>
          <a:endParaRPr lang="en-US"/>
        </a:p>
      </dgm:t>
    </dgm:pt>
    <dgm:pt modelId="{DAC2F42D-2DFF-4FD7-91ED-31383D360384}" type="sibTrans" cxnId="{8E3486C3-E9B8-4339-86FE-4B118A138FD2}">
      <dgm:prSet/>
      <dgm:spPr/>
      <dgm:t>
        <a:bodyPr/>
        <a:lstStyle/>
        <a:p>
          <a:endParaRPr lang="en-US"/>
        </a:p>
      </dgm:t>
    </dgm:pt>
    <dgm:pt modelId="{A2875146-6CB3-4625-97BD-AF8205921BE3}">
      <dgm:prSet phldrT="[Text]"/>
      <dgm:spPr/>
      <dgm:t>
        <a:bodyPr/>
        <a:lstStyle/>
        <a:p>
          <a:r>
            <a:rPr lang="en-US" dirty="0"/>
            <a:t>Acquisition cost vs retention cost</a:t>
          </a:r>
        </a:p>
      </dgm:t>
    </dgm:pt>
    <dgm:pt modelId="{2DCE879B-FF45-4197-9BE8-32D60D2B78D9}" type="parTrans" cxnId="{A57C2CAA-7A54-4DB3-BA9E-3D12F851850C}">
      <dgm:prSet/>
      <dgm:spPr/>
      <dgm:t>
        <a:bodyPr/>
        <a:lstStyle/>
        <a:p>
          <a:endParaRPr lang="en-US"/>
        </a:p>
      </dgm:t>
    </dgm:pt>
    <dgm:pt modelId="{F2246672-19B9-408D-BEDA-95EF9BF622E8}" type="sibTrans" cxnId="{A57C2CAA-7A54-4DB3-BA9E-3D12F851850C}">
      <dgm:prSet/>
      <dgm:spPr/>
      <dgm:t>
        <a:bodyPr/>
        <a:lstStyle/>
        <a:p>
          <a:endParaRPr lang="en-US"/>
        </a:p>
      </dgm:t>
    </dgm:pt>
    <dgm:pt modelId="{22D5FF2D-DE95-48B9-A890-10E151F640D3}" type="pres">
      <dgm:prSet presAssocID="{B8F5C76C-7E09-4C41-B21B-4F6CF64910FB}" presName="Name0" presStyleCnt="0">
        <dgm:presLayoutVars>
          <dgm:dir/>
          <dgm:animLvl val="lvl"/>
          <dgm:resizeHandles val="exact"/>
        </dgm:presLayoutVars>
      </dgm:prSet>
      <dgm:spPr/>
      <dgm:t>
        <a:bodyPr/>
        <a:lstStyle/>
        <a:p>
          <a:endParaRPr lang="en-US"/>
        </a:p>
      </dgm:t>
    </dgm:pt>
    <dgm:pt modelId="{F708E114-1A68-49FD-B85F-92CC5999C615}" type="pres">
      <dgm:prSet presAssocID="{E35E0B97-8AC8-4805-82AA-F936444E2CA4}" presName="linNode" presStyleCnt="0"/>
      <dgm:spPr/>
    </dgm:pt>
    <dgm:pt modelId="{ED122C89-3529-46F5-B8CB-A633B74EEB61}" type="pres">
      <dgm:prSet presAssocID="{E35E0B97-8AC8-4805-82AA-F936444E2CA4}" presName="parentText" presStyleLbl="node1" presStyleIdx="0" presStyleCnt="5">
        <dgm:presLayoutVars>
          <dgm:chMax val="1"/>
          <dgm:bulletEnabled val="1"/>
        </dgm:presLayoutVars>
      </dgm:prSet>
      <dgm:spPr/>
      <dgm:t>
        <a:bodyPr/>
        <a:lstStyle/>
        <a:p>
          <a:endParaRPr lang="en-US"/>
        </a:p>
      </dgm:t>
    </dgm:pt>
    <dgm:pt modelId="{6B525118-E489-4A20-A708-EA0D25676709}" type="pres">
      <dgm:prSet presAssocID="{E35E0B97-8AC8-4805-82AA-F936444E2CA4}" presName="descendantText" presStyleLbl="alignAccFollowNode1" presStyleIdx="0" presStyleCnt="5">
        <dgm:presLayoutVars>
          <dgm:bulletEnabled val="1"/>
        </dgm:presLayoutVars>
      </dgm:prSet>
      <dgm:spPr/>
      <dgm:t>
        <a:bodyPr/>
        <a:lstStyle/>
        <a:p>
          <a:endParaRPr lang="en-US"/>
        </a:p>
      </dgm:t>
    </dgm:pt>
    <dgm:pt modelId="{8DCFDEC7-F528-4201-9F2E-03DC5C75CFF2}" type="pres">
      <dgm:prSet presAssocID="{87C75D91-0A16-45F3-9D7C-BE8EFCAE8515}" presName="sp" presStyleCnt="0"/>
      <dgm:spPr/>
    </dgm:pt>
    <dgm:pt modelId="{59FBECB0-89A6-43EE-B0A8-0B51A5C23865}" type="pres">
      <dgm:prSet presAssocID="{43ED58B8-E221-47FE-BCD5-B6086689F196}" presName="linNode" presStyleCnt="0"/>
      <dgm:spPr/>
    </dgm:pt>
    <dgm:pt modelId="{C1DE8B95-C8EC-4B7B-86A5-359C3521CA0F}" type="pres">
      <dgm:prSet presAssocID="{43ED58B8-E221-47FE-BCD5-B6086689F196}" presName="parentText" presStyleLbl="node1" presStyleIdx="1" presStyleCnt="5">
        <dgm:presLayoutVars>
          <dgm:chMax val="1"/>
          <dgm:bulletEnabled val="1"/>
        </dgm:presLayoutVars>
      </dgm:prSet>
      <dgm:spPr/>
      <dgm:t>
        <a:bodyPr/>
        <a:lstStyle/>
        <a:p>
          <a:endParaRPr lang="en-US"/>
        </a:p>
      </dgm:t>
    </dgm:pt>
    <dgm:pt modelId="{695AB7CA-0117-4FD3-BB54-B5A42BCF3BE7}" type="pres">
      <dgm:prSet presAssocID="{43ED58B8-E221-47FE-BCD5-B6086689F196}" presName="descendantText" presStyleLbl="alignAccFollowNode1" presStyleIdx="1" presStyleCnt="5">
        <dgm:presLayoutVars>
          <dgm:bulletEnabled val="1"/>
        </dgm:presLayoutVars>
      </dgm:prSet>
      <dgm:spPr/>
      <dgm:t>
        <a:bodyPr/>
        <a:lstStyle/>
        <a:p>
          <a:endParaRPr lang="en-US"/>
        </a:p>
      </dgm:t>
    </dgm:pt>
    <dgm:pt modelId="{CCEA9C97-DC7F-45BE-B2EA-E8FA82522A17}" type="pres">
      <dgm:prSet presAssocID="{D3F6BFE9-B23C-43DA-B10A-56FC8D656C72}" presName="sp" presStyleCnt="0"/>
      <dgm:spPr/>
    </dgm:pt>
    <dgm:pt modelId="{D7E7C9C8-71C7-440C-A893-5EA825781EBF}" type="pres">
      <dgm:prSet presAssocID="{35617F65-6CA3-48A5-A12E-EC3EE7258C86}" presName="linNode" presStyleCnt="0"/>
      <dgm:spPr/>
    </dgm:pt>
    <dgm:pt modelId="{35107896-F9EA-418B-B102-A3A6546C5FD8}" type="pres">
      <dgm:prSet presAssocID="{35617F65-6CA3-48A5-A12E-EC3EE7258C86}" presName="parentText" presStyleLbl="node1" presStyleIdx="2" presStyleCnt="5">
        <dgm:presLayoutVars>
          <dgm:chMax val="1"/>
          <dgm:bulletEnabled val="1"/>
        </dgm:presLayoutVars>
      </dgm:prSet>
      <dgm:spPr/>
      <dgm:t>
        <a:bodyPr/>
        <a:lstStyle/>
        <a:p>
          <a:endParaRPr lang="en-US"/>
        </a:p>
      </dgm:t>
    </dgm:pt>
    <dgm:pt modelId="{7DA7E3FD-52C2-4547-B22F-E96CEF887CB7}" type="pres">
      <dgm:prSet presAssocID="{35617F65-6CA3-48A5-A12E-EC3EE7258C86}" presName="descendantText" presStyleLbl="alignAccFollowNode1" presStyleIdx="2" presStyleCnt="5">
        <dgm:presLayoutVars>
          <dgm:bulletEnabled val="1"/>
        </dgm:presLayoutVars>
      </dgm:prSet>
      <dgm:spPr/>
      <dgm:t>
        <a:bodyPr/>
        <a:lstStyle/>
        <a:p>
          <a:endParaRPr lang="en-US"/>
        </a:p>
      </dgm:t>
    </dgm:pt>
    <dgm:pt modelId="{3722966B-D59C-465F-96A9-18EA367399B0}" type="pres">
      <dgm:prSet presAssocID="{3FDBC010-975B-42C5-95B5-3A70C2F4CE7F}" presName="sp" presStyleCnt="0"/>
      <dgm:spPr/>
    </dgm:pt>
    <dgm:pt modelId="{2480D69A-8066-434F-8AA4-727DCA440B92}" type="pres">
      <dgm:prSet presAssocID="{BD561EC3-54F5-4509-B18D-AD75EED6793D}" presName="linNode" presStyleCnt="0"/>
      <dgm:spPr/>
    </dgm:pt>
    <dgm:pt modelId="{DB30F88D-214D-4F77-9CAB-41B729B93652}" type="pres">
      <dgm:prSet presAssocID="{BD561EC3-54F5-4509-B18D-AD75EED6793D}" presName="parentText" presStyleLbl="node1" presStyleIdx="3" presStyleCnt="5">
        <dgm:presLayoutVars>
          <dgm:chMax val="1"/>
          <dgm:bulletEnabled val="1"/>
        </dgm:presLayoutVars>
      </dgm:prSet>
      <dgm:spPr/>
      <dgm:t>
        <a:bodyPr/>
        <a:lstStyle/>
        <a:p>
          <a:endParaRPr lang="en-US"/>
        </a:p>
      </dgm:t>
    </dgm:pt>
    <dgm:pt modelId="{D8559CF8-BAF3-4987-9363-E4EA8E5C9425}" type="pres">
      <dgm:prSet presAssocID="{BD561EC3-54F5-4509-B18D-AD75EED6793D}" presName="descendantText" presStyleLbl="alignAccFollowNode1" presStyleIdx="3" presStyleCnt="5">
        <dgm:presLayoutVars>
          <dgm:bulletEnabled val="1"/>
        </dgm:presLayoutVars>
      </dgm:prSet>
      <dgm:spPr/>
      <dgm:t>
        <a:bodyPr/>
        <a:lstStyle/>
        <a:p>
          <a:endParaRPr lang="en-US"/>
        </a:p>
      </dgm:t>
    </dgm:pt>
    <dgm:pt modelId="{522BED72-F543-42F7-9109-FF2C59343F0A}" type="pres">
      <dgm:prSet presAssocID="{6E127AC8-2751-4272-BC15-0142532DEC2F}" presName="sp" presStyleCnt="0"/>
      <dgm:spPr/>
    </dgm:pt>
    <dgm:pt modelId="{87A7BBB9-F8D1-42CE-83D7-BEE162545107}" type="pres">
      <dgm:prSet presAssocID="{03135F53-E396-415A-ACD8-797910590A94}" presName="linNode" presStyleCnt="0"/>
      <dgm:spPr/>
    </dgm:pt>
    <dgm:pt modelId="{F7EDE2D3-C276-45E9-A43D-F34D4471A4B3}" type="pres">
      <dgm:prSet presAssocID="{03135F53-E396-415A-ACD8-797910590A94}" presName="parentText" presStyleLbl="node1" presStyleIdx="4" presStyleCnt="5">
        <dgm:presLayoutVars>
          <dgm:chMax val="1"/>
          <dgm:bulletEnabled val="1"/>
        </dgm:presLayoutVars>
      </dgm:prSet>
      <dgm:spPr/>
      <dgm:t>
        <a:bodyPr/>
        <a:lstStyle/>
        <a:p>
          <a:endParaRPr lang="en-US"/>
        </a:p>
      </dgm:t>
    </dgm:pt>
    <dgm:pt modelId="{E0A8AB5F-F827-4DA1-987C-C773150897F4}" type="pres">
      <dgm:prSet presAssocID="{03135F53-E396-415A-ACD8-797910590A94}" presName="descendantText" presStyleLbl="alignAccFollowNode1" presStyleIdx="4" presStyleCnt="5">
        <dgm:presLayoutVars>
          <dgm:bulletEnabled val="1"/>
        </dgm:presLayoutVars>
      </dgm:prSet>
      <dgm:spPr/>
      <dgm:t>
        <a:bodyPr/>
        <a:lstStyle/>
        <a:p>
          <a:endParaRPr lang="en-US"/>
        </a:p>
      </dgm:t>
    </dgm:pt>
  </dgm:ptLst>
  <dgm:cxnLst>
    <dgm:cxn modelId="{684681A5-EB57-42C7-867A-968FA6F273A4}" srcId="{BD561EC3-54F5-4509-B18D-AD75EED6793D}" destId="{4A557C3E-6B97-404F-AD5C-C9F1984F0EC4}" srcOrd="0" destOrd="0" parTransId="{27B1D11D-46D6-4F44-BF7D-E4CC0D8F332C}" sibTransId="{E313A2E6-63DA-4798-B576-91D3C26A2FAA}"/>
    <dgm:cxn modelId="{CB2A8FED-78BB-41E2-85FB-F13176584CE4}" type="presOf" srcId="{43ED58B8-E221-47FE-BCD5-B6086689F196}" destId="{C1DE8B95-C8EC-4B7B-86A5-359C3521CA0F}" srcOrd="0" destOrd="0" presId="urn:microsoft.com/office/officeart/2005/8/layout/vList5"/>
    <dgm:cxn modelId="{073F73D2-5D74-4D73-8B06-CAF56E0027DC}" srcId="{E35E0B97-8AC8-4805-82AA-F936444E2CA4}" destId="{A7B2416A-FF54-4A9F-B125-BD165DB33B0F}" srcOrd="0" destOrd="0" parTransId="{D5A0879E-C0EB-434D-98A4-AE532C6DD408}" sibTransId="{4FD71BCC-046B-4F9D-A872-6B21D3301F6E}"/>
    <dgm:cxn modelId="{6C777FDE-81CA-4CEA-8472-5E323D5BC3F0}" type="presOf" srcId="{BD561EC3-54F5-4509-B18D-AD75EED6793D}" destId="{DB30F88D-214D-4F77-9CAB-41B729B93652}" srcOrd="0" destOrd="0" presId="urn:microsoft.com/office/officeart/2005/8/layout/vList5"/>
    <dgm:cxn modelId="{D68587AB-8BDB-417F-BD90-00B7CEE00647}" type="presOf" srcId="{37A09610-3FE6-44EA-B5FF-4D4F9A91B121}" destId="{695AB7CA-0117-4FD3-BB54-B5A42BCF3BE7}" srcOrd="0" destOrd="0" presId="urn:microsoft.com/office/officeart/2005/8/layout/vList5"/>
    <dgm:cxn modelId="{804060CD-8631-4A51-A1B0-88C2E4DD14D9}" srcId="{35617F65-6CA3-48A5-A12E-EC3EE7258C86}" destId="{AEB1182F-18D0-4C0D-9E69-D065DEF58017}" srcOrd="0" destOrd="0" parTransId="{F52B7843-3F0C-439A-8250-3902330E7CCE}" sibTransId="{2693D2DF-A72F-48DD-98EE-A1DD2324BBE2}"/>
    <dgm:cxn modelId="{ACA7E56F-FF18-4887-8F10-FAA83A237287}" type="presOf" srcId="{E35E0B97-8AC8-4805-82AA-F936444E2CA4}" destId="{ED122C89-3529-46F5-B8CB-A633B74EEB61}" srcOrd="0" destOrd="0" presId="urn:microsoft.com/office/officeart/2005/8/layout/vList5"/>
    <dgm:cxn modelId="{6158C7F5-6D99-4007-B8D8-8D9013521E22}" srcId="{B8F5C76C-7E09-4C41-B21B-4F6CF64910FB}" destId="{43ED58B8-E221-47FE-BCD5-B6086689F196}" srcOrd="1" destOrd="0" parTransId="{DA663D6A-5B2D-4D63-9729-B272BD99EDED}" sibTransId="{D3F6BFE9-B23C-43DA-B10A-56FC8D656C72}"/>
    <dgm:cxn modelId="{8F85E139-5C4F-4A13-81B1-C696A1462889}" srcId="{43ED58B8-E221-47FE-BCD5-B6086689F196}" destId="{37A09610-3FE6-44EA-B5FF-4D4F9A91B121}" srcOrd="0" destOrd="0" parTransId="{0782456A-AC86-446D-ACF5-2793E1B33DAC}" sibTransId="{6BAC5BF1-3F8D-418C-8A12-63D8E6FBCC6F}"/>
    <dgm:cxn modelId="{96054058-45F6-448A-AF2F-1C1568BD5E6B}" srcId="{B8F5C76C-7E09-4C41-B21B-4F6CF64910FB}" destId="{35617F65-6CA3-48A5-A12E-EC3EE7258C86}" srcOrd="2" destOrd="0" parTransId="{9E4339D5-8789-4CAB-9F02-6BD902B0A849}" sibTransId="{3FDBC010-975B-42C5-95B5-3A70C2F4CE7F}"/>
    <dgm:cxn modelId="{18E8887B-7624-4EA0-B706-C8ECB665A7B3}" type="presOf" srcId="{A2875146-6CB3-4625-97BD-AF8205921BE3}" destId="{E0A8AB5F-F827-4DA1-987C-C773150897F4}" srcOrd="0" destOrd="0" presId="urn:microsoft.com/office/officeart/2005/8/layout/vList5"/>
    <dgm:cxn modelId="{8E3486C3-E9B8-4339-86FE-4B118A138FD2}" srcId="{B8F5C76C-7E09-4C41-B21B-4F6CF64910FB}" destId="{03135F53-E396-415A-ACD8-797910590A94}" srcOrd="4" destOrd="0" parTransId="{2DE2256E-3DE5-4959-8C1F-69F30EA30E82}" sibTransId="{DAC2F42D-2DFF-4FD7-91ED-31383D360384}"/>
    <dgm:cxn modelId="{CD9EE0C5-1D94-46AB-A3FE-8674A3CC4B87}" type="presOf" srcId="{AEB1182F-18D0-4C0D-9E69-D065DEF58017}" destId="{7DA7E3FD-52C2-4547-B22F-E96CEF887CB7}" srcOrd="0" destOrd="0" presId="urn:microsoft.com/office/officeart/2005/8/layout/vList5"/>
    <dgm:cxn modelId="{F0A5C1AC-D03A-42B2-B0B7-435AEDA2F6EB}" srcId="{B8F5C76C-7E09-4C41-B21B-4F6CF64910FB}" destId="{E35E0B97-8AC8-4805-82AA-F936444E2CA4}" srcOrd="0" destOrd="0" parTransId="{E134FF56-450C-4F4A-8593-357DF0E391E7}" sibTransId="{87C75D91-0A16-45F3-9D7C-BE8EFCAE8515}"/>
    <dgm:cxn modelId="{3B078A15-C3B8-4957-9FC1-DFDF114A3D8A}" srcId="{B8F5C76C-7E09-4C41-B21B-4F6CF64910FB}" destId="{BD561EC3-54F5-4509-B18D-AD75EED6793D}" srcOrd="3" destOrd="0" parTransId="{3AF636EF-6D9F-4C46-A374-704AED424CA3}" sibTransId="{6E127AC8-2751-4272-BC15-0142532DEC2F}"/>
    <dgm:cxn modelId="{A57C2CAA-7A54-4DB3-BA9E-3D12F851850C}" srcId="{03135F53-E396-415A-ACD8-797910590A94}" destId="{A2875146-6CB3-4625-97BD-AF8205921BE3}" srcOrd="0" destOrd="0" parTransId="{2DCE879B-FF45-4197-9BE8-32D60D2B78D9}" sibTransId="{F2246672-19B9-408D-BEDA-95EF9BF622E8}"/>
    <dgm:cxn modelId="{6083BA85-0D78-4D4C-907F-231E640FA9F5}" type="presOf" srcId="{35617F65-6CA3-48A5-A12E-EC3EE7258C86}" destId="{35107896-F9EA-418B-B102-A3A6546C5FD8}" srcOrd="0" destOrd="0" presId="urn:microsoft.com/office/officeart/2005/8/layout/vList5"/>
    <dgm:cxn modelId="{22B0106C-6BAB-4C74-9563-51F8202B2B3C}" type="presOf" srcId="{03135F53-E396-415A-ACD8-797910590A94}" destId="{F7EDE2D3-C276-45E9-A43D-F34D4471A4B3}" srcOrd="0" destOrd="0" presId="urn:microsoft.com/office/officeart/2005/8/layout/vList5"/>
    <dgm:cxn modelId="{5BB08D7F-514A-4483-A449-2FBE7733092A}" type="presOf" srcId="{4A557C3E-6B97-404F-AD5C-C9F1984F0EC4}" destId="{D8559CF8-BAF3-4987-9363-E4EA8E5C9425}" srcOrd="0" destOrd="0" presId="urn:microsoft.com/office/officeart/2005/8/layout/vList5"/>
    <dgm:cxn modelId="{48476209-B70A-43E3-B471-80CEFBFBD7CF}" type="presOf" srcId="{B8F5C76C-7E09-4C41-B21B-4F6CF64910FB}" destId="{22D5FF2D-DE95-48B9-A890-10E151F640D3}" srcOrd="0" destOrd="0" presId="urn:microsoft.com/office/officeart/2005/8/layout/vList5"/>
    <dgm:cxn modelId="{EF147425-BF52-4C18-B772-FABB3D1FD1A3}" type="presOf" srcId="{A7B2416A-FF54-4A9F-B125-BD165DB33B0F}" destId="{6B525118-E489-4A20-A708-EA0D25676709}" srcOrd="0" destOrd="0" presId="urn:microsoft.com/office/officeart/2005/8/layout/vList5"/>
    <dgm:cxn modelId="{1A7A04B4-568B-4E0B-8AED-663B76316A8E}" type="presParOf" srcId="{22D5FF2D-DE95-48B9-A890-10E151F640D3}" destId="{F708E114-1A68-49FD-B85F-92CC5999C615}" srcOrd="0" destOrd="0" presId="urn:microsoft.com/office/officeart/2005/8/layout/vList5"/>
    <dgm:cxn modelId="{D1432C80-9CED-4064-9F1A-3C4D0DC54EA7}" type="presParOf" srcId="{F708E114-1A68-49FD-B85F-92CC5999C615}" destId="{ED122C89-3529-46F5-B8CB-A633B74EEB61}" srcOrd="0" destOrd="0" presId="urn:microsoft.com/office/officeart/2005/8/layout/vList5"/>
    <dgm:cxn modelId="{FCF857CA-6D12-4984-91E3-AA671CD7B543}" type="presParOf" srcId="{F708E114-1A68-49FD-B85F-92CC5999C615}" destId="{6B525118-E489-4A20-A708-EA0D25676709}" srcOrd="1" destOrd="0" presId="urn:microsoft.com/office/officeart/2005/8/layout/vList5"/>
    <dgm:cxn modelId="{3335F651-95EC-419E-87F5-354AA1E13B0D}" type="presParOf" srcId="{22D5FF2D-DE95-48B9-A890-10E151F640D3}" destId="{8DCFDEC7-F528-4201-9F2E-03DC5C75CFF2}" srcOrd="1" destOrd="0" presId="urn:microsoft.com/office/officeart/2005/8/layout/vList5"/>
    <dgm:cxn modelId="{15678630-FDC9-42D9-BEC5-5A4907517AB5}" type="presParOf" srcId="{22D5FF2D-DE95-48B9-A890-10E151F640D3}" destId="{59FBECB0-89A6-43EE-B0A8-0B51A5C23865}" srcOrd="2" destOrd="0" presId="urn:microsoft.com/office/officeart/2005/8/layout/vList5"/>
    <dgm:cxn modelId="{51FDE8D6-44F7-41A8-95E9-6A73260CCB53}" type="presParOf" srcId="{59FBECB0-89A6-43EE-B0A8-0B51A5C23865}" destId="{C1DE8B95-C8EC-4B7B-86A5-359C3521CA0F}" srcOrd="0" destOrd="0" presId="urn:microsoft.com/office/officeart/2005/8/layout/vList5"/>
    <dgm:cxn modelId="{5C0F0411-0F1F-45EE-9D36-A911256BAF6C}" type="presParOf" srcId="{59FBECB0-89A6-43EE-B0A8-0B51A5C23865}" destId="{695AB7CA-0117-4FD3-BB54-B5A42BCF3BE7}" srcOrd="1" destOrd="0" presId="urn:microsoft.com/office/officeart/2005/8/layout/vList5"/>
    <dgm:cxn modelId="{7D6961F3-9693-47C3-9403-967DAA9A978A}" type="presParOf" srcId="{22D5FF2D-DE95-48B9-A890-10E151F640D3}" destId="{CCEA9C97-DC7F-45BE-B2EA-E8FA82522A17}" srcOrd="3" destOrd="0" presId="urn:microsoft.com/office/officeart/2005/8/layout/vList5"/>
    <dgm:cxn modelId="{D8DB01D9-88AB-4470-A694-53FCACD65E99}" type="presParOf" srcId="{22D5FF2D-DE95-48B9-A890-10E151F640D3}" destId="{D7E7C9C8-71C7-440C-A893-5EA825781EBF}" srcOrd="4" destOrd="0" presId="urn:microsoft.com/office/officeart/2005/8/layout/vList5"/>
    <dgm:cxn modelId="{B43C2552-6A6F-4EDD-85AF-1CFC05B6D734}" type="presParOf" srcId="{D7E7C9C8-71C7-440C-A893-5EA825781EBF}" destId="{35107896-F9EA-418B-B102-A3A6546C5FD8}" srcOrd="0" destOrd="0" presId="urn:microsoft.com/office/officeart/2005/8/layout/vList5"/>
    <dgm:cxn modelId="{E1233821-0923-450A-A064-FAF7AFC91E39}" type="presParOf" srcId="{D7E7C9C8-71C7-440C-A893-5EA825781EBF}" destId="{7DA7E3FD-52C2-4547-B22F-E96CEF887CB7}" srcOrd="1" destOrd="0" presId="urn:microsoft.com/office/officeart/2005/8/layout/vList5"/>
    <dgm:cxn modelId="{CD4046A9-6AC1-4616-8232-5782538E4220}" type="presParOf" srcId="{22D5FF2D-DE95-48B9-A890-10E151F640D3}" destId="{3722966B-D59C-465F-96A9-18EA367399B0}" srcOrd="5" destOrd="0" presId="urn:microsoft.com/office/officeart/2005/8/layout/vList5"/>
    <dgm:cxn modelId="{2E6C1C38-C963-47F3-8B36-B321AD879760}" type="presParOf" srcId="{22D5FF2D-DE95-48B9-A890-10E151F640D3}" destId="{2480D69A-8066-434F-8AA4-727DCA440B92}" srcOrd="6" destOrd="0" presId="urn:microsoft.com/office/officeart/2005/8/layout/vList5"/>
    <dgm:cxn modelId="{F0BBA82F-54C9-4136-9F4E-18352ABC55A4}" type="presParOf" srcId="{2480D69A-8066-434F-8AA4-727DCA440B92}" destId="{DB30F88D-214D-4F77-9CAB-41B729B93652}" srcOrd="0" destOrd="0" presId="urn:microsoft.com/office/officeart/2005/8/layout/vList5"/>
    <dgm:cxn modelId="{3408B3FF-B92C-4EBD-877A-72C46662A8DC}" type="presParOf" srcId="{2480D69A-8066-434F-8AA4-727DCA440B92}" destId="{D8559CF8-BAF3-4987-9363-E4EA8E5C9425}" srcOrd="1" destOrd="0" presId="urn:microsoft.com/office/officeart/2005/8/layout/vList5"/>
    <dgm:cxn modelId="{9C06A6B1-EEB8-46B3-9F71-BD8FBF0651DD}" type="presParOf" srcId="{22D5FF2D-DE95-48B9-A890-10E151F640D3}" destId="{522BED72-F543-42F7-9109-FF2C59343F0A}" srcOrd="7" destOrd="0" presId="urn:microsoft.com/office/officeart/2005/8/layout/vList5"/>
    <dgm:cxn modelId="{225ECBAC-9C5C-4CDF-BFD4-A2FD18D0D224}" type="presParOf" srcId="{22D5FF2D-DE95-48B9-A890-10E151F640D3}" destId="{87A7BBB9-F8D1-42CE-83D7-BEE162545107}" srcOrd="8" destOrd="0" presId="urn:microsoft.com/office/officeart/2005/8/layout/vList5"/>
    <dgm:cxn modelId="{A1FEEF8B-F0DF-497C-9550-D591F9854CB6}" type="presParOf" srcId="{87A7BBB9-F8D1-42CE-83D7-BEE162545107}" destId="{F7EDE2D3-C276-45E9-A43D-F34D4471A4B3}" srcOrd="0" destOrd="0" presId="urn:microsoft.com/office/officeart/2005/8/layout/vList5"/>
    <dgm:cxn modelId="{A92C023A-7EE8-4E2D-9B9C-1B7030AE8E20}" type="presParOf" srcId="{87A7BBB9-F8D1-42CE-83D7-BEE162545107}" destId="{E0A8AB5F-F827-4DA1-987C-C773150897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FAA95-0A6C-49AD-B6A7-C7343242EF0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D52CA5F-7C7B-4F08-AD3E-04CEF66C0105}">
      <dgm:prSet phldrT="[Text]"/>
      <dgm:spPr/>
      <dgm:t>
        <a:bodyPr/>
        <a:lstStyle/>
        <a:p>
          <a:r>
            <a:rPr lang="en-US" dirty="0"/>
            <a:t>Incremental Revenue</a:t>
          </a:r>
        </a:p>
      </dgm:t>
    </dgm:pt>
    <dgm:pt modelId="{B5B79392-7364-4CC2-8661-05C6190A4275}" type="parTrans" cxnId="{16D87A03-86C2-433B-AD61-C67AE2124018}">
      <dgm:prSet/>
      <dgm:spPr/>
      <dgm:t>
        <a:bodyPr/>
        <a:lstStyle/>
        <a:p>
          <a:endParaRPr lang="en-US"/>
        </a:p>
      </dgm:t>
    </dgm:pt>
    <dgm:pt modelId="{BFA65F0D-D3A6-4530-9335-59F5B9CA32A5}" type="sibTrans" cxnId="{16D87A03-86C2-433B-AD61-C67AE2124018}">
      <dgm:prSet/>
      <dgm:spPr/>
      <dgm:t>
        <a:bodyPr/>
        <a:lstStyle/>
        <a:p>
          <a:endParaRPr lang="en-US"/>
        </a:p>
      </dgm:t>
    </dgm:pt>
    <dgm:pt modelId="{793AA460-B36E-47CC-9F3F-5F2E77D23221}">
      <dgm:prSet phldrT="[Text]"/>
      <dgm:spPr/>
      <dgm:t>
        <a:bodyPr/>
        <a:lstStyle/>
        <a:p>
          <a:r>
            <a:rPr lang="en-US" dirty="0"/>
            <a:t>Margin Improvement</a:t>
          </a:r>
        </a:p>
      </dgm:t>
    </dgm:pt>
    <dgm:pt modelId="{D0837528-1A49-4D45-8FAA-C0F1B1CBAB73}" type="parTrans" cxnId="{27AD1B1C-1306-42E2-8DBB-9B255B6BF329}">
      <dgm:prSet/>
      <dgm:spPr/>
      <dgm:t>
        <a:bodyPr/>
        <a:lstStyle/>
        <a:p>
          <a:endParaRPr lang="en-US"/>
        </a:p>
      </dgm:t>
    </dgm:pt>
    <dgm:pt modelId="{01D97EC8-ADB5-40A3-9294-2818649485C9}" type="sibTrans" cxnId="{27AD1B1C-1306-42E2-8DBB-9B255B6BF329}">
      <dgm:prSet/>
      <dgm:spPr/>
      <dgm:t>
        <a:bodyPr/>
        <a:lstStyle/>
        <a:p>
          <a:endParaRPr lang="en-US"/>
        </a:p>
      </dgm:t>
    </dgm:pt>
    <dgm:pt modelId="{0B616ACF-A524-43D8-A3DA-BC3832994A47}">
      <dgm:prSet phldrT="[Text]"/>
      <dgm:spPr/>
      <dgm:t>
        <a:bodyPr/>
        <a:lstStyle/>
        <a:p>
          <a:r>
            <a:rPr lang="en-US" dirty="0"/>
            <a:t>Member Value</a:t>
          </a:r>
        </a:p>
      </dgm:t>
    </dgm:pt>
    <dgm:pt modelId="{842EC145-CC3E-4E95-8297-EDC455310208}" type="parTrans" cxnId="{F67C1DF2-A923-40E6-B501-6A057D125037}">
      <dgm:prSet/>
      <dgm:spPr/>
      <dgm:t>
        <a:bodyPr/>
        <a:lstStyle/>
        <a:p>
          <a:endParaRPr lang="en-US"/>
        </a:p>
      </dgm:t>
    </dgm:pt>
    <dgm:pt modelId="{0845B7A7-C9C4-4900-83C2-7309FAA77195}" type="sibTrans" cxnId="{F67C1DF2-A923-40E6-B501-6A057D125037}">
      <dgm:prSet/>
      <dgm:spPr/>
      <dgm:t>
        <a:bodyPr/>
        <a:lstStyle/>
        <a:p>
          <a:endParaRPr lang="en-US"/>
        </a:p>
      </dgm:t>
    </dgm:pt>
    <dgm:pt modelId="{FA35BB17-7DCF-4A90-A66B-06328B2DB038}">
      <dgm:prSet/>
      <dgm:spPr/>
      <dgm:t>
        <a:bodyPr/>
        <a:lstStyle/>
        <a:p>
          <a:r>
            <a:rPr lang="en-US" dirty="0"/>
            <a:t>Offer new services</a:t>
          </a:r>
        </a:p>
      </dgm:t>
    </dgm:pt>
    <dgm:pt modelId="{489CB09C-8C34-49F8-BB10-FC1E0BD88DF8}" type="parTrans" cxnId="{AC7329AE-37EC-46ED-96DC-4618DF939319}">
      <dgm:prSet/>
      <dgm:spPr/>
      <dgm:t>
        <a:bodyPr/>
        <a:lstStyle/>
        <a:p>
          <a:endParaRPr lang="en-US"/>
        </a:p>
      </dgm:t>
    </dgm:pt>
    <dgm:pt modelId="{0842B7A8-F371-4060-9C68-B4E33CD2809D}" type="sibTrans" cxnId="{AC7329AE-37EC-46ED-96DC-4618DF939319}">
      <dgm:prSet/>
      <dgm:spPr/>
      <dgm:t>
        <a:bodyPr/>
        <a:lstStyle/>
        <a:p>
          <a:endParaRPr lang="en-US"/>
        </a:p>
      </dgm:t>
    </dgm:pt>
    <dgm:pt modelId="{2C3C62CD-FF53-411E-8520-63DD4C0946C9}">
      <dgm:prSet/>
      <dgm:spPr/>
      <dgm:t>
        <a:bodyPr/>
        <a:lstStyle/>
        <a:p>
          <a:r>
            <a:rPr lang="en-US" dirty="0"/>
            <a:t>Improve facility </a:t>
          </a:r>
          <a:r>
            <a:rPr lang="en-US" dirty="0" smtClean="0"/>
            <a:t>use &amp; efficiency</a:t>
          </a:r>
          <a:endParaRPr lang="en-US" dirty="0"/>
        </a:p>
      </dgm:t>
    </dgm:pt>
    <dgm:pt modelId="{6317EAC4-F005-4E3B-97D6-03E12FFEF1F9}" type="parTrans" cxnId="{8D971E81-2233-4735-955E-F935630304ED}">
      <dgm:prSet/>
      <dgm:spPr/>
      <dgm:t>
        <a:bodyPr/>
        <a:lstStyle/>
        <a:p>
          <a:endParaRPr lang="en-US"/>
        </a:p>
      </dgm:t>
    </dgm:pt>
    <dgm:pt modelId="{EFED7023-A280-4D1E-8E5A-162C58CA02DC}" type="sibTrans" cxnId="{8D971E81-2233-4735-955E-F935630304ED}">
      <dgm:prSet/>
      <dgm:spPr/>
      <dgm:t>
        <a:bodyPr/>
        <a:lstStyle/>
        <a:p>
          <a:endParaRPr lang="en-US"/>
        </a:p>
      </dgm:t>
    </dgm:pt>
    <dgm:pt modelId="{503C6822-EF78-4527-B928-7D01D36A9615}">
      <dgm:prSet/>
      <dgm:spPr/>
      <dgm:t>
        <a:bodyPr/>
        <a:lstStyle/>
        <a:p>
          <a:r>
            <a:rPr lang="en-US" dirty="0"/>
            <a:t>Accurate </a:t>
          </a:r>
          <a:r>
            <a:rPr lang="en-US" dirty="0" smtClean="0"/>
            <a:t>accounting for classes</a:t>
          </a:r>
          <a:endParaRPr lang="en-US" dirty="0"/>
        </a:p>
      </dgm:t>
    </dgm:pt>
    <dgm:pt modelId="{FCCE2536-5582-45F3-8BAC-08365ECAFC53}" type="parTrans" cxnId="{82259187-B9FB-4856-A3D8-CE37E681D35B}">
      <dgm:prSet/>
      <dgm:spPr/>
      <dgm:t>
        <a:bodyPr/>
        <a:lstStyle/>
        <a:p>
          <a:endParaRPr lang="en-US"/>
        </a:p>
      </dgm:t>
    </dgm:pt>
    <dgm:pt modelId="{B61A12FB-83B7-4A5A-B8C3-9321AB86E0D7}" type="sibTrans" cxnId="{82259187-B9FB-4856-A3D8-CE37E681D35B}">
      <dgm:prSet/>
      <dgm:spPr/>
      <dgm:t>
        <a:bodyPr/>
        <a:lstStyle/>
        <a:p>
          <a:endParaRPr lang="en-US"/>
        </a:p>
      </dgm:t>
    </dgm:pt>
    <dgm:pt modelId="{3678AC21-7695-4901-98D6-801F3A9C07C6}">
      <dgm:prSet/>
      <dgm:spPr/>
      <dgm:t>
        <a:bodyPr/>
        <a:lstStyle/>
        <a:p>
          <a:r>
            <a:rPr lang="en-US" dirty="0"/>
            <a:t>Proactive management</a:t>
          </a:r>
        </a:p>
      </dgm:t>
    </dgm:pt>
    <dgm:pt modelId="{B056CD89-A209-4180-A19A-3D5309D9682F}" type="parTrans" cxnId="{DEFE8C3F-98BD-4991-87AB-1B08D8C1004B}">
      <dgm:prSet/>
      <dgm:spPr/>
      <dgm:t>
        <a:bodyPr/>
        <a:lstStyle/>
        <a:p>
          <a:endParaRPr lang="en-US"/>
        </a:p>
      </dgm:t>
    </dgm:pt>
    <dgm:pt modelId="{6479C03A-0F2A-42D6-9162-19E75F702455}" type="sibTrans" cxnId="{DEFE8C3F-98BD-4991-87AB-1B08D8C1004B}">
      <dgm:prSet/>
      <dgm:spPr/>
      <dgm:t>
        <a:bodyPr/>
        <a:lstStyle/>
        <a:p>
          <a:endParaRPr lang="en-US"/>
        </a:p>
      </dgm:t>
    </dgm:pt>
    <dgm:pt modelId="{53B3E20D-20CF-42DA-A94C-F84FDC80A8E5}">
      <dgm:prSet/>
      <dgm:spPr/>
      <dgm:t>
        <a:bodyPr/>
        <a:lstStyle/>
        <a:p>
          <a:r>
            <a:rPr lang="en-US" dirty="0"/>
            <a:t>Low cost, value added services</a:t>
          </a:r>
        </a:p>
      </dgm:t>
    </dgm:pt>
    <dgm:pt modelId="{5DA4C1DA-28B4-47A8-A292-01147688E13A}" type="parTrans" cxnId="{D2F0A9B0-4BA7-4E95-AE67-362619CAED2F}">
      <dgm:prSet/>
      <dgm:spPr/>
      <dgm:t>
        <a:bodyPr/>
        <a:lstStyle/>
        <a:p>
          <a:endParaRPr lang="en-US"/>
        </a:p>
      </dgm:t>
    </dgm:pt>
    <dgm:pt modelId="{288E5244-59BB-45C6-B036-E6E9E388458A}" type="sibTrans" cxnId="{D2F0A9B0-4BA7-4E95-AE67-362619CAED2F}">
      <dgm:prSet/>
      <dgm:spPr/>
      <dgm:t>
        <a:bodyPr/>
        <a:lstStyle/>
        <a:p>
          <a:endParaRPr lang="en-US"/>
        </a:p>
      </dgm:t>
    </dgm:pt>
    <dgm:pt modelId="{7748A344-CB2F-473C-8DB0-9667DED36F29}">
      <dgm:prSet/>
      <dgm:spPr/>
      <dgm:t>
        <a:bodyPr/>
        <a:lstStyle/>
        <a:p>
          <a:r>
            <a:rPr lang="en-US" dirty="0"/>
            <a:t>Member rewards for behavior that benefits facility</a:t>
          </a:r>
        </a:p>
      </dgm:t>
    </dgm:pt>
    <dgm:pt modelId="{828751EA-121E-4D27-8D6F-C9F6B59877C9}" type="parTrans" cxnId="{8A687E0F-2D56-4686-B2D7-5EAB2FC71CB2}">
      <dgm:prSet/>
      <dgm:spPr/>
      <dgm:t>
        <a:bodyPr/>
        <a:lstStyle/>
        <a:p>
          <a:endParaRPr lang="en-US"/>
        </a:p>
      </dgm:t>
    </dgm:pt>
    <dgm:pt modelId="{0999828C-390C-410F-B03A-D0411E80A3F8}" type="sibTrans" cxnId="{8A687E0F-2D56-4686-B2D7-5EAB2FC71CB2}">
      <dgm:prSet/>
      <dgm:spPr/>
      <dgm:t>
        <a:bodyPr/>
        <a:lstStyle/>
        <a:p>
          <a:endParaRPr lang="en-US"/>
        </a:p>
      </dgm:t>
    </dgm:pt>
    <dgm:pt modelId="{A94EF2CE-9080-491A-B9CD-8090451CF8D9}">
      <dgm:prSet/>
      <dgm:spPr/>
      <dgm:t>
        <a:bodyPr/>
        <a:lstStyle/>
        <a:p>
          <a:r>
            <a:rPr lang="en-US" dirty="0"/>
            <a:t>Better member engagement = happier members</a:t>
          </a:r>
        </a:p>
      </dgm:t>
    </dgm:pt>
    <dgm:pt modelId="{471C1409-0076-4ACA-A18C-30AA9AC40DE6}" type="parTrans" cxnId="{E8CA8B1D-6D6F-491D-9C34-D83D166C5B00}">
      <dgm:prSet/>
      <dgm:spPr/>
      <dgm:t>
        <a:bodyPr/>
        <a:lstStyle/>
        <a:p>
          <a:endParaRPr lang="en-US"/>
        </a:p>
      </dgm:t>
    </dgm:pt>
    <dgm:pt modelId="{E69BC45F-76A3-4AC4-9675-E9943E733A78}" type="sibTrans" cxnId="{E8CA8B1D-6D6F-491D-9C34-D83D166C5B00}">
      <dgm:prSet/>
      <dgm:spPr/>
      <dgm:t>
        <a:bodyPr/>
        <a:lstStyle/>
        <a:p>
          <a:endParaRPr lang="en-US"/>
        </a:p>
      </dgm:t>
    </dgm:pt>
    <dgm:pt modelId="{480882CA-AB5C-4819-88EB-3E5B770EC62E}">
      <dgm:prSet/>
      <dgm:spPr/>
      <dgm:t>
        <a:bodyPr/>
        <a:lstStyle/>
        <a:p>
          <a:r>
            <a:rPr lang="en-US" dirty="0"/>
            <a:t>Upsell club offerings</a:t>
          </a:r>
        </a:p>
      </dgm:t>
    </dgm:pt>
    <dgm:pt modelId="{8754E8D4-4369-40CC-82AA-5217B03A3741}" type="parTrans" cxnId="{CC11FBB9-6800-4FF9-805F-03CFB78FC734}">
      <dgm:prSet/>
      <dgm:spPr/>
      <dgm:t>
        <a:bodyPr/>
        <a:lstStyle/>
        <a:p>
          <a:endParaRPr lang="en-US"/>
        </a:p>
      </dgm:t>
    </dgm:pt>
    <dgm:pt modelId="{A53F331D-28F3-4FE3-8994-74668832F120}" type="sibTrans" cxnId="{CC11FBB9-6800-4FF9-805F-03CFB78FC734}">
      <dgm:prSet/>
      <dgm:spPr/>
      <dgm:t>
        <a:bodyPr/>
        <a:lstStyle/>
        <a:p>
          <a:endParaRPr lang="en-US"/>
        </a:p>
      </dgm:t>
    </dgm:pt>
    <dgm:pt modelId="{61A3B977-6857-4418-99EE-02CEC6064BFE}">
      <dgm:prSet/>
      <dgm:spPr/>
      <dgm:t>
        <a:bodyPr/>
        <a:lstStyle/>
        <a:p>
          <a:r>
            <a:rPr lang="en-US" dirty="0"/>
            <a:t>New partnership opportunities</a:t>
          </a:r>
        </a:p>
      </dgm:t>
    </dgm:pt>
    <dgm:pt modelId="{BA86A9F7-8CF9-42EF-A8D3-81C894242BE1}" type="parTrans" cxnId="{67DE92D4-44D8-4F8F-950F-3FD8853ED7A8}">
      <dgm:prSet/>
      <dgm:spPr/>
      <dgm:t>
        <a:bodyPr/>
        <a:lstStyle/>
        <a:p>
          <a:endParaRPr lang="en-US"/>
        </a:p>
      </dgm:t>
    </dgm:pt>
    <dgm:pt modelId="{A1B54765-3F21-40C7-95B8-CB2335AE9C5E}" type="sibTrans" cxnId="{67DE92D4-44D8-4F8F-950F-3FD8853ED7A8}">
      <dgm:prSet/>
      <dgm:spPr/>
      <dgm:t>
        <a:bodyPr/>
        <a:lstStyle/>
        <a:p>
          <a:endParaRPr lang="en-US"/>
        </a:p>
      </dgm:t>
    </dgm:pt>
    <dgm:pt modelId="{9FCAEF8F-9917-4A6C-B5E2-C29D93EC4C15}" type="pres">
      <dgm:prSet presAssocID="{DEFFAA95-0A6C-49AD-B6A7-C7343242EF05}" presName="Name0" presStyleCnt="0">
        <dgm:presLayoutVars>
          <dgm:dir/>
          <dgm:animLvl val="lvl"/>
          <dgm:resizeHandles val="exact"/>
        </dgm:presLayoutVars>
      </dgm:prSet>
      <dgm:spPr/>
      <dgm:t>
        <a:bodyPr/>
        <a:lstStyle/>
        <a:p>
          <a:endParaRPr lang="en-US"/>
        </a:p>
      </dgm:t>
    </dgm:pt>
    <dgm:pt modelId="{64F196EC-D52E-48C9-95ED-B3D9AE5F66A3}" type="pres">
      <dgm:prSet presAssocID="{ED52CA5F-7C7B-4F08-AD3E-04CEF66C0105}" presName="composite" presStyleCnt="0"/>
      <dgm:spPr/>
    </dgm:pt>
    <dgm:pt modelId="{2FBAE4D6-92A7-4E93-84BF-0F2B01A5B800}" type="pres">
      <dgm:prSet presAssocID="{ED52CA5F-7C7B-4F08-AD3E-04CEF66C0105}" presName="parTx" presStyleLbl="alignNode1" presStyleIdx="0" presStyleCnt="3">
        <dgm:presLayoutVars>
          <dgm:chMax val="0"/>
          <dgm:chPref val="0"/>
          <dgm:bulletEnabled val="1"/>
        </dgm:presLayoutVars>
      </dgm:prSet>
      <dgm:spPr/>
      <dgm:t>
        <a:bodyPr/>
        <a:lstStyle/>
        <a:p>
          <a:endParaRPr lang="en-US"/>
        </a:p>
      </dgm:t>
    </dgm:pt>
    <dgm:pt modelId="{B856984A-96D0-4F78-B25C-4DD48943FD08}" type="pres">
      <dgm:prSet presAssocID="{ED52CA5F-7C7B-4F08-AD3E-04CEF66C0105}" presName="desTx" presStyleLbl="alignAccFollowNode1" presStyleIdx="0" presStyleCnt="3">
        <dgm:presLayoutVars>
          <dgm:bulletEnabled val="1"/>
        </dgm:presLayoutVars>
      </dgm:prSet>
      <dgm:spPr/>
      <dgm:t>
        <a:bodyPr/>
        <a:lstStyle/>
        <a:p>
          <a:endParaRPr lang="en-US"/>
        </a:p>
      </dgm:t>
    </dgm:pt>
    <dgm:pt modelId="{903E2ABF-D905-4BDC-86BC-D9524A01AC52}" type="pres">
      <dgm:prSet presAssocID="{BFA65F0D-D3A6-4530-9335-59F5B9CA32A5}" presName="space" presStyleCnt="0"/>
      <dgm:spPr/>
    </dgm:pt>
    <dgm:pt modelId="{F00B0CB6-D122-4332-9446-9FE8025AFDDB}" type="pres">
      <dgm:prSet presAssocID="{793AA460-B36E-47CC-9F3F-5F2E77D23221}" presName="composite" presStyleCnt="0"/>
      <dgm:spPr/>
    </dgm:pt>
    <dgm:pt modelId="{722649FF-27A6-4C47-9077-5D0E2884E3D8}" type="pres">
      <dgm:prSet presAssocID="{793AA460-B36E-47CC-9F3F-5F2E77D23221}" presName="parTx" presStyleLbl="alignNode1" presStyleIdx="1" presStyleCnt="3">
        <dgm:presLayoutVars>
          <dgm:chMax val="0"/>
          <dgm:chPref val="0"/>
          <dgm:bulletEnabled val="1"/>
        </dgm:presLayoutVars>
      </dgm:prSet>
      <dgm:spPr/>
      <dgm:t>
        <a:bodyPr/>
        <a:lstStyle/>
        <a:p>
          <a:endParaRPr lang="en-US"/>
        </a:p>
      </dgm:t>
    </dgm:pt>
    <dgm:pt modelId="{A3E1A015-D42E-485A-96BE-863C2C8F9512}" type="pres">
      <dgm:prSet presAssocID="{793AA460-B36E-47CC-9F3F-5F2E77D23221}" presName="desTx" presStyleLbl="alignAccFollowNode1" presStyleIdx="1" presStyleCnt="3">
        <dgm:presLayoutVars>
          <dgm:bulletEnabled val="1"/>
        </dgm:presLayoutVars>
      </dgm:prSet>
      <dgm:spPr/>
      <dgm:t>
        <a:bodyPr/>
        <a:lstStyle/>
        <a:p>
          <a:endParaRPr lang="en-US"/>
        </a:p>
      </dgm:t>
    </dgm:pt>
    <dgm:pt modelId="{89D9EEC8-3981-48AB-8723-F3F63543B605}" type="pres">
      <dgm:prSet presAssocID="{01D97EC8-ADB5-40A3-9294-2818649485C9}" presName="space" presStyleCnt="0"/>
      <dgm:spPr/>
    </dgm:pt>
    <dgm:pt modelId="{5FE8E47A-82AD-48A6-95F8-F28805DB1C2F}" type="pres">
      <dgm:prSet presAssocID="{0B616ACF-A524-43D8-A3DA-BC3832994A47}" presName="composite" presStyleCnt="0"/>
      <dgm:spPr/>
    </dgm:pt>
    <dgm:pt modelId="{CD965419-821E-4326-9286-4D2D878CB206}" type="pres">
      <dgm:prSet presAssocID="{0B616ACF-A524-43D8-A3DA-BC3832994A47}" presName="parTx" presStyleLbl="alignNode1" presStyleIdx="2" presStyleCnt="3">
        <dgm:presLayoutVars>
          <dgm:chMax val="0"/>
          <dgm:chPref val="0"/>
          <dgm:bulletEnabled val="1"/>
        </dgm:presLayoutVars>
      </dgm:prSet>
      <dgm:spPr/>
      <dgm:t>
        <a:bodyPr/>
        <a:lstStyle/>
        <a:p>
          <a:endParaRPr lang="en-US"/>
        </a:p>
      </dgm:t>
    </dgm:pt>
    <dgm:pt modelId="{6B7920B3-4347-4A31-8624-64011CA81D25}" type="pres">
      <dgm:prSet presAssocID="{0B616ACF-A524-43D8-A3DA-BC3832994A47}" presName="desTx" presStyleLbl="alignAccFollowNode1" presStyleIdx="2" presStyleCnt="3">
        <dgm:presLayoutVars>
          <dgm:bulletEnabled val="1"/>
        </dgm:presLayoutVars>
      </dgm:prSet>
      <dgm:spPr/>
      <dgm:t>
        <a:bodyPr/>
        <a:lstStyle/>
        <a:p>
          <a:endParaRPr lang="en-US"/>
        </a:p>
      </dgm:t>
    </dgm:pt>
  </dgm:ptLst>
  <dgm:cxnLst>
    <dgm:cxn modelId="{A2992D81-4387-4141-AB4D-803E4888A814}" type="presOf" srcId="{3678AC21-7695-4901-98D6-801F3A9C07C6}" destId="{A3E1A015-D42E-485A-96BE-863C2C8F9512}" srcOrd="0" destOrd="2" presId="urn:microsoft.com/office/officeart/2005/8/layout/hList1"/>
    <dgm:cxn modelId="{F67C1DF2-A923-40E6-B501-6A057D125037}" srcId="{DEFFAA95-0A6C-49AD-B6A7-C7343242EF05}" destId="{0B616ACF-A524-43D8-A3DA-BC3832994A47}" srcOrd="2" destOrd="0" parTransId="{842EC145-CC3E-4E95-8297-EDC455310208}" sibTransId="{0845B7A7-C9C4-4900-83C2-7309FAA77195}"/>
    <dgm:cxn modelId="{0BF11956-9A42-4C03-A31B-33CDF1425092}" type="presOf" srcId="{793AA460-B36E-47CC-9F3F-5F2E77D23221}" destId="{722649FF-27A6-4C47-9077-5D0E2884E3D8}" srcOrd="0" destOrd="0" presId="urn:microsoft.com/office/officeart/2005/8/layout/hList1"/>
    <dgm:cxn modelId="{27AD1B1C-1306-42E2-8DBB-9B255B6BF329}" srcId="{DEFFAA95-0A6C-49AD-B6A7-C7343242EF05}" destId="{793AA460-B36E-47CC-9F3F-5F2E77D23221}" srcOrd="1" destOrd="0" parTransId="{D0837528-1A49-4D45-8FAA-C0F1B1CBAB73}" sibTransId="{01D97EC8-ADB5-40A3-9294-2818649485C9}"/>
    <dgm:cxn modelId="{D215E2A6-FB86-48A7-85D5-204807DD7A1B}" type="presOf" srcId="{FA35BB17-7DCF-4A90-A66B-06328B2DB038}" destId="{B856984A-96D0-4F78-B25C-4DD48943FD08}" srcOrd="0" destOrd="0" presId="urn:microsoft.com/office/officeart/2005/8/layout/hList1"/>
    <dgm:cxn modelId="{CC11FBB9-6800-4FF9-805F-03CFB78FC734}" srcId="{ED52CA5F-7C7B-4F08-AD3E-04CEF66C0105}" destId="{480882CA-AB5C-4819-88EB-3E5B770EC62E}" srcOrd="1" destOrd="0" parTransId="{8754E8D4-4369-40CC-82AA-5217B03A3741}" sibTransId="{A53F331D-28F3-4FE3-8994-74668832F120}"/>
    <dgm:cxn modelId="{DEFE8C3F-98BD-4991-87AB-1B08D8C1004B}" srcId="{793AA460-B36E-47CC-9F3F-5F2E77D23221}" destId="{3678AC21-7695-4901-98D6-801F3A9C07C6}" srcOrd="2" destOrd="0" parTransId="{B056CD89-A209-4180-A19A-3D5309D9682F}" sibTransId="{6479C03A-0F2A-42D6-9162-19E75F702455}"/>
    <dgm:cxn modelId="{FE0421CC-AC20-46EA-9C82-D0F57DD975EB}" type="presOf" srcId="{0B616ACF-A524-43D8-A3DA-BC3832994A47}" destId="{CD965419-821E-4326-9286-4D2D878CB206}" srcOrd="0" destOrd="0" presId="urn:microsoft.com/office/officeart/2005/8/layout/hList1"/>
    <dgm:cxn modelId="{1A17B616-9409-4E7E-9F2A-D89CDEEFD421}" type="presOf" srcId="{A94EF2CE-9080-491A-B9CD-8090451CF8D9}" destId="{6B7920B3-4347-4A31-8624-64011CA81D25}" srcOrd="0" destOrd="2" presId="urn:microsoft.com/office/officeart/2005/8/layout/hList1"/>
    <dgm:cxn modelId="{4BCCF096-2CDA-43E8-B26B-B664B496626F}" type="presOf" srcId="{503C6822-EF78-4527-B928-7D01D36A9615}" destId="{A3E1A015-D42E-485A-96BE-863C2C8F9512}" srcOrd="0" destOrd="1" presId="urn:microsoft.com/office/officeart/2005/8/layout/hList1"/>
    <dgm:cxn modelId="{342F1A7C-116D-4AEE-9BA0-1ED6F3C2206E}" type="presOf" srcId="{7748A344-CB2F-473C-8DB0-9667DED36F29}" destId="{6B7920B3-4347-4A31-8624-64011CA81D25}" srcOrd="0" destOrd="1" presId="urn:microsoft.com/office/officeart/2005/8/layout/hList1"/>
    <dgm:cxn modelId="{16D87A03-86C2-433B-AD61-C67AE2124018}" srcId="{DEFFAA95-0A6C-49AD-B6A7-C7343242EF05}" destId="{ED52CA5F-7C7B-4F08-AD3E-04CEF66C0105}" srcOrd="0" destOrd="0" parTransId="{B5B79392-7364-4CC2-8661-05C6190A4275}" sibTransId="{BFA65F0D-D3A6-4530-9335-59F5B9CA32A5}"/>
    <dgm:cxn modelId="{8D971E81-2233-4735-955E-F935630304ED}" srcId="{793AA460-B36E-47CC-9F3F-5F2E77D23221}" destId="{2C3C62CD-FF53-411E-8520-63DD4C0946C9}" srcOrd="0" destOrd="0" parTransId="{6317EAC4-F005-4E3B-97D6-03E12FFEF1F9}" sibTransId="{EFED7023-A280-4D1E-8E5A-162C58CA02DC}"/>
    <dgm:cxn modelId="{4E492E0E-F5DA-4B8C-8FD6-86D1BC559C61}" type="presOf" srcId="{DEFFAA95-0A6C-49AD-B6A7-C7343242EF05}" destId="{9FCAEF8F-9917-4A6C-B5E2-C29D93EC4C15}" srcOrd="0" destOrd="0" presId="urn:microsoft.com/office/officeart/2005/8/layout/hList1"/>
    <dgm:cxn modelId="{8A687E0F-2D56-4686-B2D7-5EAB2FC71CB2}" srcId="{0B616ACF-A524-43D8-A3DA-BC3832994A47}" destId="{7748A344-CB2F-473C-8DB0-9667DED36F29}" srcOrd="1" destOrd="0" parTransId="{828751EA-121E-4D27-8D6F-C9F6B59877C9}" sibTransId="{0999828C-390C-410F-B03A-D0411E80A3F8}"/>
    <dgm:cxn modelId="{D2F0A9B0-4BA7-4E95-AE67-362619CAED2F}" srcId="{0B616ACF-A524-43D8-A3DA-BC3832994A47}" destId="{53B3E20D-20CF-42DA-A94C-F84FDC80A8E5}" srcOrd="0" destOrd="0" parTransId="{5DA4C1DA-28B4-47A8-A292-01147688E13A}" sibTransId="{288E5244-59BB-45C6-B036-E6E9E388458A}"/>
    <dgm:cxn modelId="{67DE92D4-44D8-4F8F-950F-3FD8853ED7A8}" srcId="{ED52CA5F-7C7B-4F08-AD3E-04CEF66C0105}" destId="{61A3B977-6857-4418-99EE-02CEC6064BFE}" srcOrd="2" destOrd="0" parTransId="{BA86A9F7-8CF9-42EF-A8D3-81C894242BE1}" sibTransId="{A1B54765-3F21-40C7-95B8-CB2335AE9C5E}"/>
    <dgm:cxn modelId="{82259187-B9FB-4856-A3D8-CE37E681D35B}" srcId="{793AA460-B36E-47CC-9F3F-5F2E77D23221}" destId="{503C6822-EF78-4527-B928-7D01D36A9615}" srcOrd="1" destOrd="0" parTransId="{FCCE2536-5582-45F3-8BAC-08365ECAFC53}" sibTransId="{B61A12FB-83B7-4A5A-B8C3-9321AB86E0D7}"/>
    <dgm:cxn modelId="{41BAF14D-04B7-4CE6-929A-366F322CDAC1}" type="presOf" srcId="{ED52CA5F-7C7B-4F08-AD3E-04CEF66C0105}" destId="{2FBAE4D6-92A7-4E93-84BF-0F2B01A5B800}" srcOrd="0" destOrd="0" presId="urn:microsoft.com/office/officeart/2005/8/layout/hList1"/>
    <dgm:cxn modelId="{E8CA8B1D-6D6F-491D-9C34-D83D166C5B00}" srcId="{0B616ACF-A524-43D8-A3DA-BC3832994A47}" destId="{A94EF2CE-9080-491A-B9CD-8090451CF8D9}" srcOrd="2" destOrd="0" parTransId="{471C1409-0076-4ACA-A18C-30AA9AC40DE6}" sibTransId="{E69BC45F-76A3-4AC4-9675-E9943E733A78}"/>
    <dgm:cxn modelId="{AC7329AE-37EC-46ED-96DC-4618DF939319}" srcId="{ED52CA5F-7C7B-4F08-AD3E-04CEF66C0105}" destId="{FA35BB17-7DCF-4A90-A66B-06328B2DB038}" srcOrd="0" destOrd="0" parTransId="{489CB09C-8C34-49F8-BB10-FC1E0BD88DF8}" sibTransId="{0842B7A8-F371-4060-9C68-B4E33CD2809D}"/>
    <dgm:cxn modelId="{67B83AC6-3212-456A-BB4B-BDE36159FB1B}" type="presOf" srcId="{61A3B977-6857-4418-99EE-02CEC6064BFE}" destId="{B856984A-96D0-4F78-B25C-4DD48943FD08}" srcOrd="0" destOrd="2" presId="urn:microsoft.com/office/officeart/2005/8/layout/hList1"/>
    <dgm:cxn modelId="{3BB7055C-8131-4319-A96E-C54D2409B705}" type="presOf" srcId="{480882CA-AB5C-4819-88EB-3E5B770EC62E}" destId="{B856984A-96D0-4F78-B25C-4DD48943FD08}" srcOrd="0" destOrd="1" presId="urn:microsoft.com/office/officeart/2005/8/layout/hList1"/>
    <dgm:cxn modelId="{42D6CBCE-07E3-4D60-A6CE-0A8738BBAC70}" type="presOf" srcId="{2C3C62CD-FF53-411E-8520-63DD4C0946C9}" destId="{A3E1A015-D42E-485A-96BE-863C2C8F9512}" srcOrd="0" destOrd="0" presId="urn:microsoft.com/office/officeart/2005/8/layout/hList1"/>
    <dgm:cxn modelId="{87BCC06D-A867-4E5C-A59D-FD8183150F53}" type="presOf" srcId="{53B3E20D-20CF-42DA-A94C-F84FDC80A8E5}" destId="{6B7920B3-4347-4A31-8624-64011CA81D25}" srcOrd="0" destOrd="0" presId="urn:microsoft.com/office/officeart/2005/8/layout/hList1"/>
    <dgm:cxn modelId="{22D1D648-0E28-40F9-9A9E-078810F6CD8E}" type="presParOf" srcId="{9FCAEF8F-9917-4A6C-B5E2-C29D93EC4C15}" destId="{64F196EC-D52E-48C9-95ED-B3D9AE5F66A3}" srcOrd="0" destOrd="0" presId="urn:microsoft.com/office/officeart/2005/8/layout/hList1"/>
    <dgm:cxn modelId="{6F3A6E08-7139-4F15-9667-EEC549E1E817}" type="presParOf" srcId="{64F196EC-D52E-48C9-95ED-B3D9AE5F66A3}" destId="{2FBAE4D6-92A7-4E93-84BF-0F2B01A5B800}" srcOrd="0" destOrd="0" presId="urn:microsoft.com/office/officeart/2005/8/layout/hList1"/>
    <dgm:cxn modelId="{D8BB8F87-E855-417A-8356-C3D322D7E17A}" type="presParOf" srcId="{64F196EC-D52E-48C9-95ED-B3D9AE5F66A3}" destId="{B856984A-96D0-4F78-B25C-4DD48943FD08}" srcOrd="1" destOrd="0" presId="urn:microsoft.com/office/officeart/2005/8/layout/hList1"/>
    <dgm:cxn modelId="{6CE94E3B-499C-4FB8-888D-8D88E689AFC8}" type="presParOf" srcId="{9FCAEF8F-9917-4A6C-B5E2-C29D93EC4C15}" destId="{903E2ABF-D905-4BDC-86BC-D9524A01AC52}" srcOrd="1" destOrd="0" presId="urn:microsoft.com/office/officeart/2005/8/layout/hList1"/>
    <dgm:cxn modelId="{8D5332A6-1CC9-4B0D-99A5-780CAA65809E}" type="presParOf" srcId="{9FCAEF8F-9917-4A6C-B5E2-C29D93EC4C15}" destId="{F00B0CB6-D122-4332-9446-9FE8025AFDDB}" srcOrd="2" destOrd="0" presId="urn:microsoft.com/office/officeart/2005/8/layout/hList1"/>
    <dgm:cxn modelId="{5E0D08A5-9AA0-47E0-8C78-B2712C39CA70}" type="presParOf" srcId="{F00B0CB6-D122-4332-9446-9FE8025AFDDB}" destId="{722649FF-27A6-4C47-9077-5D0E2884E3D8}" srcOrd="0" destOrd="0" presId="urn:microsoft.com/office/officeart/2005/8/layout/hList1"/>
    <dgm:cxn modelId="{477D0B22-9494-4011-9498-909BD48AF488}" type="presParOf" srcId="{F00B0CB6-D122-4332-9446-9FE8025AFDDB}" destId="{A3E1A015-D42E-485A-96BE-863C2C8F9512}" srcOrd="1" destOrd="0" presId="urn:microsoft.com/office/officeart/2005/8/layout/hList1"/>
    <dgm:cxn modelId="{1B335998-5490-4DD1-8446-15A5C99D3A21}" type="presParOf" srcId="{9FCAEF8F-9917-4A6C-B5E2-C29D93EC4C15}" destId="{89D9EEC8-3981-48AB-8723-F3F63543B605}" srcOrd="3" destOrd="0" presId="urn:microsoft.com/office/officeart/2005/8/layout/hList1"/>
    <dgm:cxn modelId="{7E2DFDB2-02D2-47CC-94A2-EF7FC88F24A0}" type="presParOf" srcId="{9FCAEF8F-9917-4A6C-B5E2-C29D93EC4C15}" destId="{5FE8E47A-82AD-48A6-95F8-F28805DB1C2F}" srcOrd="4" destOrd="0" presId="urn:microsoft.com/office/officeart/2005/8/layout/hList1"/>
    <dgm:cxn modelId="{F10E1368-8587-4FF8-9C95-78C1130A8FC4}" type="presParOf" srcId="{5FE8E47A-82AD-48A6-95F8-F28805DB1C2F}" destId="{CD965419-821E-4326-9286-4D2D878CB206}" srcOrd="0" destOrd="0" presId="urn:microsoft.com/office/officeart/2005/8/layout/hList1"/>
    <dgm:cxn modelId="{7FA09536-0DCB-4D71-B2DE-7A1B3F06F424}" type="presParOf" srcId="{5FE8E47A-82AD-48A6-95F8-F28805DB1C2F}" destId="{6B7920B3-4347-4A31-8624-64011CA81D2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9FD2F8-7C30-4C6C-B1D5-5417A75536C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607B30A-4ECE-43E9-91B0-591B02047CE1}">
      <dgm:prSet phldrT="[Text]"/>
      <dgm:spPr/>
      <dgm:t>
        <a:bodyPr/>
        <a:lstStyle/>
        <a:p>
          <a:r>
            <a:rPr lang="en-US" dirty="0">
              <a:solidFill>
                <a:schemeClr val="bg1"/>
              </a:solidFill>
            </a:rPr>
            <a:t>Health repositories on phone </a:t>
          </a:r>
          <a:r>
            <a:rPr lang="en-US" dirty="0" smtClean="0">
              <a:solidFill>
                <a:schemeClr val="bg1"/>
              </a:solidFill>
            </a:rPr>
            <a:t>store </a:t>
          </a:r>
          <a:r>
            <a:rPr lang="en-US" dirty="0">
              <a:solidFill>
                <a:schemeClr val="bg1"/>
              </a:solidFill>
            </a:rPr>
            <a:t>data from outside the club</a:t>
          </a:r>
        </a:p>
      </dgm:t>
    </dgm:pt>
    <dgm:pt modelId="{9C019E08-EDC0-4BD2-891F-FDEDC6745943}" type="parTrans" cxnId="{AE4D0105-457E-4340-BF82-E8507C56E729}">
      <dgm:prSet/>
      <dgm:spPr/>
      <dgm:t>
        <a:bodyPr/>
        <a:lstStyle/>
        <a:p>
          <a:endParaRPr lang="en-US"/>
        </a:p>
      </dgm:t>
    </dgm:pt>
    <dgm:pt modelId="{34BCA58D-40AB-4FB5-832C-C14E6D095080}" type="sibTrans" cxnId="{AE4D0105-457E-4340-BF82-E8507C56E729}">
      <dgm:prSet/>
      <dgm:spPr/>
      <dgm:t>
        <a:bodyPr/>
        <a:lstStyle/>
        <a:p>
          <a:endParaRPr lang="en-US"/>
        </a:p>
      </dgm:t>
    </dgm:pt>
    <dgm:pt modelId="{04A59C05-5BED-4CB3-A168-7320082651F8}">
      <dgm:prSet phldrT="[Text]"/>
      <dgm:spPr/>
      <dgm:t>
        <a:bodyPr/>
        <a:lstStyle/>
        <a:p>
          <a:r>
            <a:rPr lang="en-US" dirty="0">
              <a:solidFill>
                <a:schemeClr val="bg1"/>
              </a:solidFill>
            </a:rPr>
            <a:t>Club data copied to on-phone repository</a:t>
          </a:r>
        </a:p>
      </dgm:t>
    </dgm:pt>
    <dgm:pt modelId="{A224CA92-1095-42BF-A4BF-E438CB5B1E2C}" type="parTrans" cxnId="{47A80F91-50F8-4DA5-BC2A-6A1A7622ECA1}">
      <dgm:prSet/>
      <dgm:spPr/>
      <dgm:t>
        <a:bodyPr/>
        <a:lstStyle/>
        <a:p>
          <a:endParaRPr lang="en-US"/>
        </a:p>
      </dgm:t>
    </dgm:pt>
    <dgm:pt modelId="{1D651383-C751-4EC6-8AB6-EEF63E6E83B0}" type="sibTrans" cxnId="{47A80F91-50F8-4DA5-BC2A-6A1A7622ECA1}">
      <dgm:prSet/>
      <dgm:spPr/>
      <dgm:t>
        <a:bodyPr/>
        <a:lstStyle/>
        <a:p>
          <a:endParaRPr lang="en-US"/>
        </a:p>
      </dgm:t>
    </dgm:pt>
    <dgm:pt modelId="{323099D0-7FF8-4342-8BDA-1BC86255A889}">
      <dgm:prSet phldrT="[Text]"/>
      <dgm:spPr/>
      <dgm:t>
        <a:bodyPr/>
        <a:lstStyle/>
        <a:p>
          <a:r>
            <a:rPr lang="en-US" dirty="0">
              <a:solidFill>
                <a:schemeClr val="bg1"/>
              </a:solidFill>
            </a:rPr>
            <a:t>All data resides with member data @Club</a:t>
          </a:r>
        </a:p>
      </dgm:t>
    </dgm:pt>
    <dgm:pt modelId="{0A91877A-B8E9-4EF6-AFD0-9739B0844A67}" type="parTrans" cxnId="{39DB7C59-94FE-4FCB-8BDD-7CA74A36A106}">
      <dgm:prSet/>
      <dgm:spPr/>
      <dgm:t>
        <a:bodyPr/>
        <a:lstStyle/>
        <a:p>
          <a:endParaRPr lang="en-US"/>
        </a:p>
      </dgm:t>
    </dgm:pt>
    <dgm:pt modelId="{E710C4CA-D45F-4E7C-B8F3-FFF29B79018D}" type="sibTrans" cxnId="{39DB7C59-94FE-4FCB-8BDD-7CA74A36A106}">
      <dgm:prSet/>
      <dgm:spPr/>
      <dgm:t>
        <a:bodyPr/>
        <a:lstStyle/>
        <a:p>
          <a:endParaRPr lang="en-US"/>
        </a:p>
      </dgm:t>
    </dgm:pt>
    <dgm:pt modelId="{09A0CC61-C82E-414F-A538-393627E21836}">
      <dgm:prSet phldrT="[Text]"/>
      <dgm:spPr/>
      <dgm:t>
        <a:bodyPr/>
        <a:lstStyle/>
        <a:p>
          <a:r>
            <a:rPr lang="en-US" dirty="0">
              <a:solidFill>
                <a:schemeClr val="bg1"/>
              </a:solidFill>
            </a:rPr>
            <a:t>Typical schedule and calendar can be gleaned from device</a:t>
          </a:r>
        </a:p>
      </dgm:t>
    </dgm:pt>
    <dgm:pt modelId="{ADE8FA11-536A-4E0D-B5FF-0124835E5551}" type="parTrans" cxnId="{78A18937-932A-43FD-9EF9-A68F68F29B4C}">
      <dgm:prSet/>
      <dgm:spPr/>
      <dgm:t>
        <a:bodyPr/>
        <a:lstStyle/>
        <a:p>
          <a:endParaRPr lang="en-US"/>
        </a:p>
      </dgm:t>
    </dgm:pt>
    <dgm:pt modelId="{C83E34CD-58AA-4645-A15A-D912401D6EDA}" type="sibTrans" cxnId="{78A18937-932A-43FD-9EF9-A68F68F29B4C}">
      <dgm:prSet/>
      <dgm:spPr/>
      <dgm:t>
        <a:bodyPr/>
        <a:lstStyle/>
        <a:p>
          <a:endParaRPr lang="en-US"/>
        </a:p>
      </dgm:t>
    </dgm:pt>
    <dgm:pt modelId="{EAFAD923-C795-4337-9237-FDAFC46FB216}" type="pres">
      <dgm:prSet presAssocID="{EE9FD2F8-7C30-4C6C-B1D5-5417A75536CB}" presName="Name0" presStyleCnt="0">
        <dgm:presLayoutVars>
          <dgm:chMax val="7"/>
          <dgm:chPref val="7"/>
          <dgm:dir/>
        </dgm:presLayoutVars>
      </dgm:prSet>
      <dgm:spPr/>
      <dgm:t>
        <a:bodyPr/>
        <a:lstStyle/>
        <a:p>
          <a:endParaRPr lang="en-US"/>
        </a:p>
      </dgm:t>
    </dgm:pt>
    <dgm:pt modelId="{ED247D60-23E2-403A-A8B5-E51D5EE83E89}" type="pres">
      <dgm:prSet presAssocID="{EE9FD2F8-7C30-4C6C-B1D5-5417A75536CB}" presName="Name1" presStyleCnt="0"/>
      <dgm:spPr/>
    </dgm:pt>
    <dgm:pt modelId="{EFDA0E5E-A6FD-4E46-A819-2DEA50644612}" type="pres">
      <dgm:prSet presAssocID="{EE9FD2F8-7C30-4C6C-B1D5-5417A75536CB}" presName="cycle" presStyleCnt="0"/>
      <dgm:spPr/>
    </dgm:pt>
    <dgm:pt modelId="{2442EE5F-F81D-4175-82D0-2859A6AA2D50}" type="pres">
      <dgm:prSet presAssocID="{EE9FD2F8-7C30-4C6C-B1D5-5417A75536CB}" presName="srcNode" presStyleLbl="node1" presStyleIdx="0" presStyleCnt="4"/>
      <dgm:spPr/>
    </dgm:pt>
    <dgm:pt modelId="{DD7FB36C-AF77-4E68-8E3C-5874CA041C57}" type="pres">
      <dgm:prSet presAssocID="{EE9FD2F8-7C30-4C6C-B1D5-5417A75536CB}" presName="conn" presStyleLbl="parChTrans1D2" presStyleIdx="0" presStyleCnt="1"/>
      <dgm:spPr/>
      <dgm:t>
        <a:bodyPr/>
        <a:lstStyle/>
        <a:p>
          <a:endParaRPr lang="en-US"/>
        </a:p>
      </dgm:t>
    </dgm:pt>
    <dgm:pt modelId="{A06630FD-F29F-4405-A75C-918592A9C312}" type="pres">
      <dgm:prSet presAssocID="{EE9FD2F8-7C30-4C6C-B1D5-5417A75536CB}" presName="extraNode" presStyleLbl="node1" presStyleIdx="0" presStyleCnt="4"/>
      <dgm:spPr/>
    </dgm:pt>
    <dgm:pt modelId="{0C966664-90FD-4123-A701-3AF8F3640EFB}" type="pres">
      <dgm:prSet presAssocID="{EE9FD2F8-7C30-4C6C-B1D5-5417A75536CB}" presName="dstNode" presStyleLbl="node1" presStyleIdx="0" presStyleCnt="4"/>
      <dgm:spPr/>
    </dgm:pt>
    <dgm:pt modelId="{D072DAA8-C28F-4C19-BEE2-4D581FE96AE3}" type="pres">
      <dgm:prSet presAssocID="{E607B30A-4ECE-43E9-91B0-591B02047CE1}" presName="text_1" presStyleLbl="node1" presStyleIdx="0" presStyleCnt="4">
        <dgm:presLayoutVars>
          <dgm:bulletEnabled val="1"/>
        </dgm:presLayoutVars>
      </dgm:prSet>
      <dgm:spPr/>
      <dgm:t>
        <a:bodyPr/>
        <a:lstStyle/>
        <a:p>
          <a:endParaRPr lang="en-US"/>
        </a:p>
      </dgm:t>
    </dgm:pt>
    <dgm:pt modelId="{3DD399A5-20B7-47D7-BAA9-F2ADDF2978FC}" type="pres">
      <dgm:prSet presAssocID="{E607B30A-4ECE-43E9-91B0-591B02047CE1}" presName="accent_1" presStyleCnt="0"/>
      <dgm:spPr/>
    </dgm:pt>
    <dgm:pt modelId="{05B1BA3A-12EE-41F0-9E22-20A93C6E89D9}" type="pres">
      <dgm:prSet presAssocID="{E607B30A-4ECE-43E9-91B0-591B02047CE1}" presName="accentRepeatNode" presStyleLbl="solidFgAcc1" presStyleIdx="0" presStyleCnt="4"/>
      <dgm:spPr>
        <a:blipFill rotWithShape="0">
          <a:blip xmlns:r="http://schemas.openxmlformats.org/officeDocument/2006/relationships" r:embed="rId1"/>
          <a:stretch>
            <a:fillRect/>
          </a:stretch>
        </a:blipFill>
      </dgm:spPr>
    </dgm:pt>
    <dgm:pt modelId="{9BF6AD17-AD03-4B8F-BC69-3F3112629A25}" type="pres">
      <dgm:prSet presAssocID="{09A0CC61-C82E-414F-A538-393627E21836}" presName="text_2" presStyleLbl="node1" presStyleIdx="1" presStyleCnt="4">
        <dgm:presLayoutVars>
          <dgm:bulletEnabled val="1"/>
        </dgm:presLayoutVars>
      </dgm:prSet>
      <dgm:spPr/>
      <dgm:t>
        <a:bodyPr/>
        <a:lstStyle/>
        <a:p>
          <a:endParaRPr lang="en-US"/>
        </a:p>
      </dgm:t>
    </dgm:pt>
    <dgm:pt modelId="{DDA8D907-F5B9-4CE0-9100-46AA38899E24}" type="pres">
      <dgm:prSet presAssocID="{09A0CC61-C82E-414F-A538-393627E21836}" presName="accent_2" presStyleCnt="0"/>
      <dgm:spPr/>
    </dgm:pt>
    <dgm:pt modelId="{CE71BBCD-6DF2-4C48-92AF-4DB695DAC4BA}" type="pres">
      <dgm:prSet presAssocID="{09A0CC61-C82E-414F-A538-393627E21836}" presName="accentRepeatNode" presStyleLbl="solidFgAcc1" presStyleIdx="1" presStyleCnt="4"/>
      <dgm:spPr>
        <a:blipFill rotWithShape="0">
          <a:blip xmlns:r="http://schemas.openxmlformats.org/officeDocument/2006/relationships" r:embed="rId2"/>
          <a:stretch>
            <a:fillRect/>
          </a:stretch>
        </a:blipFill>
      </dgm:spPr>
    </dgm:pt>
    <dgm:pt modelId="{D45906CF-D69D-439C-9A06-F7384D026DF7}" type="pres">
      <dgm:prSet presAssocID="{04A59C05-5BED-4CB3-A168-7320082651F8}" presName="text_3" presStyleLbl="node1" presStyleIdx="2" presStyleCnt="4">
        <dgm:presLayoutVars>
          <dgm:bulletEnabled val="1"/>
        </dgm:presLayoutVars>
      </dgm:prSet>
      <dgm:spPr/>
      <dgm:t>
        <a:bodyPr/>
        <a:lstStyle/>
        <a:p>
          <a:endParaRPr lang="en-US"/>
        </a:p>
      </dgm:t>
    </dgm:pt>
    <dgm:pt modelId="{97424818-544B-491D-9C33-28AF3AC4C349}" type="pres">
      <dgm:prSet presAssocID="{04A59C05-5BED-4CB3-A168-7320082651F8}" presName="accent_3" presStyleCnt="0"/>
      <dgm:spPr/>
    </dgm:pt>
    <dgm:pt modelId="{2ACAF7A8-746E-41B0-A2DF-40BE0C47FD36}" type="pres">
      <dgm:prSet presAssocID="{04A59C05-5BED-4CB3-A168-7320082651F8}" presName="accentRepeatNode" presStyleLbl="solidFgAcc1" presStyleIdx="2" presStyleCnt="4"/>
      <dgm:spPr>
        <a:blipFill rotWithShape="0">
          <a:blip xmlns:r="http://schemas.openxmlformats.org/officeDocument/2006/relationships" r:embed="rId3"/>
          <a:stretch>
            <a:fillRect/>
          </a:stretch>
        </a:blipFill>
      </dgm:spPr>
    </dgm:pt>
    <dgm:pt modelId="{A67E6FB2-18B3-4E95-94F3-8D33C4CFF504}" type="pres">
      <dgm:prSet presAssocID="{323099D0-7FF8-4342-8BDA-1BC86255A889}" presName="text_4" presStyleLbl="node1" presStyleIdx="3" presStyleCnt="4">
        <dgm:presLayoutVars>
          <dgm:bulletEnabled val="1"/>
        </dgm:presLayoutVars>
      </dgm:prSet>
      <dgm:spPr/>
      <dgm:t>
        <a:bodyPr/>
        <a:lstStyle/>
        <a:p>
          <a:endParaRPr lang="en-US"/>
        </a:p>
      </dgm:t>
    </dgm:pt>
    <dgm:pt modelId="{1D92E3CD-C235-4355-A437-9983D1F6CE95}" type="pres">
      <dgm:prSet presAssocID="{323099D0-7FF8-4342-8BDA-1BC86255A889}" presName="accent_4" presStyleCnt="0"/>
      <dgm:spPr/>
    </dgm:pt>
    <dgm:pt modelId="{DAEEA6ED-E39D-4176-9249-C1B7AE88E8CC}" type="pres">
      <dgm:prSet presAssocID="{323099D0-7FF8-4342-8BDA-1BC86255A889}" presName="accentRepeatNode" presStyleLbl="solidFgAcc1" presStyleIdx="3" presStyleCnt="4"/>
      <dgm:spPr>
        <a:blipFill rotWithShape="0">
          <a:blip xmlns:r="http://schemas.openxmlformats.org/officeDocument/2006/relationships" r:embed="rId4"/>
          <a:stretch>
            <a:fillRect/>
          </a:stretch>
        </a:blipFill>
      </dgm:spPr>
    </dgm:pt>
  </dgm:ptLst>
  <dgm:cxnLst>
    <dgm:cxn modelId="{042E75FF-52E3-4707-879E-9F36C7DCF728}" type="presOf" srcId="{34BCA58D-40AB-4FB5-832C-C14E6D095080}" destId="{DD7FB36C-AF77-4E68-8E3C-5874CA041C57}" srcOrd="0" destOrd="0" presId="urn:microsoft.com/office/officeart/2008/layout/VerticalCurvedList"/>
    <dgm:cxn modelId="{78A18937-932A-43FD-9EF9-A68F68F29B4C}" srcId="{EE9FD2F8-7C30-4C6C-B1D5-5417A75536CB}" destId="{09A0CC61-C82E-414F-A538-393627E21836}" srcOrd="1" destOrd="0" parTransId="{ADE8FA11-536A-4E0D-B5FF-0124835E5551}" sibTransId="{C83E34CD-58AA-4645-A15A-D912401D6EDA}"/>
    <dgm:cxn modelId="{AE4D0105-457E-4340-BF82-E8507C56E729}" srcId="{EE9FD2F8-7C30-4C6C-B1D5-5417A75536CB}" destId="{E607B30A-4ECE-43E9-91B0-591B02047CE1}" srcOrd="0" destOrd="0" parTransId="{9C019E08-EDC0-4BD2-891F-FDEDC6745943}" sibTransId="{34BCA58D-40AB-4FB5-832C-C14E6D095080}"/>
    <dgm:cxn modelId="{1906DF63-A840-40AD-A90C-22E0E4833AFF}" type="presOf" srcId="{09A0CC61-C82E-414F-A538-393627E21836}" destId="{9BF6AD17-AD03-4B8F-BC69-3F3112629A25}" srcOrd="0" destOrd="0" presId="urn:microsoft.com/office/officeart/2008/layout/VerticalCurvedList"/>
    <dgm:cxn modelId="{39DB7C59-94FE-4FCB-8BDD-7CA74A36A106}" srcId="{EE9FD2F8-7C30-4C6C-B1D5-5417A75536CB}" destId="{323099D0-7FF8-4342-8BDA-1BC86255A889}" srcOrd="3" destOrd="0" parTransId="{0A91877A-B8E9-4EF6-AFD0-9739B0844A67}" sibTransId="{E710C4CA-D45F-4E7C-B8F3-FFF29B79018D}"/>
    <dgm:cxn modelId="{9CAA46A6-28D4-44B8-B4D1-357A51691376}" type="presOf" srcId="{323099D0-7FF8-4342-8BDA-1BC86255A889}" destId="{A67E6FB2-18B3-4E95-94F3-8D33C4CFF504}" srcOrd="0" destOrd="0" presId="urn:microsoft.com/office/officeart/2008/layout/VerticalCurvedList"/>
    <dgm:cxn modelId="{47A80F91-50F8-4DA5-BC2A-6A1A7622ECA1}" srcId="{EE9FD2F8-7C30-4C6C-B1D5-5417A75536CB}" destId="{04A59C05-5BED-4CB3-A168-7320082651F8}" srcOrd="2" destOrd="0" parTransId="{A224CA92-1095-42BF-A4BF-E438CB5B1E2C}" sibTransId="{1D651383-C751-4EC6-8AB6-EEF63E6E83B0}"/>
    <dgm:cxn modelId="{60A19254-C539-4917-A5B1-C4844A4F9069}" type="presOf" srcId="{EE9FD2F8-7C30-4C6C-B1D5-5417A75536CB}" destId="{EAFAD923-C795-4337-9237-FDAFC46FB216}" srcOrd="0" destOrd="0" presId="urn:microsoft.com/office/officeart/2008/layout/VerticalCurvedList"/>
    <dgm:cxn modelId="{B45F6B21-9B32-4063-82DE-C8F50073BAE0}" type="presOf" srcId="{E607B30A-4ECE-43E9-91B0-591B02047CE1}" destId="{D072DAA8-C28F-4C19-BEE2-4D581FE96AE3}" srcOrd="0" destOrd="0" presId="urn:microsoft.com/office/officeart/2008/layout/VerticalCurvedList"/>
    <dgm:cxn modelId="{A8DDCB19-E552-4942-9E97-1E1FCCD1A354}" type="presOf" srcId="{04A59C05-5BED-4CB3-A168-7320082651F8}" destId="{D45906CF-D69D-439C-9A06-F7384D026DF7}" srcOrd="0" destOrd="0" presId="urn:microsoft.com/office/officeart/2008/layout/VerticalCurvedList"/>
    <dgm:cxn modelId="{34278A4E-D53F-4E5E-9FC2-9F7E65CF6B08}" type="presParOf" srcId="{EAFAD923-C795-4337-9237-FDAFC46FB216}" destId="{ED247D60-23E2-403A-A8B5-E51D5EE83E89}" srcOrd="0" destOrd="0" presId="urn:microsoft.com/office/officeart/2008/layout/VerticalCurvedList"/>
    <dgm:cxn modelId="{75FC6569-F708-49EE-8239-43BBFDA0C40F}" type="presParOf" srcId="{ED247D60-23E2-403A-A8B5-E51D5EE83E89}" destId="{EFDA0E5E-A6FD-4E46-A819-2DEA50644612}" srcOrd="0" destOrd="0" presId="urn:microsoft.com/office/officeart/2008/layout/VerticalCurvedList"/>
    <dgm:cxn modelId="{71D0B07C-996D-4072-AC86-8C2D0147272A}" type="presParOf" srcId="{EFDA0E5E-A6FD-4E46-A819-2DEA50644612}" destId="{2442EE5F-F81D-4175-82D0-2859A6AA2D50}" srcOrd="0" destOrd="0" presId="urn:microsoft.com/office/officeart/2008/layout/VerticalCurvedList"/>
    <dgm:cxn modelId="{EE265739-98CA-4896-A140-C329D7947F0B}" type="presParOf" srcId="{EFDA0E5E-A6FD-4E46-A819-2DEA50644612}" destId="{DD7FB36C-AF77-4E68-8E3C-5874CA041C57}" srcOrd="1" destOrd="0" presId="urn:microsoft.com/office/officeart/2008/layout/VerticalCurvedList"/>
    <dgm:cxn modelId="{03DD44CA-48F4-406A-A197-82EFDCC25009}" type="presParOf" srcId="{EFDA0E5E-A6FD-4E46-A819-2DEA50644612}" destId="{A06630FD-F29F-4405-A75C-918592A9C312}" srcOrd="2" destOrd="0" presId="urn:microsoft.com/office/officeart/2008/layout/VerticalCurvedList"/>
    <dgm:cxn modelId="{8D21151C-D1BD-44E6-8153-2858F2ABC2B1}" type="presParOf" srcId="{EFDA0E5E-A6FD-4E46-A819-2DEA50644612}" destId="{0C966664-90FD-4123-A701-3AF8F3640EFB}" srcOrd="3" destOrd="0" presId="urn:microsoft.com/office/officeart/2008/layout/VerticalCurvedList"/>
    <dgm:cxn modelId="{71A71117-ED08-4149-B9D1-012A4C8543B4}" type="presParOf" srcId="{ED247D60-23E2-403A-A8B5-E51D5EE83E89}" destId="{D072DAA8-C28F-4C19-BEE2-4D581FE96AE3}" srcOrd="1" destOrd="0" presId="urn:microsoft.com/office/officeart/2008/layout/VerticalCurvedList"/>
    <dgm:cxn modelId="{5C2EB851-FBF5-457B-827C-49DD8F1A0914}" type="presParOf" srcId="{ED247D60-23E2-403A-A8B5-E51D5EE83E89}" destId="{3DD399A5-20B7-47D7-BAA9-F2ADDF2978FC}" srcOrd="2" destOrd="0" presId="urn:microsoft.com/office/officeart/2008/layout/VerticalCurvedList"/>
    <dgm:cxn modelId="{207765E9-A9FA-4476-B4CD-09B2BD7C52B1}" type="presParOf" srcId="{3DD399A5-20B7-47D7-BAA9-F2ADDF2978FC}" destId="{05B1BA3A-12EE-41F0-9E22-20A93C6E89D9}" srcOrd="0" destOrd="0" presId="urn:microsoft.com/office/officeart/2008/layout/VerticalCurvedList"/>
    <dgm:cxn modelId="{89883D5D-E893-4E7B-8DC4-21A6BBA171F3}" type="presParOf" srcId="{ED247D60-23E2-403A-A8B5-E51D5EE83E89}" destId="{9BF6AD17-AD03-4B8F-BC69-3F3112629A25}" srcOrd="3" destOrd="0" presId="urn:microsoft.com/office/officeart/2008/layout/VerticalCurvedList"/>
    <dgm:cxn modelId="{79EFFB1C-369C-4FA2-A23B-CFCC2E71AB1B}" type="presParOf" srcId="{ED247D60-23E2-403A-A8B5-E51D5EE83E89}" destId="{DDA8D907-F5B9-4CE0-9100-46AA38899E24}" srcOrd="4" destOrd="0" presId="urn:microsoft.com/office/officeart/2008/layout/VerticalCurvedList"/>
    <dgm:cxn modelId="{7E8D2DCA-96D4-4088-9B14-5F3D609441B9}" type="presParOf" srcId="{DDA8D907-F5B9-4CE0-9100-46AA38899E24}" destId="{CE71BBCD-6DF2-4C48-92AF-4DB695DAC4BA}" srcOrd="0" destOrd="0" presId="urn:microsoft.com/office/officeart/2008/layout/VerticalCurvedList"/>
    <dgm:cxn modelId="{6268C7E9-3C83-42B4-9C77-0F92061EE4D1}" type="presParOf" srcId="{ED247D60-23E2-403A-A8B5-E51D5EE83E89}" destId="{D45906CF-D69D-439C-9A06-F7384D026DF7}" srcOrd="5" destOrd="0" presId="urn:microsoft.com/office/officeart/2008/layout/VerticalCurvedList"/>
    <dgm:cxn modelId="{C8A89CFE-B47A-41D2-BE91-B63DAEA901A1}" type="presParOf" srcId="{ED247D60-23E2-403A-A8B5-E51D5EE83E89}" destId="{97424818-544B-491D-9C33-28AF3AC4C349}" srcOrd="6" destOrd="0" presId="urn:microsoft.com/office/officeart/2008/layout/VerticalCurvedList"/>
    <dgm:cxn modelId="{8A560356-0A51-4EE0-B882-012ED288BF49}" type="presParOf" srcId="{97424818-544B-491D-9C33-28AF3AC4C349}" destId="{2ACAF7A8-746E-41B0-A2DF-40BE0C47FD36}" srcOrd="0" destOrd="0" presId="urn:microsoft.com/office/officeart/2008/layout/VerticalCurvedList"/>
    <dgm:cxn modelId="{20DD5130-C34B-4B6B-908B-C905CA8CA7EB}" type="presParOf" srcId="{ED247D60-23E2-403A-A8B5-E51D5EE83E89}" destId="{A67E6FB2-18B3-4E95-94F3-8D33C4CFF504}" srcOrd="7" destOrd="0" presId="urn:microsoft.com/office/officeart/2008/layout/VerticalCurvedList"/>
    <dgm:cxn modelId="{081FE9CD-87CA-431A-9D78-7952D13CA2F7}" type="presParOf" srcId="{ED247D60-23E2-403A-A8B5-E51D5EE83E89}" destId="{1D92E3CD-C235-4355-A437-9983D1F6CE95}" srcOrd="8" destOrd="0" presId="urn:microsoft.com/office/officeart/2008/layout/VerticalCurvedList"/>
    <dgm:cxn modelId="{970FA6EC-BF1A-487E-85BC-1FFB3AB5AD2F}" type="presParOf" srcId="{1D92E3CD-C235-4355-A437-9983D1F6CE95}" destId="{DAEEA6ED-E39D-4176-9249-C1B7AE88E8CC}"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FFAA95-0A6C-49AD-B6A7-C7343242EF0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D52CA5F-7C7B-4F08-AD3E-04CEF66C0105}">
      <dgm:prSet phldrT="[Text]"/>
      <dgm:spPr/>
      <dgm:t>
        <a:bodyPr/>
        <a:lstStyle/>
        <a:p>
          <a:r>
            <a:rPr lang="en-US" dirty="0"/>
            <a:t>Incremental Revenue</a:t>
          </a:r>
        </a:p>
      </dgm:t>
    </dgm:pt>
    <dgm:pt modelId="{B5B79392-7364-4CC2-8661-05C6190A4275}" type="parTrans" cxnId="{16D87A03-86C2-433B-AD61-C67AE2124018}">
      <dgm:prSet/>
      <dgm:spPr/>
      <dgm:t>
        <a:bodyPr/>
        <a:lstStyle/>
        <a:p>
          <a:endParaRPr lang="en-US"/>
        </a:p>
      </dgm:t>
    </dgm:pt>
    <dgm:pt modelId="{BFA65F0D-D3A6-4530-9335-59F5B9CA32A5}" type="sibTrans" cxnId="{16D87A03-86C2-433B-AD61-C67AE2124018}">
      <dgm:prSet/>
      <dgm:spPr/>
      <dgm:t>
        <a:bodyPr/>
        <a:lstStyle/>
        <a:p>
          <a:endParaRPr lang="en-US"/>
        </a:p>
      </dgm:t>
    </dgm:pt>
    <dgm:pt modelId="{793AA460-B36E-47CC-9F3F-5F2E77D23221}">
      <dgm:prSet phldrT="[Text]"/>
      <dgm:spPr/>
      <dgm:t>
        <a:bodyPr/>
        <a:lstStyle/>
        <a:p>
          <a:r>
            <a:rPr lang="en-US" dirty="0"/>
            <a:t>Margin Improvement</a:t>
          </a:r>
        </a:p>
      </dgm:t>
    </dgm:pt>
    <dgm:pt modelId="{D0837528-1A49-4D45-8FAA-C0F1B1CBAB73}" type="parTrans" cxnId="{27AD1B1C-1306-42E2-8DBB-9B255B6BF329}">
      <dgm:prSet/>
      <dgm:spPr/>
      <dgm:t>
        <a:bodyPr/>
        <a:lstStyle/>
        <a:p>
          <a:endParaRPr lang="en-US"/>
        </a:p>
      </dgm:t>
    </dgm:pt>
    <dgm:pt modelId="{01D97EC8-ADB5-40A3-9294-2818649485C9}" type="sibTrans" cxnId="{27AD1B1C-1306-42E2-8DBB-9B255B6BF329}">
      <dgm:prSet/>
      <dgm:spPr/>
      <dgm:t>
        <a:bodyPr/>
        <a:lstStyle/>
        <a:p>
          <a:endParaRPr lang="en-US"/>
        </a:p>
      </dgm:t>
    </dgm:pt>
    <dgm:pt modelId="{0B616ACF-A524-43D8-A3DA-BC3832994A47}">
      <dgm:prSet phldrT="[Text]"/>
      <dgm:spPr/>
      <dgm:t>
        <a:bodyPr/>
        <a:lstStyle/>
        <a:p>
          <a:r>
            <a:rPr lang="en-US" dirty="0"/>
            <a:t>Member Value</a:t>
          </a:r>
        </a:p>
      </dgm:t>
    </dgm:pt>
    <dgm:pt modelId="{842EC145-CC3E-4E95-8297-EDC455310208}" type="parTrans" cxnId="{F67C1DF2-A923-40E6-B501-6A057D125037}">
      <dgm:prSet/>
      <dgm:spPr/>
      <dgm:t>
        <a:bodyPr/>
        <a:lstStyle/>
        <a:p>
          <a:endParaRPr lang="en-US"/>
        </a:p>
      </dgm:t>
    </dgm:pt>
    <dgm:pt modelId="{0845B7A7-C9C4-4900-83C2-7309FAA77195}" type="sibTrans" cxnId="{F67C1DF2-A923-40E6-B501-6A057D125037}">
      <dgm:prSet/>
      <dgm:spPr/>
      <dgm:t>
        <a:bodyPr/>
        <a:lstStyle/>
        <a:p>
          <a:endParaRPr lang="en-US"/>
        </a:p>
      </dgm:t>
    </dgm:pt>
    <dgm:pt modelId="{FA35BB17-7DCF-4A90-A66B-06328B2DB038}">
      <dgm:prSet/>
      <dgm:spPr/>
      <dgm:t>
        <a:bodyPr/>
        <a:lstStyle/>
        <a:p>
          <a:r>
            <a:rPr lang="en-US" dirty="0"/>
            <a:t>Offer new services</a:t>
          </a:r>
        </a:p>
      </dgm:t>
    </dgm:pt>
    <dgm:pt modelId="{489CB09C-8C34-49F8-BB10-FC1E0BD88DF8}" type="parTrans" cxnId="{AC7329AE-37EC-46ED-96DC-4618DF939319}">
      <dgm:prSet/>
      <dgm:spPr/>
      <dgm:t>
        <a:bodyPr/>
        <a:lstStyle/>
        <a:p>
          <a:endParaRPr lang="en-US"/>
        </a:p>
      </dgm:t>
    </dgm:pt>
    <dgm:pt modelId="{0842B7A8-F371-4060-9C68-B4E33CD2809D}" type="sibTrans" cxnId="{AC7329AE-37EC-46ED-96DC-4618DF939319}">
      <dgm:prSet/>
      <dgm:spPr/>
      <dgm:t>
        <a:bodyPr/>
        <a:lstStyle/>
        <a:p>
          <a:endParaRPr lang="en-US"/>
        </a:p>
      </dgm:t>
    </dgm:pt>
    <dgm:pt modelId="{2C3C62CD-FF53-411E-8520-63DD4C0946C9}">
      <dgm:prSet/>
      <dgm:spPr/>
      <dgm:t>
        <a:bodyPr/>
        <a:lstStyle/>
        <a:p>
          <a:r>
            <a:rPr lang="en-US" dirty="0"/>
            <a:t>Improve facility use</a:t>
          </a:r>
        </a:p>
      </dgm:t>
    </dgm:pt>
    <dgm:pt modelId="{6317EAC4-F005-4E3B-97D6-03E12FFEF1F9}" type="parTrans" cxnId="{8D971E81-2233-4735-955E-F935630304ED}">
      <dgm:prSet/>
      <dgm:spPr/>
      <dgm:t>
        <a:bodyPr/>
        <a:lstStyle/>
        <a:p>
          <a:endParaRPr lang="en-US"/>
        </a:p>
      </dgm:t>
    </dgm:pt>
    <dgm:pt modelId="{EFED7023-A280-4D1E-8E5A-162C58CA02DC}" type="sibTrans" cxnId="{8D971E81-2233-4735-955E-F935630304ED}">
      <dgm:prSet/>
      <dgm:spPr/>
      <dgm:t>
        <a:bodyPr/>
        <a:lstStyle/>
        <a:p>
          <a:endParaRPr lang="en-US"/>
        </a:p>
      </dgm:t>
    </dgm:pt>
    <dgm:pt modelId="{503C6822-EF78-4527-B928-7D01D36A9615}">
      <dgm:prSet/>
      <dgm:spPr/>
      <dgm:t>
        <a:bodyPr/>
        <a:lstStyle/>
        <a:p>
          <a:r>
            <a:rPr lang="en-US" dirty="0"/>
            <a:t>Accurate accounting</a:t>
          </a:r>
        </a:p>
      </dgm:t>
    </dgm:pt>
    <dgm:pt modelId="{FCCE2536-5582-45F3-8BAC-08365ECAFC53}" type="parTrans" cxnId="{82259187-B9FB-4856-A3D8-CE37E681D35B}">
      <dgm:prSet/>
      <dgm:spPr/>
      <dgm:t>
        <a:bodyPr/>
        <a:lstStyle/>
        <a:p>
          <a:endParaRPr lang="en-US"/>
        </a:p>
      </dgm:t>
    </dgm:pt>
    <dgm:pt modelId="{B61A12FB-83B7-4A5A-B8C3-9321AB86E0D7}" type="sibTrans" cxnId="{82259187-B9FB-4856-A3D8-CE37E681D35B}">
      <dgm:prSet/>
      <dgm:spPr/>
      <dgm:t>
        <a:bodyPr/>
        <a:lstStyle/>
        <a:p>
          <a:endParaRPr lang="en-US"/>
        </a:p>
      </dgm:t>
    </dgm:pt>
    <dgm:pt modelId="{3678AC21-7695-4901-98D6-801F3A9C07C6}">
      <dgm:prSet/>
      <dgm:spPr/>
      <dgm:t>
        <a:bodyPr/>
        <a:lstStyle/>
        <a:p>
          <a:r>
            <a:rPr lang="en-US" dirty="0"/>
            <a:t>Proactive management</a:t>
          </a:r>
        </a:p>
      </dgm:t>
    </dgm:pt>
    <dgm:pt modelId="{B056CD89-A209-4180-A19A-3D5309D9682F}" type="parTrans" cxnId="{DEFE8C3F-98BD-4991-87AB-1B08D8C1004B}">
      <dgm:prSet/>
      <dgm:spPr/>
      <dgm:t>
        <a:bodyPr/>
        <a:lstStyle/>
        <a:p>
          <a:endParaRPr lang="en-US"/>
        </a:p>
      </dgm:t>
    </dgm:pt>
    <dgm:pt modelId="{6479C03A-0F2A-42D6-9162-19E75F702455}" type="sibTrans" cxnId="{DEFE8C3F-98BD-4991-87AB-1B08D8C1004B}">
      <dgm:prSet/>
      <dgm:spPr/>
      <dgm:t>
        <a:bodyPr/>
        <a:lstStyle/>
        <a:p>
          <a:endParaRPr lang="en-US"/>
        </a:p>
      </dgm:t>
    </dgm:pt>
    <dgm:pt modelId="{53B3E20D-20CF-42DA-A94C-F84FDC80A8E5}">
      <dgm:prSet/>
      <dgm:spPr/>
      <dgm:t>
        <a:bodyPr/>
        <a:lstStyle/>
        <a:p>
          <a:r>
            <a:rPr lang="en-US" dirty="0"/>
            <a:t>Low cost, value added services</a:t>
          </a:r>
        </a:p>
      </dgm:t>
    </dgm:pt>
    <dgm:pt modelId="{5DA4C1DA-28B4-47A8-A292-01147688E13A}" type="parTrans" cxnId="{D2F0A9B0-4BA7-4E95-AE67-362619CAED2F}">
      <dgm:prSet/>
      <dgm:spPr/>
      <dgm:t>
        <a:bodyPr/>
        <a:lstStyle/>
        <a:p>
          <a:endParaRPr lang="en-US"/>
        </a:p>
      </dgm:t>
    </dgm:pt>
    <dgm:pt modelId="{288E5244-59BB-45C6-B036-E6E9E388458A}" type="sibTrans" cxnId="{D2F0A9B0-4BA7-4E95-AE67-362619CAED2F}">
      <dgm:prSet/>
      <dgm:spPr/>
      <dgm:t>
        <a:bodyPr/>
        <a:lstStyle/>
        <a:p>
          <a:endParaRPr lang="en-US"/>
        </a:p>
      </dgm:t>
    </dgm:pt>
    <dgm:pt modelId="{7748A344-CB2F-473C-8DB0-9667DED36F29}">
      <dgm:prSet/>
      <dgm:spPr/>
      <dgm:t>
        <a:bodyPr/>
        <a:lstStyle/>
        <a:p>
          <a:r>
            <a:rPr lang="en-US" dirty="0"/>
            <a:t>Member rewards for behavior that benefits facility</a:t>
          </a:r>
        </a:p>
      </dgm:t>
    </dgm:pt>
    <dgm:pt modelId="{828751EA-121E-4D27-8D6F-C9F6B59877C9}" type="parTrans" cxnId="{8A687E0F-2D56-4686-B2D7-5EAB2FC71CB2}">
      <dgm:prSet/>
      <dgm:spPr/>
      <dgm:t>
        <a:bodyPr/>
        <a:lstStyle/>
        <a:p>
          <a:endParaRPr lang="en-US"/>
        </a:p>
      </dgm:t>
    </dgm:pt>
    <dgm:pt modelId="{0999828C-390C-410F-B03A-D0411E80A3F8}" type="sibTrans" cxnId="{8A687E0F-2D56-4686-B2D7-5EAB2FC71CB2}">
      <dgm:prSet/>
      <dgm:spPr/>
      <dgm:t>
        <a:bodyPr/>
        <a:lstStyle/>
        <a:p>
          <a:endParaRPr lang="en-US"/>
        </a:p>
      </dgm:t>
    </dgm:pt>
    <dgm:pt modelId="{A94EF2CE-9080-491A-B9CD-8090451CF8D9}">
      <dgm:prSet/>
      <dgm:spPr/>
      <dgm:t>
        <a:bodyPr/>
        <a:lstStyle/>
        <a:p>
          <a:r>
            <a:rPr lang="en-US" dirty="0"/>
            <a:t>Better member engagement = happier members</a:t>
          </a:r>
        </a:p>
      </dgm:t>
    </dgm:pt>
    <dgm:pt modelId="{471C1409-0076-4ACA-A18C-30AA9AC40DE6}" type="parTrans" cxnId="{E8CA8B1D-6D6F-491D-9C34-D83D166C5B00}">
      <dgm:prSet/>
      <dgm:spPr/>
      <dgm:t>
        <a:bodyPr/>
        <a:lstStyle/>
        <a:p>
          <a:endParaRPr lang="en-US"/>
        </a:p>
      </dgm:t>
    </dgm:pt>
    <dgm:pt modelId="{E69BC45F-76A3-4AC4-9675-E9943E733A78}" type="sibTrans" cxnId="{E8CA8B1D-6D6F-491D-9C34-D83D166C5B00}">
      <dgm:prSet/>
      <dgm:spPr/>
      <dgm:t>
        <a:bodyPr/>
        <a:lstStyle/>
        <a:p>
          <a:endParaRPr lang="en-US"/>
        </a:p>
      </dgm:t>
    </dgm:pt>
    <dgm:pt modelId="{480882CA-AB5C-4819-88EB-3E5B770EC62E}">
      <dgm:prSet/>
      <dgm:spPr/>
      <dgm:t>
        <a:bodyPr/>
        <a:lstStyle/>
        <a:p>
          <a:r>
            <a:rPr lang="en-US" dirty="0"/>
            <a:t>Upsell club offerings</a:t>
          </a:r>
        </a:p>
      </dgm:t>
    </dgm:pt>
    <dgm:pt modelId="{8754E8D4-4369-40CC-82AA-5217B03A3741}" type="parTrans" cxnId="{CC11FBB9-6800-4FF9-805F-03CFB78FC734}">
      <dgm:prSet/>
      <dgm:spPr/>
      <dgm:t>
        <a:bodyPr/>
        <a:lstStyle/>
        <a:p>
          <a:endParaRPr lang="en-US"/>
        </a:p>
      </dgm:t>
    </dgm:pt>
    <dgm:pt modelId="{A53F331D-28F3-4FE3-8994-74668832F120}" type="sibTrans" cxnId="{CC11FBB9-6800-4FF9-805F-03CFB78FC734}">
      <dgm:prSet/>
      <dgm:spPr/>
      <dgm:t>
        <a:bodyPr/>
        <a:lstStyle/>
        <a:p>
          <a:endParaRPr lang="en-US"/>
        </a:p>
      </dgm:t>
    </dgm:pt>
    <dgm:pt modelId="{61A3B977-6857-4418-99EE-02CEC6064BFE}">
      <dgm:prSet/>
      <dgm:spPr/>
      <dgm:t>
        <a:bodyPr/>
        <a:lstStyle/>
        <a:p>
          <a:r>
            <a:rPr lang="en-US" dirty="0"/>
            <a:t>New partnership opportunities</a:t>
          </a:r>
        </a:p>
      </dgm:t>
    </dgm:pt>
    <dgm:pt modelId="{BA86A9F7-8CF9-42EF-A8D3-81C894242BE1}" type="parTrans" cxnId="{67DE92D4-44D8-4F8F-950F-3FD8853ED7A8}">
      <dgm:prSet/>
      <dgm:spPr/>
      <dgm:t>
        <a:bodyPr/>
        <a:lstStyle/>
        <a:p>
          <a:endParaRPr lang="en-US"/>
        </a:p>
      </dgm:t>
    </dgm:pt>
    <dgm:pt modelId="{A1B54765-3F21-40C7-95B8-CB2335AE9C5E}" type="sibTrans" cxnId="{67DE92D4-44D8-4F8F-950F-3FD8853ED7A8}">
      <dgm:prSet/>
      <dgm:spPr/>
      <dgm:t>
        <a:bodyPr/>
        <a:lstStyle/>
        <a:p>
          <a:endParaRPr lang="en-US"/>
        </a:p>
      </dgm:t>
    </dgm:pt>
    <dgm:pt modelId="{9FCAEF8F-9917-4A6C-B5E2-C29D93EC4C15}" type="pres">
      <dgm:prSet presAssocID="{DEFFAA95-0A6C-49AD-B6A7-C7343242EF05}" presName="Name0" presStyleCnt="0">
        <dgm:presLayoutVars>
          <dgm:dir/>
          <dgm:animLvl val="lvl"/>
          <dgm:resizeHandles val="exact"/>
        </dgm:presLayoutVars>
      </dgm:prSet>
      <dgm:spPr/>
      <dgm:t>
        <a:bodyPr/>
        <a:lstStyle/>
        <a:p>
          <a:endParaRPr lang="en-US"/>
        </a:p>
      </dgm:t>
    </dgm:pt>
    <dgm:pt modelId="{64F196EC-D52E-48C9-95ED-B3D9AE5F66A3}" type="pres">
      <dgm:prSet presAssocID="{ED52CA5F-7C7B-4F08-AD3E-04CEF66C0105}" presName="composite" presStyleCnt="0"/>
      <dgm:spPr/>
    </dgm:pt>
    <dgm:pt modelId="{2FBAE4D6-92A7-4E93-84BF-0F2B01A5B800}" type="pres">
      <dgm:prSet presAssocID="{ED52CA5F-7C7B-4F08-AD3E-04CEF66C0105}" presName="parTx" presStyleLbl="alignNode1" presStyleIdx="0" presStyleCnt="3">
        <dgm:presLayoutVars>
          <dgm:chMax val="0"/>
          <dgm:chPref val="0"/>
          <dgm:bulletEnabled val="1"/>
        </dgm:presLayoutVars>
      </dgm:prSet>
      <dgm:spPr/>
      <dgm:t>
        <a:bodyPr/>
        <a:lstStyle/>
        <a:p>
          <a:endParaRPr lang="en-US"/>
        </a:p>
      </dgm:t>
    </dgm:pt>
    <dgm:pt modelId="{B856984A-96D0-4F78-B25C-4DD48943FD08}" type="pres">
      <dgm:prSet presAssocID="{ED52CA5F-7C7B-4F08-AD3E-04CEF66C0105}" presName="desTx" presStyleLbl="alignAccFollowNode1" presStyleIdx="0" presStyleCnt="3">
        <dgm:presLayoutVars>
          <dgm:bulletEnabled val="1"/>
        </dgm:presLayoutVars>
      </dgm:prSet>
      <dgm:spPr/>
      <dgm:t>
        <a:bodyPr/>
        <a:lstStyle/>
        <a:p>
          <a:endParaRPr lang="en-US"/>
        </a:p>
      </dgm:t>
    </dgm:pt>
    <dgm:pt modelId="{903E2ABF-D905-4BDC-86BC-D9524A01AC52}" type="pres">
      <dgm:prSet presAssocID="{BFA65F0D-D3A6-4530-9335-59F5B9CA32A5}" presName="space" presStyleCnt="0"/>
      <dgm:spPr/>
    </dgm:pt>
    <dgm:pt modelId="{F00B0CB6-D122-4332-9446-9FE8025AFDDB}" type="pres">
      <dgm:prSet presAssocID="{793AA460-B36E-47CC-9F3F-5F2E77D23221}" presName="composite" presStyleCnt="0"/>
      <dgm:spPr/>
    </dgm:pt>
    <dgm:pt modelId="{722649FF-27A6-4C47-9077-5D0E2884E3D8}" type="pres">
      <dgm:prSet presAssocID="{793AA460-B36E-47CC-9F3F-5F2E77D23221}" presName="parTx" presStyleLbl="alignNode1" presStyleIdx="1" presStyleCnt="3">
        <dgm:presLayoutVars>
          <dgm:chMax val="0"/>
          <dgm:chPref val="0"/>
          <dgm:bulletEnabled val="1"/>
        </dgm:presLayoutVars>
      </dgm:prSet>
      <dgm:spPr/>
      <dgm:t>
        <a:bodyPr/>
        <a:lstStyle/>
        <a:p>
          <a:endParaRPr lang="en-US"/>
        </a:p>
      </dgm:t>
    </dgm:pt>
    <dgm:pt modelId="{A3E1A015-D42E-485A-96BE-863C2C8F9512}" type="pres">
      <dgm:prSet presAssocID="{793AA460-B36E-47CC-9F3F-5F2E77D23221}" presName="desTx" presStyleLbl="alignAccFollowNode1" presStyleIdx="1" presStyleCnt="3">
        <dgm:presLayoutVars>
          <dgm:bulletEnabled val="1"/>
        </dgm:presLayoutVars>
      </dgm:prSet>
      <dgm:spPr/>
      <dgm:t>
        <a:bodyPr/>
        <a:lstStyle/>
        <a:p>
          <a:endParaRPr lang="en-US"/>
        </a:p>
      </dgm:t>
    </dgm:pt>
    <dgm:pt modelId="{89D9EEC8-3981-48AB-8723-F3F63543B605}" type="pres">
      <dgm:prSet presAssocID="{01D97EC8-ADB5-40A3-9294-2818649485C9}" presName="space" presStyleCnt="0"/>
      <dgm:spPr/>
    </dgm:pt>
    <dgm:pt modelId="{5FE8E47A-82AD-48A6-95F8-F28805DB1C2F}" type="pres">
      <dgm:prSet presAssocID="{0B616ACF-A524-43D8-A3DA-BC3832994A47}" presName="composite" presStyleCnt="0"/>
      <dgm:spPr/>
    </dgm:pt>
    <dgm:pt modelId="{CD965419-821E-4326-9286-4D2D878CB206}" type="pres">
      <dgm:prSet presAssocID="{0B616ACF-A524-43D8-A3DA-BC3832994A47}" presName="parTx" presStyleLbl="alignNode1" presStyleIdx="2" presStyleCnt="3">
        <dgm:presLayoutVars>
          <dgm:chMax val="0"/>
          <dgm:chPref val="0"/>
          <dgm:bulletEnabled val="1"/>
        </dgm:presLayoutVars>
      </dgm:prSet>
      <dgm:spPr/>
      <dgm:t>
        <a:bodyPr/>
        <a:lstStyle/>
        <a:p>
          <a:endParaRPr lang="en-US"/>
        </a:p>
      </dgm:t>
    </dgm:pt>
    <dgm:pt modelId="{6B7920B3-4347-4A31-8624-64011CA81D25}" type="pres">
      <dgm:prSet presAssocID="{0B616ACF-A524-43D8-A3DA-BC3832994A47}" presName="desTx" presStyleLbl="alignAccFollowNode1" presStyleIdx="2" presStyleCnt="3">
        <dgm:presLayoutVars>
          <dgm:bulletEnabled val="1"/>
        </dgm:presLayoutVars>
      </dgm:prSet>
      <dgm:spPr/>
      <dgm:t>
        <a:bodyPr/>
        <a:lstStyle/>
        <a:p>
          <a:endParaRPr lang="en-US"/>
        </a:p>
      </dgm:t>
    </dgm:pt>
  </dgm:ptLst>
  <dgm:cxnLst>
    <dgm:cxn modelId="{A2992D81-4387-4141-AB4D-803E4888A814}" type="presOf" srcId="{3678AC21-7695-4901-98D6-801F3A9C07C6}" destId="{A3E1A015-D42E-485A-96BE-863C2C8F9512}" srcOrd="0" destOrd="2" presId="urn:microsoft.com/office/officeart/2005/8/layout/hList1"/>
    <dgm:cxn modelId="{F67C1DF2-A923-40E6-B501-6A057D125037}" srcId="{DEFFAA95-0A6C-49AD-B6A7-C7343242EF05}" destId="{0B616ACF-A524-43D8-A3DA-BC3832994A47}" srcOrd="2" destOrd="0" parTransId="{842EC145-CC3E-4E95-8297-EDC455310208}" sibTransId="{0845B7A7-C9C4-4900-83C2-7309FAA77195}"/>
    <dgm:cxn modelId="{0BF11956-9A42-4C03-A31B-33CDF1425092}" type="presOf" srcId="{793AA460-B36E-47CC-9F3F-5F2E77D23221}" destId="{722649FF-27A6-4C47-9077-5D0E2884E3D8}" srcOrd="0" destOrd="0" presId="urn:microsoft.com/office/officeart/2005/8/layout/hList1"/>
    <dgm:cxn modelId="{27AD1B1C-1306-42E2-8DBB-9B255B6BF329}" srcId="{DEFFAA95-0A6C-49AD-B6A7-C7343242EF05}" destId="{793AA460-B36E-47CC-9F3F-5F2E77D23221}" srcOrd="1" destOrd="0" parTransId="{D0837528-1A49-4D45-8FAA-C0F1B1CBAB73}" sibTransId="{01D97EC8-ADB5-40A3-9294-2818649485C9}"/>
    <dgm:cxn modelId="{D215E2A6-FB86-48A7-85D5-204807DD7A1B}" type="presOf" srcId="{FA35BB17-7DCF-4A90-A66B-06328B2DB038}" destId="{B856984A-96D0-4F78-B25C-4DD48943FD08}" srcOrd="0" destOrd="0" presId="urn:microsoft.com/office/officeart/2005/8/layout/hList1"/>
    <dgm:cxn modelId="{CC11FBB9-6800-4FF9-805F-03CFB78FC734}" srcId="{ED52CA5F-7C7B-4F08-AD3E-04CEF66C0105}" destId="{480882CA-AB5C-4819-88EB-3E5B770EC62E}" srcOrd="1" destOrd="0" parTransId="{8754E8D4-4369-40CC-82AA-5217B03A3741}" sibTransId="{A53F331D-28F3-4FE3-8994-74668832F120}"/>
    <dgm:cxn modelId="{DEFE8C3F-98BD-4991-87AB-1B08D8C1004B}" srcId="{793AA460-B36E-47CC-9F3F-5F2E77D23221}" destId="{3678AC21-7695-4901-98D6-801F3A9C07C6}" srcOrd="2" destOrd="0" parTransId="{B056CD89-A209-4180-A19A-3D5309D9682F}" sibTransId="{6479C03A-0F2A-42D6-9162-19E75F702455}"/>
    <dgm:cxn modelId="{FE0421CC-AC20-46EA-9C82-D0F57DD975EB}" type="presOf" srcId="{0B616ACF-A524-43D8-A3DA-BC3832994A47}" destId="{CD965419-821E-4326-9286-4D2D878CB206}" srcOrd="0" destOrd="0" presId="urn:microsoft.com/office/officeart/2005/8/layout/hList1"/>
    <dgm:cxn modelId="{1A17B616-9409-4E7E-9F2A-D89CDEEFD421}" type="presOf" srcId="{A94EF2CE-9080-491A-B9CD-8090451CF8D9}" destId="{6B7920B3-4347-4A31-8624-64011CA81D25}" srcOrd="0" destOrd="2" presId="urn:microsoft.com/office/officeart/2005/8/layout/hList1"/>
    <dgm:cxn modelId="{4BCCF096-2CDA-43E8-B26B-B664B496626F}" type="presOf" srcId="{503C6822-EF78-4527-B928-7D01D36A9615}" destId="{A3E1A015-D42E-485A-96BE-863C2C8F9512}" srcOrd="0" destOrd="1" presId="urn:microsoft.com/office/officeart/2005/8/layout/hList1"/>
    <dgm:cxn modelId="{342F1A7C-116D-4AEE-9BA0-1ED6F3C2206E}" type="presOf" srcId="{7748A344-CB2F-473C-8DB0-9667DED36F29}" destId="{6B7920B3-4347-4A31-8624-64011CA81D25}" srcOrd="0" destOrd="1" presId="urn:microsoft.com/office/officeart/2005/8/layout/hList1"/>
    <dgm:cxn modelId="{16D87A03-86C2-433B-AD61-C67AE2124018}" srcId="{DEFFAA95-0A6C-49AD-B6A7-C7343242EF05}" destId="{ED52CA5F-7C7B-4F08-AD3E-04CEF66C0105}" srcOrd="0" destOrd="0" parTransId="{B5B79392-7364-4CC2-8661-05C6190A4275}" sibTransId="{BFA65F0D-D3A6-4530-9335-59F5B9CA32A5}"/>
    <dgm:cxn modelId="{8D971E81-2233-4735-955E-F935630304ED}" srcId="{793AA460-B36E-47CC-9F3F-5F2E77D23221}" destId="{2C3C62CD-FF53-411E-8520-63DD4C0946C9}" srcOrd="0" destOrd="0" parTransId="{6317EAC4-F005-4E3B-97D6-03E12FFEF1F9}" sibTransId="{EFED7023-A280-4D1E-8E5A-162C58CA02DC}"/>
    <dgm:cxn modelId="{4E492E0E-F5DA-4B8C-8FD6-86D1BC559C61}" type="presOf" srcId="{DEFFAA95-0A6C-49AD-B6A7-C7343242EF05}" destId="{9FCAEF8F-9917-4A6C-B5E2-C29D93EC4C15}" srcOrd="0" destOrd="0" presId="urn:microsoft.com/office/officeart/2005/8/layout/hList1"/>
    <dgm:cxn modelId="{8A687E0F-2D56-4686-B2D7-5EAB2FC71CB2}" srcId="{0B616ACF-A524-43D8-A3DA-BC3832994A47}" destId="{7748A344-CB2F-473C-8DB0-9667DED36F29}" srcOrd="1" destOrd="0" parTransId="{828751EA-121E-4D27-8D6F-C9F6B59877C9}" sibTransId="{0999828C-390C-410F-B03A-D0411E80A3F8}"/>
    <dgm:cxn modelId="{D2F0A9B0-4BA7-4E95-AE67-362619CAED2F}" srcId="{0B616ACF-A524-43D8-A3DA-BC3832994A47}" destId="{53B3E20D-20CF-42DA-A94C-F84FDC80A8E5}" srcOrd="0" destOrd="0" parTransId="{5DA4C1DA-28B4-47A8-A292-01147688E13A}" sibTransId="{288E5244-59BB-45C6-B036-E6E9E388458A}"/>
    <dgm:cxn modelId="{67DE92D4-44D8-4F8F-950F-3FD8853ED7A8}" srcId="{ED52CA5F-7C7B-4F08-AD3E-04CEF66C0105}" destId="{61A3B977-6857-4418-99EE-02CEC6064BFE}" srcOrd="2" destOrd="0" parTransId="{BA86A9F7-8CF9-42EF-A8D3-81C894242BE1}" sibTransId="{A1B54765-3F21-40C7-95B8-CB2335AE9C5E}"/>
    <dgm:cxn modelId="{82259187-B9FB-4856-A3D8-CE37E681D35B}" srcId="{793AA460-B36E-47CC-9F3F-5F2E77D23221}" destId="{503C6822-EF78-4527-B928-7D01D36A9615}" srcOrd="1" destOrd="0" parTransId="{FCCE2536-5582-45F3-8BAC-08365ECAFC53}" sibTransId="{B61A12FB-83B7-4A5A-B8C3-9321AB86E0D7}"/>
    <dgm:cxn modelId="{41BAF14D-04B7-4CE6-929A-366F322CDAC1}" type="presOf" srcId="{ED52CA5F-7C7B-4F08-AD3E-04CEF66C0105}" destId="{2FBAE4D6-92A7-4E93-84BF-0F2B01A5B800}" srcOrd="0" destOrd="0" presId="urn:microsoft.com/office/officeart/2005/8/layout/hList1"/>
    <dgm:cxn modelId="{E8CA8B1D-6D6F-491D-9C34-D83D166C5B00}" srcId="{0B616ACF-A524-43D8-A3DA-BC3832994A47}" destId="{A94EF2CE-9080-491A-B9CD-8090451CF8D9}" srcOrd="2" destOrd="0" parTransId="{471C1409-0076-4ACA-A18C-30AA9AC40DE6}" sibTransId="{E69BC45F-76A3-4AC4-9675-E9943E733A78}"/>
    <dgm:cxn modelId="{AC7329AE-37EC-46ED-96DC-4618DF939319}" srcId="{ED52CA5F-7C7B-4F08-AD3E-04CEF66C0105}" destId="{FA35BB17-7DCF-4A90-A66B-06328B2DB038}" srcOrd="0" destOrd="0" parTransId="{489CB09C-8C34-49F8-BB10-FC1E0BD88DF8}" sibTransId="{0842B7A8-F371-4060-9C68-B4E33CD2809D}"/>
    <dgm:cxn modelId="{67B83AC6-3212-456A-BB4B-BDE36159FB1B}" type="presOf" srcId="{61A3B977-6857-4418-99EE-02CEC6064BFE}" destId="{B856984A-96D0-4F78-B25C-4DD48943FD08}" srcOrd="0" destOrd="2" presId="urn:microsoft.com/office/officeart/2005/8/layout/hList1"/>
    <dgm:cxn modelId="{3BB7055C-8131-4319-A96E-C54D2409B705}" type="presOf" srcId="{480882CA-AB5C-4819-88EB-3E5B770EC62E}" destId="{B856984A-96D0-4F78-B25C-4DD48943FD08}" srcOrd="0" destOrd="1" presId="urn:microsoft.com/office/officeart/2005/8/layout/hList1"/>
    <dgm:cxn modelId="{42D6CBCE-07E3-4D60-A6CE-0A8738BBAC70}" type="presOf" srcId="{2C3C62CD-FF53-411E-8520-63DD4C0946C9}" destId="{A3E1A015-D42E-485A-96BE-863C2C8F9512}" srcOrd="0" destOrd="0" presId="urn:microsoft.com/office/officeart/2005/8/layout/hList1"/>
    <dgm:cxn modelId="{87BCC06D-A867-4E5C-A59D-FD8183150F53}" type="presOf" srcId="{53B3E20D-20CF-42DA-A94C-F84FDC80A8E5}" destId="{6B7920B3-4347-4A31-8624-64011CA81D25}" srcOrd="0" destOrd="0" presId="urn:microsoft.com/office/officeart/2005/8/layout/hList1"/>
    <dgm:cxn modelId="{22D1D648-0E28-40F9-9A9E-078810F6CD8E}" type="presParOf" srcId="{9FCAEF8F-9917-4A6C-B5E2-C29D93EC4C15}" destId="{64F196EC-D52E-48C9-95ED-B3D9AE5F66A3}" srcOrd="0" destOrd="0" presId="urn:microsoft.com/office/officeart/2005/8/layout/hList1"/>
    <dgm:cxn modelId="{6F3A6E08-7139-4F15-9667-EEC549E1E817}" type="presParOf" srcId="{64F196EC-D52E-48C9-95ED-B3D9AE5F66A3}" destId="{2FBAE4D6-92A7-4E93-84BF-0F2B01A5B800}" srcOrd="0" destOrd="0" presId="urn:microsoft.com/office/officeart/2005/8/layout/hList1"/>
    <dgm:cxn modelId="{D8BB8F87-E855-417A-8356-C3D322D7E17A}" type="presParOf" srcId="{64F196EC-D52E-48C9-95ED-B3D9AE5F66A3}" destId="{B856984A-96D0-4F78-B25C-4DD48943FD08}" srcOrd="1" destOrd="0" presId="urn:microsoft.com/office/officeart/2005/8/layout/hList1"/>
    <dgm:cxn modelId="{6CE94E3B-499C-4FB8-888D-8D88E689AFC8}" type="presParOf" srcId="{9FCAEF8F-9917-4A6C-B5E2-C29D93EC4C15}" destId="{903E2ABF-D905-4BDC-86BC-D9524A01AC52}" srcOrd="1" destOrd="0" presId="urn:microsoft.com/office/officeart/2005/8/layout/hList1"/>
    <dgm:cxn modelId="{8D5332A6-1CC9-4B0D-99A5-780CAA65809E}" type="presParOf" srcId="{9FCAEF8F-9917-4A6C-B5E2-C29D93EC4C15}" destId="{F00B0CB6-D122-4332-9446-9FE8025AFDDB}" srcOrd="2" destOrd="0" presId="urn:microsoft.com/office/officeart/2005/8/layout/hList1"/>
    <dgm:cxn modelId="{5E0D08A5-9AA0-47E0-8C78-B2712C39CA70}" type="presParOf" srcId="{F00B0CB6-D122-4332-9446-9FE8025AFDDB}" destId="{722649FF-27A6-4C47-9077-5D0E2884E3D8}" srcOrd="0" destOrd="0" presId="urn:microsoft.com/office/officeart/2005/8/layout/hList1"/>
    <dgm:cxn modelId="{477D0B22-9494-4011-9498-909BD48AF488}" type="presParOf" srcId="{F00B0CB6-D122-4332-9446-9FE8025AFDDB}" destId="{A3E1A015-D42E-485A-96BE-863C2C8F9512}" srcOrd="1" destOrd="0" presId="urn:microsoft.com/office/officeart/2005/8/layout/hList1"/>
    <dgm:cxn modelId="{1B335998-5490-4DD1-8446-15A5C99D3A21}" type="presParOf" srcId="{9FCAEF8F-9917-4A6C-B5E2-C29D93EC4C15}" destId="{89D9EEC8-3981-48AB-8723-F3F63543B605}" srcOrd="3" destOrd="0" presId="urn:microsoft.com/office/officeart/2005/8/layout/hList1"/>
    <dgm:cxn modelId="{7E2DFDB2-02D2-47CC-94A2-EF7FC88F24A0}" type="presParOf" srcId="{9FCAEF8F-9917-4A6C-B5E2-C29D93EC4C15}" destId="{5FE8E47A-82AD-48A6-95F8-F28805DB1C2F}" srcOrd="4" destOrd="0" presId="urn:microsoft.com/office/officeart/2005/8/layout/hList1"/>
    <dgm:cxn modelId="{F10E1368-8587-4FF8-9C95-78C1130A8FC4}" type="presParOf" srcId="{5FE8E47A-82AD-48A6-95F8-F28805DB1C2F}" destId="{CD965419-821E-4326-9286-4D2D878CB206}" srcOrd="0" destOrd="0" presId="urn:microsoft.com/office/officeart/2005/8/layout/hList1"/>
    <dgm:cxn modelId="{7FA09536-0DCB-4D71-B2DE-7A1B3F06F424}" type="presParOf" srcId="{5FE8E47A-82AD-48A6-95F8-F28805DB1C2F}" destId="{6B7920B3-4347-4A31-8624-64011CA81D2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82CA39-11E3-4566-8910-08B1C51B095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55D3C68-5995-4C33-9ECE-829C48697CFB}">
      <dgm:prSet phldrT="[Text]"/>
      <dgm:spPr/>
      <dgm:t>
        <a:bodyPr/>
        <a:lstStyle/>
        <a:p>
          <a:r>
            <a:rPr lang="en-US" dirty="0"/>
            <a:t>Basic Personal Data</a:t>
          </a:r>
        </a:p>
      </dgm:t>
    </dgm:pt>
    <dgm:pt modelId="{0C27D141-5C6C-4CFA-8FAA-509393076EA4}" type="parTrans" cxnId="{E3BB6D0D-F4AF-4EAA-AC4F-0F3610AFEFE4}">
      <dgm:prSet/>
      <dgm:spPr/>
      <dgm:t>
        <a:bodyPr/>
        <a:lstStyle/>
        <a:p>
          <a:endParaRPr lang="en-US"/>
        </a:p>
      </dgm:t>
    </dgm:pt>
    <dgm:pt modelId="{4CD78E0E-951B-4324-AF08-D94C9FC51F43}" type="sibTrans" cxnId="{E3BB6D0D-F4AF-4EAA-AC4F-0F3610AFEFE4}">
      <dgm:prSet/>
      <dgm:spPr/>
      <dgm:t>
        <a:bodyPr/>
        <a:lstStyle/>
        <a:p>
          <a:endParaRPr lang="en-US"/>
        </a:p>
      </dgm:t>
    </dgm:pt>
    <dgm:pt modelId="{F6DD4BF1-8F7E-4656-BFEF-ED3723070DA9}">
      <dgm:prSet phldrT="[Text]"/>
      <dgm:spPr/>
      <dgm:t>
        <a:bodyPr/>
        <a:lstStyle/>
        <a:p>
          <a:r>
            <a:rPr lang="en-US" dirty="0"/>
            <a:t>Membership duration</a:t>
          </a:r>
        </a:p>
      </dgm:t>
    </dgm:pt>
    <dgm:pt modelId="{E43025CC-E052-4512-B2EC-639D22D14220}" type="parTrans" cxnId="{F19C42E2-5DCB-4C9A-A629-C549A22D12DC}">
      <dgm:prSet/>
      <dgm:spPr/>
      <dgm:t>
        <a:bodyPr/>
        <a:lstStyle/>
        <a:p>
          <a:endParaRPr lang="en-US"/>
        </a:p>
      </dgm:t>
    </dgm:pt>
    <dgm:pt modelId="{6D77FC9C-CEE5-4559-8591-ADCD4DF76500}" type="sibTrans" cxnId="{F19C42E2-5DCB-4C9A-A629-C549A22D12DC}">
      <dgm:prSet/>
      <dgm:spPr/>
      <dgm:t>
        <a:bodyPr/>
        <a:lstStyle/>
        <a:p>
          <a:endParaRPr lang="en-US"/>
        </a:p>
      </dgm:t>
    </dgm:pt>
    <dgm:pt modelId="{DF0C3199-8A3C-4542-A916-78D5ACF4B7FA}">
      <dgm:prSet phldrT="[Text]"/>
      <dgm:spPr/>
      <dgm:t>
        <a:bodyPr/>
        <a:lstStyle/>
        <a:p>
          <a:r>
            <a:rPr lang="en-US" dirty="0"/>
            <a:t>Check-ins, Timestamps</a:t>
          </a:r>
        </a:p>
      </dgm:t>
    </dgm:pt>
    <dgm:pt modelId="{62D4B937-33DA-451E-B770-AB6964E5BAF7}" type="parTrans" cxnId="{1C8E3142-ABAE-44CF-BC54-B07A0A15BF37}">
      <dgm:prSet/>
      <dgm:spPr/>
      <dgm:t>
        <a:bodyPr/>
        <a:lstStyle/>
        <a:p>
          <a:endParaRPr lang="en-US"/>
        </a:p>
      </dgm:t>
    </dgm:pt>
    <dgm:pt modelId="{E7EC704D-4F42-4645-874D-41D29ADA1A81}" type="sibTrans" cxnId="{1C8E3142-ABAE-44CF-BC54-B07A0A15BF37}">
      <dgm:prSet/>
      <dgm:spPr/>
      <dgm:t>
        <a:bodyPr/>
        <a:lstStyle/>
        <a:p>
          <a:endParaRPr lang="en-US"/>
        </a:p>
      </dgm:t>
    </dgm:pt>
    <dgm:pt modelId="{D16BC068-3DB0-4688-9C9F-39DD4CDE1673}">
      <dgm:prSet phldrT="[Text]"/>
      <dgm:spPr/>
      <dgm:t>
        <a:bodyPr/>
        <a:lstStyle/>
        <a:p>
          <a:r>
            <a:rPr lang="en-US" dirty="0"/>
            <a:t>Training &amp; Special Classes</a:t>
          </a:r>
        </a:p>
      </dgm:t>
    </dgm:pt>
    <dgm:pt modelId="{311D0441-D5CF-48A6-B503-840918A1320B}" type="parTrans" cxnId="{58D1E04F-6003-4F98-B512-7106665381F0}">
      <dgm:prSet/>
      <dgm:spPr/>
      <dgm:t>
        <a:bodyPr/>
        <a:lstStyle/>
        <a:p>
          <a:endParaRPr lang="en-US"/>
        </a:p>
      </dgm:t>
    </dgm:pt>
    <dgm:pt modelId="{8201CAF4-0F52-4572-8FF2-C096D59FCBA7}" type="sibTrans" cxnId="{58D1E04F-6003-4F98-B512-7106665381F0}">
      <dgm:prSet/>
      <dgm:spPr/>
      <dgm:t>
        <a:bodyPr/>
        <a:lstStyle/>
        <a:p>
          <a:endParaRPr lang="en-US"/>
        </a:p>
      </dgm:t>
    </dgm:pt>
    <dgm:pt modelId="{BF677606-2541-448F-802B-425C6D1F030A}" type="pres">
      <dgm:prSet presAssocID="{5982CA39-11E3-4566-8910-08B1C51B0953}" presName="Name0" presStyleCnt="0">
        <dgm:presLayoutVars>
          <dgm:chMax val="7"/>
          <dgm:chPref val="7"/>
          <dgm:dir/>
        </dgm:presLayoutVars>
      </dgm:prSet>
      <dgm:spPr/>
      <dgm:t>
        <a:bodyPr/>
        <a:lstStyle/>
        <a:p>
          <a:endParaRPr lang="en-US"/>
        </a:p>
      </dgm:t>
    </dgm:pt>
    <dgm:pt modelId="{583558C3-E984-4B44-B273-6E91FE898109}" type="pres">
      <dgm:prSet presAssocID="{5982CA39-11E3-4566-8910-08B1C51B0953}" presName="Name1" presStyleCnt="0"/>
      <dgm:spPr/>
    </dgm:pt>
    <dgm:pt modelId="{8EB19453-3E83-455B-BA79-8449FB30984D}" type="pres">
      <dgm:prSet presAssocID="{5982CA39-11E3-4566-8910-08B1C51B0953}" presName="cycle" presStyleCnt="0"/>
      <dgm:spPr/>
    </dgm:pt>
    <dgm:pt modelId="{82CF3674-C272-4877-B800-B6E219747689}" type="pres">
      <dgm:prSet presAssocID="{5982CA39-11E3-4566-8910-08B1C51B0953}" presName="srcNode" presStyleLbl="node1" presStyleIdx="0" presStyleCnt="4"/>
      <dgm:spPr/>
    </dgm:pt>
    <dgm:pt modelId="{9F79BE25-4584-4096-BC22-183BBFA9B05C}" type="pres">
      <dgm:prSet presAssocID="{5982CA39-11E3-4566-8910-08B1C51B0953}" presName="conn" presStyleLbl="parChTrans1D2" presStyleIdx="0" presStyleCnt="1"/>
      <dgm:spPr/>
      <dgm:t>
        <a:bodyPr/>
        <a:lstStyle/>
        <a:p>
          <a:endParaRPr lang="en-US"/>
        </a:p>
      </dgm:t>
    </dgm:pt>
    <dgm:pt modelId="{0EA85CEA-8D4D-458D-A40C-95ADA6C824D0}" type="pres">
      <dgm:prSet presAssocID="{5982CA39-11E3-4566-8910-08B1C51B0953}" presName="extraNode" presStyleLbl="node1" presStyleIdx="0" presStyleCnt="4"/>
      <dgm:spPr/>
    </dgm:pt>
    <dgm:pt modelId="{AB38EFDB-A933-468F-BA16-90967C1FCAEB}" type="pres">
      <dgm:prSet presAssocID="{5982CA39-11E3-4566-8910-08B1C51B0953}" presName="dstNode" presStyleLbl="node1" presStyleIdx="0" presStyleCnt="4"/>
      <dgm:spPr/>
    </dgm:pt>
    <dgm:pt modelId="{DEFEA734-EF13-4F0C-9384-1A98F0EC3701}" type="pres">
      <dgm:prSet presAssocID="{E55D3C68-5995-4C33-9ECE-829C48697CFB}" presName="text_1" presStyleLbl="node1" presStyleIdx="0" presStyleCnt="4">
        <dgm:presLayoutVars>
          <dgm:bulletEnabled val="1"/>
        </dgm:presLayoutVars>
      </dgm:prSet>
      <dgm:spPr/>
      <dgm:t>
        <a:bodyPr/>
        <a:lstStyle/>
        <a:p>
          <a:endParaRPr lang="en-US"/>
        </a:p>
      </dgm:t>
    </dgm:pt>
    <dgm:pt modelId="{E300DC69-395D-443F-AAC9-BAC7CC8C76BF}" type="pres">
      <dgm:prSet presAssocID="{E55D3C68-5995-4C33-9ECE-829C48697CFB}" presName="accent_1" presStyleCnt="0"/>
      <dgm:spPr/>
    </dgm:pt>
    <dgm:pt modelId="{07372005-0206-4A2C-A8EC-7924FFCA1141}" type="pres">
      <dgm:prSet presAssocID="{E55D3C68-5995-4C33-9ECE-829C48697CFB}" presName="accentRepeatNode" presStyleLbl="solidFgAcc1" presStyleIdx="0" presStyleCnt="4"/>
      <dgm:spPr/>
    </dgm:pt>
    <dgm:pt modelId="{04D68AD5-6BE6-440A-9A4B-AB95E4799D11}" type="pres">
      <dgm:prSet presAssocID="{F6DD4BF1-8F7E-4656-BFEF-ED3723070DA9}" presName="text_2" presStyleLbl="node1" presStyleIdx="1" presStyleCnt="4">
        <dgm:presLayoutVars>
          <dgm:bulletEnabled val="1"/>
        </dgm:presLayoutVars>
      </dgm:prSet>
      <dgm:spPr/>
      <dgm:t>
        <a:bodyPr/>
        <a:lstStyle/>
        <a:p>
          <a:endParaRPr lang="en-US"/>
        </a:p>
      </dgm:t>
    </dgm:pt>
    <dgm:pt modelId="{92B0046B-1648-4124-9F11-CF36C383A345}" type="pres">
      <dgm:prSet presAssocID="{F6DD4BF1-8F7E-4656-BFEF-ED3723070DA9}" presName="accent_2" presStyleCnt="0"/>
      <dgm:spPr/>
    </dgm:pt>
    <dgm:pt modelId="{75A77E6F-0B9F-4021-B12D-42DA27918535}" type="pres">
      <dgm:prSet presAssocID="{F6DD4BF1-8F7E-4656-BFEF-ED3723070DA9}" presName="accentRepeatNode" presStyleLbl="solidFgAcc1" presStyleIdx="1" presStyleCnt="4"/>
      <dgm:spPr/>
    </dgm:pt>
    <dgm:pt modelId="{A92F979D-130B-4CB3-89E7-614ABEC97688}" type="pres">
      <dgm:prSet presAssocID="{DF0C3199-8A3C-4542-A916-78D5ACF4B7FA}" presName="text_3" presStyleLbl="node1" presStyleIdx="2" presStyleCnt="4">
        <dgm:presLayoutVars>
          <dgm:bulletEnabled val="1"/>
        </dgm:presLayoutVars>
      </dgm:prSet>
      <dgm:spPr/>
      <dgm:t>
        <a:bodyPr/>
        <a:lstStyle/>
        <a:p>
          <a:endParaRPr lang="en-US"/>
        </a:p>
      </dgm:t>
    </dgm:pt>
    <dgm:pt modelId="{F8078E10-BC3B-453C-9E80-23D699F05B3C}" type="pres">
      <dgm:prSet presAssocID="{DF0C3199-8A3C-4542-A916-78D5ACF4B7FA}" presName="accent_3" presStyleCnt="0"/>
      <dgm:spPr/>
    </dgm:pt>
    <dgm:pt modelId="{1BEE2B8A-D01C-4876-9DD6-B30BBB498266}" type="pres">
      <dgm:prSet presAssocID="{DF0C3199-8A3C-4542-A916-78D5ACF4B7FA}" presName="accentRepeatNode" presStyleLbl="solidFgAcc1" presStyleIdx="2" presStyleCnt="4"/>
      <dgm:spPr/>
    </dgm:pt>
    <dgm:pt modelId="{9F84ABD1-A525-4218-9CF8-989FEF67F0C4}" type="pres">
      <dgm:prSet presAssocID="{D16BC068-3DB0-4688-9C9F-39DD4CDE1673}" presName="text_4" presStyleLbl="node1" presStyleIdx="3" presStyleCnt="4">
        <dgm:presLayoutVars>
          <dgm:bulletEnabled val="1"/>
        </dgm:presLayoutVars>
      </dgm:prSet>
      <dgm:spPr/>
      <dgm:t>
        <a:bodyPr/>
        <a:lstStyle/>
        <a:p>
          <a:endParaRPr lang="en-US"/>
        </a:p>
      </dgm:t>
    </dgm:pt>
    <dgm:pt modelId="{8F7B38F6-71C1-4974-A52A-39653335F0A9}" type="pres">
      <dgm:prSet presAssocID="{D16BC068-3DB0-4688-9C9F-39DD4CDE1673}" presName="accent_4" presStyleCnt="0"/>
      <dgm:spPr/>
    </dgm:pt>
    <dgm:pt modelId="{AE75871C-ACF3-4C98-A227-B3BDE4CE3954}" type="pres">
      <dgm:prSet presAssocID="{D16BC068-3DB0-4688-9C9F-39DD4CDE1673}" presName="accentRepeatNode" presStyleLbl="solidFgAcc1" presStyleIdx="3" presStyleCnt="4"/>
      <dgm:spPr/>
    </dgm:pt>
  </dgm:ptLst>
  <dgm:cxnLst>
    <dgm:cxn modelId="{3AC4AC9F-43E5-4740-B033-63DCEB4CD8A4}" type="presOf" srcId="{DF0C3199-8A3C-4542-A916-78D5ACF4B7FA}" destId="{A92F979D-130B-4CB3-89E7-614ABEC97688}" srcOrd="0" destOrd="0" presId="urn:microsoft.com/office/officeart/2008/layout/VerticalCurvedList"/>
    <dgm:cxn modelId="{1C8E3142-ABAE-44CF-BC54-B07A0A15BF37}" srcId="{5982CA39-11E3-4566-8910-08B1C51B0953}" destId="{DF0C3199-8A3C-4542-A916-78D5ACF4B7FA}" srcOrd="2" destOrd="0" parTransId="{62D4B937-33DA-451E-B770-AB6964E5BAF7}" sibTransId="{E7EC704D-4F42-4645-874D-41D29ADA1A81}"/>
    <dgm:cxn modelId="{F2F4AECE-D829-4F91-B78A-69C800CBB816}" type="presOf" srcId="{4CD78E0E-951B-4324-AF08-D94C9FC51F43}" destId="{9F79BE25-4584-4096-BC22-183BBFA9B05C}" srcOrd="0" destOrd="0" presId="urn:microsoft.com/office/officeart/2008/layout/VerticalCurvedList"/>
    <dgm:cxn modelId="{379ADE45-B263-4FC6-8420-F9EDF6A1FC9F}" type="presOf" srcId="{F6DD4BF1-8F7E-4656-BFEF-ED3723070DA9}" destId="{04D68AD5-6BE6-440A-9A4B-AB95E4799D11}" srcOrd="0" destOrd="0" presId="urn:microsoft.com/office/officeart/2008/layout/VerticalCurvedList"/>
    <dgm:cxn modelId="{E3BB6D0D-F4AF-4EAA-AC4F-0F3610AFEFE4}" srcId="{5982CA39-11E3-4566-8910-08B1C51B0953}" destId="{E55D3C68-5995-4C33-9ECE-829C48697CFB}" srcOrd="0" destOrd="0" parTransId="{0C27D141-5C6C-4CFA-8FAA-509393076EA4}" sibTransId="{4CD78E0E-951B-4324-AF08-D94C9FC51F43}"/>
    <dgm:cxn modelId="{A90F7BE2-BB26-4ABB-A92F-0FD4B5F6EF93}" type="presOf" srcId="{5982CA39-11E3-4566-8910-08B1C51B0953}" destId="{BF677606-2541-448F-802B-425C6D1F030A}" srcOrd="0" destOrd="0" presId="urn:microsoft.com/office/officeart/2008/layout/VerticalCurvedList"/>
    <dgm:cxn modelId="{58D1E04F-6003-4F98-B512-7106665381F0}" srcId="{5982CA39-11E3-4566-8910-08B1C51B0953}" destId="{D16BC068-3DB0-4688-9C9F-39DD4CDE1673}" srcOrd="3" destOrd="0" parTransId="{311D0441-D5CF-48A6-B503-840918A1320B}" sibTransId="{8201CAF4-0F52-4572-8FF2-C096D59FCBA7}"/>
    <dgm:cxn modelId="{DCAF3D03-FDDE-4F9C-AF78-BCC85164D41D}" type="presOf" srcId="{E55D3C68-5995-4C33-9ECE-829C48697CFB}" destId="{DEFEA734-EF13-4F0C-9384-1A98F0EC3701}" srcOrd="0" destOrd="0" presId="urn:microsoft.com/office/officeart/2008/layout/VerticalCurvedList"/>
    <dgm:cxn modelId="{08CD7515-E5E7-49DE-9610-04D2D28D3E1E}" type="presOf" srcId="{D16BC068-3DB0-4688-9C9F-39DD4CDE1673}" destId="{9F84ABD1-A525-4218-9CF8-989FEF67F0C4}" srcOrd="0" destOrd="0" presId="urn:microsoft.com/office/officeart/2008/layout/VerticalCurvedList"/>
    <dgm:cxn modelId="{F19C42E2-5DCB-4C9A-A629-C549A22D12DC}" srcId="{5982CA39-11E3-4566-8910-08B1C51B0953}" destId="{F6DD4BF1-8F7E-4656-BFEF-ED3723070DA9}" srcOrd="1" destOrd="0" parTransId="{E43025CC-E052-4512-B2EC-639D22D14220}" sibTransId="{6D77FC9C-CEE5-4559-8591-ADCD4DF76500}"/>
    <dgm:cxn modelId="{DE88FFA3-CBDF-44B9-865B-F08BB1242240}" type="presParOf" srcId="{BF677606-2541-448F-802B-425C6D1F030A}" destId="{583558C3-E984-4B44-B273-6E91FE898109}" srcOrd="0" destOrd="0" presId="urn:microsoft.com/office/officeart/2008/layout/VerticalCurvedList"/>
    <dgm:cxn modelId="{4F0AF7C1-29B5-4E62-B41B-7A19953C300C}" type="presParOf" srcId="{583558C3-E984-4B44-B273-6E91FE898109}" destId="{8EB19453-3E83-455B-BA79-8449FB30984D}" srcOrd="0" destOrd="0" presId="urn:microsoft.com/office/officeart/2008/layout/VerticalCurvedList"/>
    <dgm:cxn modelId="{02A27958-29FB-4B6D-B845-E213905830D1}" type="presParOf" srcId="{8EB19453-3E83-455B-BA79-8449FB30984D}" destId="{82CF3674-C272-4877-B800-B6E219747689}" srcOrd="0" destOrd="0" presId="urn:microsoft.com/office/officeart/2008/layout/VerticalCurvedList"/>
    <dgm:cxn modelId="{503C79AD-BBD6-4779-B2B6-76F3EBA30077}" type="presParOf" srcId="{8EB19453-3E83-455B-BA79-8449FB30984D}" destId="{9F79BE25-4584-4096-BC22-183BBFA9B05C}" srcOrd="1" destOrd="0" presId="urn:microsoft.com/office/officeart/2008/layout/VerticalCurvedList"/>
    <dgm:cxn modelId="{4C88CE4B-DDDA-4B60-B148-3895272130B6}" type="presParOf" srcId="{8EB19453-3E83-455B-BA79-8449FB30984D}" destId="{0EA85CEA-8D4D-458D-A40C-95ADA6C824D0}" srcOrd="2" destOrd="0" presId="urn:microsoft.com/office/officeart/2008/layout/VerticalCurvedList"/>
    <dgm:cxn modelId="{909C95D5-7CA1-4772-A601-2985D470A346}" type="presParOf" srcId="{8EB19453-3E83-455B-BA79-8449FB30984D}" destId="{AB38EFDB-A933-468F-BA16-90967C1FCAEB}" srcOrd="3" destOrd="0" presId="urn:microsoft.com/office/officeart/2008/layout/VerticalCurvedList"/>
    <dgm:cxn modelId="{9F4FDBCC-0536-4A89-B9AF-DC178370F065}" type="presParOf" srcId="{583558C3-E984-4B44-B273-6E91FE898109}" destId="{DEFEA734-EF13-4F0C-9384-1A98F0EC3701}" srcOrd="1" destOrd="0" presId="urn:microsoft.com/office/officeart/2008/layout/VerticalCurvedList"/>
    <dgm:cxn modelId="{E2BF15E8-A770-466C-A440-37382947805F}" type="presParOf" srcId="{583558C3-E984-4B44-B273-6E91FE898109}" destId="{E300DC69-395D-443F-AAC9-BAC7CC8C76BF}" srcOrd="2" destOrd="0" presId="urn:microsoft.com/office/officeart/2008/layout/VerticalCurvedList"/>
    <dgm:cxn modelId="{21486769-FB44-4127-AD79-BFB64C9F9310}" type="presParOf" srcId="{E300DC69-395D-443F-AAC9-BAC7CC8C76BF}" destId="{07372005-0206-4A2C-A8EC-7924FFCA1141}" srcOrd="0" destOrd="0" presId="urn:microsoft.com/office/officeart/2008/layout/VerticalCurvedList"/>
    <dgm:cxn modelId="{13A032E3-F329-4797-91A3-9E282C0E6F30}" type="presParOf" srcId="{583558C3-E984-4B44-B273-6E91FE898109}" destId="{04D68AD5-6BE6-440A-9A4B-AB95E4799D11}" srcOrd="3" destOrd="0" presId="urn:microsoft.com/office/officeart/2008/layout/VerticalCurvedList"/>
    <dgm:cxn modelId="{EF4A5F6E-A160-406C-87D5-AED451AF31B2}" type="presParOf" srcId="{583558C3-E984-4B44-B273-6E91FE898109}" destId="{92B0046B-1648-4124-9F11-CF36C383A345}" srcOrd="4" destOrd="0" presId="urn:microsoft.com/office/officeart/2008/layout/VerticalCurvedList"/>
    <dgm:cxn modelId="{D9205EE0-AA7D-44D9-8981-890FB03D266F}" type="presParOf" srcId="{92B0046B-1648-4124-9F11-CF36C383A345}" destId="{75A77E6F-0B9F-4021-B12D-42DA27918535}" srcOrd="0" destOrd="0" presId="urn:microsoft.com/office/officeart/2008/layout/VerticalCurvedList"/>
    <dgm:cxn modelId="{311D51F5-6D67-43C2-898D-A4D4594B38E3}" type="presParOf" srcId="{583558C3-E984-4B44-B273-6E91FE898109}" destId="{A92F979D-130B-4CB3-89E7-614ABEC97688}" srcOrd="5" destOrd="0" presId="urn:microsoft.com/office/officeart/2008/layout/VerticalCurvedList"/>
    <dgm:cxn modelId="{2E72A790-BF85-4269-8DF1-2B44556B9135}" type="presParOf" srcId="{583558C3-E984-4B44-B273-6E91FE898109}" destId="{F8078E10-BC3B-453C-9E80-23D699F05B3C}" srcOrd="6" destOrd="0" presId="urn:microsoft.com/office/officeart/2008/layout/VerticalCurvedList"/>
    <dgm:cxn modelId="{450E125F-DE57-4AAD-9F4B-86C16D15EDB6}" type="presParOf" srcId="{F8078E10-BC3B-453C-9E80-23D699F05B3C}" destId="{1BEE2B8A-D01C-4876-9DD6-B30BBB498266}" srcOrd="0" destOrd="0" presId="urn:microsoft.com/office/officeart/2008/layout/VerticalCurvedList"/>
    <dgm:cxn modelId="{CA9167C0-D3A6-4A94-ADAD-12601B9C490B}" type="presParOf" srcId="{583558C3-E984-4B44-B273-6E91FE898109}" destId="{9F84ABD1-A525-4218-9CF8-989FEF67F0C4}" srcOrd="7" destOrd="0" presId="urn:microsoft.com/office/officeart/2008/layout/VerticalCurvedList"/>
    <dgm:cxn modelId="{DFE37BDB-CCF8-42CC-9409-CA3BEBBC948F}" type="presParOf" srcId="{583558C3-E984-4B44-B273-6E91FE898109}" destId="{8F7B38F6-71C1-4974-A52A-39653335F0A9}" srcOrd="8" destOrd="0" presId="urn:microsoft.com/office/officeart/2008/layout/VerticalCurvedList"/>
    <dgm:cxn modelId="{13EF4B97-890A-4EBA-AB58-692A389FD328}" type="presParOf" srcId="{8F7B38F6-71C1-4974-A52A-39653335F0A9}" destId="{AE75871C-ACF3-4C98-A227-B3BDE4CE395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82CA39-11E3-4566-8910-08B1C51B095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55D3C68-5995-4C33-9ECE-829C48697CFB}">
      <dgm:prSet phldrT="[Text]"/>
      <dgm:spPr/>
      <dgm:t>
        <a:bodyPr/>
        <a:lstStyle/>
        <a:p>
          <a:r>
            <a:rPr lang="en-US" dirty="0"/>
            <a:t>Basic Personal Data</a:t>
          </a:r>
        </a:p>
      </dgm:t>
    </dgm:pt>
    <dgm:pt modelId="{0C27D141-5C6C-4CFA-8FAA-509393076EA4}" type="parTrans" cxnId="{E3BB6D0D-F4AF-4EAA-AC4F-0F3610AFEFE4}">
      <dgm:prSet/>
      <dgm:spPr/>
      <dgm:t>
        <a:bodyPr/>
        <a:lstStyle/>
        <a:p>
          <a:endParaRPr lang="en-US"/>
        </a:p>
      </dgm:t>
    </dgm:pt>
    <dgm:pt modelId="{4CD78E0E-951B-4324-AF08-D94C9FC51F43}" type="sibTrans" cxnId="{E3BB6D0D-F4AF-4EAA-AC4F-0F3610AFEFE4}">
      <dgm:prSet/>
      <dgm:spPr/>
      <dgm:t>
        <a:bodyPr/>
        <a:lstStyle/>
        <a:p>
          <a:endParaRPr lang="en-US"/>
        </a:p>
      </dgm:t>
    </dgm:pt>
    <dgm:pt modelId="{F6DD4BF1-8F7E-4656-BFEF-ED3723070DA9}">
      <dgm:prSet phldrT="[Text]"/>
      <dgm:spPr/>
      <dgm:t>
        <a:bodyPr/>
        <a:lstStyle/>
        <a:p>
          <a:r>
            <a:rPr lang="en-US" dirty="0"/>
            <a:t>Membership duration</a:t>
          </a:r>
        </a:p>
      </dgm:t>
    </dgm:pt>
    <dgm:pt modelId="{E43025CC-E052-4512-B2EC-639D22D14220}" type="parTrans" cxnId="{F19C42E2-5DCB-4C9A-A629-C549A22D12DC}">
      <dgm:prSet/>
      <dgm:spPr/>
      <dgm:t>
        <a:bodyPr/>
        <a:lstStyle/>
        <a:p>
          <a:endParaRPr lang="en-US"/>
        </a:p>
      </dgm:t>
    </dgm:pt>
    <dgm:pt modelId="{6D77FC9C-CEE5-4559-8591-ADCD4DF76500}" type="sibTrans" cxnId="{F19C42E2-5DCB-4C9A-A629-C549A22D12DC}">
      <dgm:prSet/>
      <dgm:spPr/>
      <dgm:t>
        <a:bodyPr/>
        <a:lstStyle/>
        <a:p>
          <a:endParaRPr lang="en-US"/>
        </a:p>
      </dgm:t>
    </dgm:pt>
    <dgm:pt modelId="{DF0C3199-8A3C-4542-A916-78D5ACF4B7FA}">
      <dgm:prSet phldrT="[Text]"/>
      <dgm:spPr/>
      <dgm:t>
        <a:bodyPr/>
        <a:lstStyle/>
        <a:p>
          <a:r>
            <a:rPr lang="en-US" dirty="0"/>
            <a:t>Check-ins, Timestamps, Duration</a:t>
          </a:r>
        </a:p>
      </dgm:t>
    </dgm:pt>
    <dgm:pt modelId="{62D4B937-33DA-451E-B770-AB6964E5BAF7}" type="parTrans" cxnId="{1C8E3142-ABAE-44CF-BC54-B07A0A15BF37}">
      <dgm:prSet/>
      <dgm:spPr/>
      <dgm:t>
        <a:bodyPr/>
        <a:lstStyle/>
        <a:p>
          <a:endParaRPr lang="en-US"/>
        </a:p>
      </dgm:t>
    </dgm:pt>
    <dgm:pt modelId="{E7EC704D-4F42-4645-874D-41D29ADA1A81}" type="sibTrans" cxnId="{1C8E3142-ABAE-44CF-BC54-B07A0A15BF37}">
      <dgm:prSet/>
      <dgm:spPr/>
      <dgm:t>
        <a:bodyPr/>
        <a:lstStyle/>
        <a:p>
          <a:endParaRPr lang="en-US"/>
        </a:p>
      </dgm:t>
    </dgm:pt>
    <dgm:pt modelId="{D16BC068-3DB0-4688-9C9F-39DD4CDE1673}">
      <dgm:prSet phldrT="[Text]"/>
      <dgm:spPr/>
      <dgm:t>
        <a:bodyPr/>
        <a:lstStyle/>
        <a:p>
          <a:r>
            <a:rPr lang="en-US" dirty="0"/>
            <a:t>Training &amp; Special Class registration</a:t>
          </a:r>
        </a:p>
      </dgm:t>
    </dgm:pt>
    <dgm:pt modelId="{311D0441-D5CF-48A6-B503-840918A1320B}" type="parTrans" cxnId="{58D1E04F-6003-4F98-B512-7106665381F0}">
      <dgm:prSet/>
      <dgm:spPr/>
      <dgm:t>
        <a:bodyPr/>
        <a:lstStyle/>
        <a:p>
          <a:endParaRPr lang="en-US"/>
        </a:p>
      </dgm:t>
    </dgm:pt>
    <dgm:pt modelId="{8201CAF4-0F52-4572-8FF2-C096D59FCBA7}" type="sibTrans" cxnId="{58D1E04F-6003-4F98-B512-7106665381F0}">
      <dgm:prSet/>
      <dgm:spPr/>
      <dgm:t>
        <a:bodyPr/>
        <a:lstStyle/>
        <a:p>
          <a:endParaRPr lang="en-US"/>
        </a:p>
      </dgm:t>
    </dgm:pt>
    <dgm:pt modelId="{7045ACA7-61B5-4CE9-A7FF-3C5A8F426284}">
      <dgm:prSet phldrT="[Text]"/>
      <dgm:spPr/>
      <dgm:t>
        <a:bodyPr/>
        <a:lstStyle/>
        <a:p>
          <a:r>
            <a:rPr lang="en-US" dirty="0"/>
            <a:t>Heat map of club visits</a:t>
          </a:r>
        </a:p>
      </dgm:t>
    </dgm:pt>
    <dgm:pt modelId="{B96E1A5C-0910-434F-BD8B-1E1591F08618}" type="parTrans" cxnId="{CC0D1B77-4EB5-49C5-87EB-0B4FA8AC7C9B}">
      <dgm:prSet/>
      <dgm:spPr/>
      <dgm:t>
        <a:bodyPr/>
        <a:lstStyle/>
        <a:p>
          <a:endParaRPr lang="en-US"/>
        </a:p>
      </dgm:t>
    </dgm:pt>
    <dgm:pt modelId="{34169B39-282A-4B35-BD87-0E2596506764}" type="sibTrans" cxnId="{CC0D1B77-4EB5-49C5-87EB-0B4FA8AC7C9B}">
      <dgm:prSet/>
      <dgm:spPr/>
      <dgm:t>
        <a:bodyPr/>
        <a:lstStyle/>
        <a:p>
          <a:endParaRPr lang="en-US"/>
        </a:p>
      </dgm:t>
    </dgm:pt>
    <dgm:pt modelId="{279803F6-6360-4EA6-A077-05662A07C3DD}">
      <dgm:prSet phldrT="[Text]"/>
      <dgm:spPr/>
      <dgm:t>
        <a:bodyPr/>
        <a:lstStyle/>
        <a:p>
          <a:r>
            <a:rPr lang="en-US" dirty="0"/>
            <a:t>Equipment used and classes attended</a:t>
          </a:r>
        </a:p>
      </dgm:t>
    </dgm:pt>
    <dgm:pt modelId="{7BF84643-4B09-4131-8AC0-A2DA2AB53F74}" type="parTrans" cxnId="{562A86DF-5BB2-47B6-A2EA-A47B4DCDA958}">
      <dgm:prSet/>
      <dgm:spPr/>
      <dgm:t>
        <a:bodyPr/>
        <a:lstStyle/>
        <a:p>
          <a:endParaRPr lang="en-US"/>
        </a:p>
      </dgm:t>
    </dgm:pt>
    <dgm:pt modelId="{38535C88-3E2D-4BF6-9280-2CA1B1F18F52}" type="sibTrans" cxnId="{562A86DF-5BB2-47B6-A2EA-A47B4DCDA958}">
      <dgm:prSet/>
      <dgm:spPr/>
      <dgm:t>
        <a:bodyPr/>
        <a:lstStyle/>
        <a:p>
          <a:endParaRPr lang="en-US"/>
        </a:p>
      </dgm:t>
    </dgm:pt>
    <dgm:pt modelId="{85EC2893-80DD-41F1-AFB3-311DF3B64E7D}">
      <dgm:prSet phldrT="[Text]"/>
      <dgm:spPr/>
      <dgm:t>
        <a:bodyPr/>
        <a:lstStyle/>
        <a:p>
          <a:r>
            <a:rPr lang="en-US" dirty="0"/>
            <a:t>Workout intensity</a:t>
          </a:r>
        </a:p>
      </dgm:t>
    </dgm:pt>
    <dgm:pt modelId="{67CC092B-F109-4069-9BE4-D184FFFDA38E}" type="parTrans" cxnId="{F09ADC40-238F-463E-A595-5099C80126C8}">
      <dgm:prSet/>
      <dgm:spPr/>
      <dgm:t>
        <a:bodyPr/>
        <a:lstStyle/>
        <a:p>
          <a:endParaRPr lang="en-US"/>
        </a:p>
      </dgm:t>
    </dgm:pt>
    <dgm:pt modelId="{26342CB4-24E7-41F1-B799-28C69477FB1E}" type="sibTrans" cxnId="{F09ADC40-238F-463E-A595-5099C80126C8}">
      <dgm:prSet/>
      <dgm:spPr/>
      <dgm:t>
        <a:bodyPr/>
        <a:lstStyle/>
        <a:p>
          <a:endParaRPr lang="en-US"/>
        </a:p>
      </dgm:t>
    </dgm:pt>
    <dgm:pt modelId="{BF677606-2541-448F-802B-425C6D1F030A}" type="pres">
      <dgm:prSet presAssocID="{5982CA39-11E3-4566-8910-08B1C51B0953}" presName="Name0" presStyleCnt="0">
        <dgm:presLayoutVars>
          <dgm:chMax val="7"/>
          <dgm:chPref val="7"/>
          <dgm:dir/>
        </dgm:presLayoutVars>
      </dgm:prSet>
      <dgm:spPr/>
      <dgm:t>
        <a:bodyPr/>
        <a:lstStyle/>
        <a:p>
          <a:endParaRPr lang="en-US"/>
        </a:p>
      </dgm:t>
    </dgm:pt>
    <dgm:pt modelId="{583558C3-E984-4B44-B273-6E91FE898109}" type="pres">
      <dgm:prSet presAssocID="{5982CA39-11E3-4566-8910-08B1C51B0953}" presName="Name1" presStyleCnt="0"/>
      <dgm:spPr/>
    </dgm:pt>
    <dgm:pt modelId="{8EB19453-3E83-455B-BA79-8449FB30984D}" type="pres">
      <dgm:prSet presAssocID="{5982CA39-11E3-4566-8910-08B1C51B0953}" presName="cycle" presStyleCnt="0"/>
      <dgm:spPr/>
    </dgm:pt>
    <dgm:pt modelId="{82CF3674-C272-4877-B800-B6E219747689}" type="pres">
      <dgm:prSet presAssocID="{5982CA39-11E3-4566-8910-08B1C51B0953}" presName="srcNode" presStyleLbl="node1" presStyleIdx="0" presStyleCnt="7"/>
      <dgm:spPr/>
    </dgm:pt>
    <dgm:pt modelId="{9F79BE25-4584-4096-BC22-183BBFA9B05C}" type="pres">
      <dgm:prSet presAssocID="{5982CA39-11E3-4566-8910-08B1C51B0953}" presName="conn" presStyleLbl="parChTrans1D2" presStyleIdx="0" presStyleCnt="1"/>
      <dgm:spPr/>
      <dgm:t>
        <a:bodyPr/>
        <a:lstStyle/>
        <a:p>
          <a:endParaRPr lang="en-US"/>
        </a:p>
      </dgm:t>
    </dgm:pt>
    <dgm:pt modelId="{0EA85CEA-8D4D-458D-A40C-95ADA6C824D0}" type="pres">
      <dgm:prSet presAssocID="{5982CA39-11E3-4566-8910-08B1C51B0953}" presName="extraNode" presStyleLbl="node1" presStyleIdx="0" presStyleCnt="7"/>
      <dgm:spPr/>
    </dgm:pt>
    <dgm:pt modelId="{AB38EFDB-A933-468F-BA16-90967C1FCAEB}" type="pres">
      <dgm:prSet presAssocID="{5982CA39-11E3-4566-8910-08B1C51B0953}" presName="dstNode" presStyleLbl="node1" presStyleIdx="0" presStyleCnt="7"/>
      <dgm:spPr/>
    </dgm:pt>
    <dgm:pt modelId="{DEFEA734-EF13-4F0C-9384-1A98F0EC3701}" type="pres">
      <dgm:prSet presAssocID="{E55D3C68-5995-4C33-9ECE-829C48697CFB}" presName="text_1" presStyleLbl="node1" presStyleIdx="0" presStyleCnt="7">
        <dgm:presLayoutVars>
          <dgm:bulletEnabled val="1"/>
        </dgm:presLayoutVars>
      </dgm:prSet>
      <dgm:spPr/>
      <dgm:t>
        <a:bodyPr/>
        <a:lstStyle/>
        <a:p>
          <a:endParaRPr lang="en-US"/>
        </a:p>
      </dgm:t>
    </dgm:pt>
    <dgm:pt modelId="{E300DC69-395D-443F-AAC9-BAC7CC8C76BF}" type="pres">
      <dgm:prSet presAssocID="{E55D3C68-5995-4C33-9ECE-829C48697CFB}" presName="accent_1" presStyleCnt="0"/>
      <dgm:spPr/>
    </dgm:pt>
    <dgm:pt modelId="{07372005-0206-4A2C-A8EC-7924FFCA1141}" type="pres">
      <dgm:prSet presAssocID="{E55D3C68-5995-4C33-9ECE-829C48697CFB}" presName="accentRepeatNode" presStyleLbl="solidFgAcc1" presStyleIdx="0" presStyleCnt="7"/>
      <dgm:spPr/>
    </dgm:pt>
    <dgm:pt modelId="{04D68AD5-6BE6-440A-9A4B-AB95E4799D11}" type="pres">
      <dgm:prSet presAssocID="{F6DD4BF1-8F7E-4656-BFEF-ED3723070DA9}" presName="text_2" presStyleLbl="node1" presStyleIdx="1" presStyleCnt="7">
        <dgm:presLayoutVars>
          <dgm:bulletEnabled val="1"/>
        </dgm:presLayoutVars>
      </dgm:prSet>
      <dgm:spPr/>
      <dgm:t>
        <a:bodyPr/>
        <a:lstStyle/>
        <a:p>
          <a:endParaRPr lang="en-US"/>
        </a:p>
      </dgm:t>
    </dgm:pt>
    <dgm:pt modelId="{92B0046B-1648-4124-9F11-CF36C383A345}" type="pres">
      <dgm:prSet presAssocID="{F6DD4BF1-8F7E-4656-BFEF-ED3723070DA9}" presName="accent_2" presStyleCnt="0"/>
      <dgm:spPr/>
    </dgm:pt>
    <dgm:pt modelId="{75A77E6F-0B9F-4021-B12D-42DA27918535}" type="pres">
      <dgm:prSet presAssocID="{F6DD4BF1-8F7E-4656-BFEF-ED3723070DA9}" presName="accentRepeatNode" presStyleLbl="solidFgAcc1" presStyleIdx="1" presStyleCnt="7"/>
      <dgm:spPr/>
    </dgm:pt>
    <dgm:pt modelId="{A92F979D-130B-4CB3-89E7-614ABEC97688}" type="pres">
      <dgm:prSet presAssocID="{DF0C3199-8A3C-4542-A916-78D5ACF4B7FA}" presName="text_3" presStyleLbl="node1" presStyleIdx="2" presStyleCnt="7">
        <dgm:presLayoutVars>
          <dgm:bulletEnabled val="1"/>
        </dgm:presLayoutVars>
      </dgm:prSet>
      <dgm:spPr/>
      <dgm:t>
        <a:bodyPr/>
        <a:lstStyle/>
        <a:p>
          <a:endParaRPr lang="en-US"/>
        </a:p>
      </dgm:t>
    </dgm:pt>
    <dgm:pt modelId="{F8078E10-BC3B-453C-9E80-23D699F05B3C}" type="pres">
      <dgm:prSet presAssocID="{DF0C3199-8A3C-4542-A916-78D5ACF4B7FA}" presName="accent_3" presStyleCnt="0"/>
      <dgm:spPr/>
    </dgm:pt>
    <dgm:pt modelId="{1BEE2B8A-D01C-4876-9DD6-B30BBB498266}" type="pres">
      <dgm:prSet presAssocID="{DF0C3199-8A3C-4542-A916-78D5ACF4B7FA}" presName="accentRepeatNode" presStyleLbl="solidFgAcc1" presStyleIdx="2" presStyleCnt="7"/>
      <dgm:spPr/>
    </dgm:pt>
    <dgm:pt modelId="{9F84ABD1-A525-4218-9CF8-989FEF67F0C4}" type="pres">
      <dgm:prSet presAssocID="{D16BC068-3DB0-4688-9C9F-39DD4CDE1673}" presName="text_4" presStyleLbl="node1" presStyleIdx="3" presStyleCnt="7">
        <dgm:presLayoutVars>
          <dgm:bulletEnabled val="1"/>
        </dgm:presLayoutVars>
      </dgm:prSet>
      <dgm:spPr/>
      <dgm:t>
        <a:bodyPr/>
        <a:lstStyle/>
        <a:p>
          <a:endParaRPr lang="en-US"/>
        </a:p>
      </dgm:t>
    </dgm:pt>
    <dgm:pt modelId="{8F7B38F6-71C1-4974-A52A-39653335F0A9}" type="pres">
      <dgm:prSet presAssocID="{D16BC068-3DB0-4688-9C9F-39DD4CDE1673}" presName="accent_4" presStyleCnt="0"/>
      <dgm:spPr/>
    </dgm:pt>
    <dgm:pt modelId="{AE75871C-ACF3-4C98-A227-B3BDE4CE3954}" type="pres">
      <dgm:prSet presAssocID="{D16BC068-3DB0-4688-9C9F-39DD4CDE1673}" presName="accentRepeatNode" presStyleLbl="solidFgAcc1" presStyleIdx="3" presStyleCnt="7"/>
      <dgm:spPr/>
    </dgm:pt>
    <dgm:pt modelId="{3AF72E3E-0C8A-4247-B99B-AA7ECFCC8436}" type="pres">
      <dgm:prSet presAssocID="{7045ACA7-61B5-4CE9-A7FF-3C5A8F426284}" presName="text_5" presStyleLbl="node1" presStyleIdx="4" presStyleCnt="7">
        <dgm:presLayoutVars>
          <dgm:bulletEnabled val="1"/>
        </dgm:presLayoutVars>
      </dgm:prSet>
      <dgm:spPr/>
      <dgm:t>
        <a:bodyPr/>
        <a:lstStyle/>
        <a:p>
          <a:endParaRPr lang="en-US"/>
        </a:p>
      </dgm:t>
    </dgm:pt>
    <dgm:pt modelId="{1E382598-0B93-4871-B1E7-7C68BC5B0F21}" type="pres">
      <dgm:prSet presAssocID="{7045ACA7-61B5-4CE9-A7FF-3C5A8F426284}" presName="accent_5" presStyleCnt="0"/>
      <dgm:spPr/>
    </dgm:pt>
    <dgm:pt modelId="{C15C5087-19FF-4D2B-BB7A-90BA483E0A32}" type="pres">
      <dgm:prSet presAssocID="{7045ACA7-61B5-4CE9-A7FF-3C5A8F426284}" presName="accentRepeatNode" presStyleLbl="solidFgAcc1" presStyleIdx="4" presStyleCnt="7"/>
      <dgm:spPr/>
    </dgm:pt>
    <dgm:pt modelId="{9921DEC1-B52E-46A4-9533-EE0084579F80}" type="pres">
      <dgm:prSet presAssocID="{279803F6-6360-4EA6-A077-05662A07C3DD}" presName="text_6" presStyleLbl="node1" presStyleIdx="5" presStyleCnt="7">
        <dgm:presLayoutVars>
          <dgm:bulletEnabled val="1"/>
        </dgm:presLayoutVars>
      </dgm:prSet>
      <dgm:spPr/>
      <dgm:t>
        <a:bodyPr/>
        <a:lstStyle/>
        <a:p>
          <a:endParaRPr lang="en-US"/>
        </a:p>
      </dgm:t>
    </dgm:pt>
    <dgm:pt modelId="{FFFCBB9C-CB77-4396-A784-60E71BE9D674}" type="pres">
      <dgm:prSet presAssocID="{279803F6-6360-4EA6-A077-05662A07C3DD}" presName="accent_6" presStyleCnt="0"/>
      <dgm:spPr/>
    </dgm:pt>
    <dgm:pt modelId="{36ECE82F-8894-4A5B-8336-1E41570175DC}" type="pres">
      <dgm:prSet presAssocID="{279803F6-6360-4EA6-A077-05662A07C3DD}" presName="accentRepeatNode" presStyleLbl="solidFgAcc1" presStyleIdx="5" presStyleCnt="7"/>
      <dgm:spPr/>
    </dgm:pt>
    <dgm:pt modelId="{C13C7BF4-EE48-4E2E-9FAD-F66F87151327}" type="pres">
      <dgm:prSet presAssocID="{85EC2893-80DD-41F1-AFB3-311DF3B64E7D}" presName="text_7" presStyleLbl="node1" presStyleIdx="6" presStyleCnt="7">
        <dgm:presLayoutVars>
          <dgm:bulletEnabled val="1"/>
        </dgm:presLayoutVars>
      </dgm:prSet>
      <dgm:spPr/>
      <dgm:t>
        <a:bodyPr/>
        <a:lstStyle/>
        <a:p>
          <a:endParaRPr lang="en-US"/>
        </a:p>
      </dgm:t>
    </dgm:pt>
    <dgm:pt modelId="{DD6AC8D1-5561-45BB-A7A8-00559AF00F97}" type="pres">
      <dgm:prSet presAssocID="{85EC2893-80DD-41F1-AFB3-311DF3B64E7D}" presName="accent_7" presStyleCnt="0"/>
      <dgm:spPr/>
    </dgm:pt>
    <dgm:pt modelId="{6EB095B1-B44E-46DD-B6FF-B26464A677D7}" type="pres">
      <dgm:prSet presAssocID="{85EC2893-80DD-41F1-AFB3-311DF3B64E7D}" presName="accentRepeatNode" presStyleLbl="solidFgAcc1" presStyleIdx="6" presStyleCnt="7"/>
      <dgm:spPr/>
    </dgm:pt>
  </dgm:ptLst>
  <dgm:cxnLst>
    <dgm:cxn modelId="{EC230FBF-3D60-4EE2-B767-5E6A22F1FB8C}" type="presOf" srcId="{7045ACA7-61B5-4CE9-A7FF-3C5A8F426284}" destId="{3AF72E3E-0C8A-4247-B99B-AA7ECFCC8436}" srcOrd="0" destOrd="0" presId="urn:microsoft.com/office/officeart/2008/layout/VerticalCurvedList"/>
    <dgm:cxn modelId="{3AC4AC9F-43E5-4740-B033-63DCEB4CD8A4}" type="presOf" srcId="{DF0C3199-8A3C-4542-A916-78D5ACF4B7FA}" destId="{A92F979D-130B-4CB3-89E7-614ABEC97688}" srcOrd="0" destOrd="0" presId="urn:microsoft.com/office/officeart/2008/layout/VerticalCurvedList"/>
    <dgm:cxn modelId="{1C8E3142-ABAE-44CF-BC54-B07A0A15BF37}" srcId="{5982CA39-11E3-4566-8910-08B1C51B0953}" destId="{DF0C3199-8A3C-4542-A916-78D5ACF4B7FA}" srcOrd="2" destOrd="0" parTransId="{62D4B937-33DA-451E-B770-AB6964E5BAF7}" sibTransId="{E7EC704D-4F42-4645-874D-41D29ADA1A81}"/>
    <dgm:cxn modelId="{0684A4CE-9BB7-4AE6-9A3E-03CED4162B02}" type="presOf" srcId="{85EC2893-80DD-41F1-AFB3-311DF3B64E7D}" destId="{C13C7BF4-EE48-4E2E-9FAD-F66F87151327}" srcOrd="0" destOrd="0" presId="urn:microsoft.com/office/officeart/2008/layout/VerticalCurvedList"/>
    <dgm:cxn modelId="{F2F4AECE-D829-4F91-B78A-69C800CBB816}" type="presOf" srcId="{4CD78E0E-951B-4324-AF08-D94C9FC51F43}" destId="{9F79BE25-4584-4096-BC22-183BBFA9B05C}" srcOrd="0" destOrd="0" presId="urn:microsoft.com/office/officeart/2008/layout/VerticalCurvedList"/>
    <dgm:cxn modelId="{379ADE45-B263-4FC6-8420-F9EDF6A1FC9F}" type="presOf" srcId="{F6DD4BF1-8F7E-4656-BFEF-ED3723070DA9}" destId="{04D68AD5-6BE6-440A-9A4B-AB95E4799D11}" srcOrd="0" destOrd="0" presId="urn:microsoft.com/office/officeart/2008/layout/VerticalCurvedList"/>
    <dgm:cxn modelId="{E3BB6D0D-F4AF-4EAA-AC4F-0F3610AFEFE4}" srcId="{5982CA39-11E3-4566-8910-08B1C51B0953}" destId="{E55D3C68-5995-4C33-9ECE-829C48697CFB}" srcOrd="0" destOrd="0" parTransId="{0C27D141-5C6C-4CFA-8FAA-509393076EA4}" sibTransId="{4CD78E0E-951B-4324-AF08-D94C9FC51F43}"/>
    <dgm:cxn modelId="{A90F7BE2-BB26-4ABB-A92F-0FD4B5F6EF93}" type="presOf" srcId="{5982CA39-11E3-4566-8910-08B1C51B0953}" destId="{BF677606-2541-448F-802B-425C6D1F030A}" srcOrd="0" destOrd="0" presId="urn:microsoft.com/office/officeart/2008/layout/VerticalCurvedList"/>
    <dgm:cxn modelId="{58D1E04F-6003-4F98-B512-7106665381F0}" srcId="{5982CA39-11E3-4566-8910-08B1C51B0953}" destId="{D16BC068-3DB0-4688-9C9F-39DD4CDE1673}" srcOrd="3" destOrd="0" parTransId="{311D0441-D5CF-48A6-B503-840918A1320B}" sibTransId="{8201CAF4-0F52-4572-8FF2-C096D59FCBA7}"/>
    <dgm:cxn modelId="{DCAF3D03-FDDE-4F9C-AF78-BCC85164D41D}" type="presOf" srcId="{E55D3C68-5995-4C33-9ECE-829C48697CFB}" destId="{DEFEA734-EF13-4F0C-9384-1A98F0EC3701}" srcOrd="0" destOrd="0" presId="urn:microsoft.com/office/officeart/2008/layout/VerticalCurvedList"/>
    <dgm:cxn modelId="{08CD7515-E5E7-49DE-9610-04D2D28D3E1E}" type="presOf" srcId="{D16BC068-3DB0-4688-9C9F-39DD4CDE1673}" destId="{9F84ABD1-A525-4218-9CF8-989FEF67F0C4}" srcOrd="0" destOrd="0" presId="urn:microsoft.com/office/officeart/2008/layout/VerticalCurvedList"/>
    <dgm:cxn modelId="{CC0D1B77-4EB5-49C5-87EB-0B4FA8AC7C9B}" srcId="{5982CA39-11E3-4566-8910-08B1C51B0953}" destId="{7045ACA7-61B5-4CE9-A7FF-3C5A8F426284}" srcOrd="4" destOrd="0" parTransId="{B96E1A5C-0910-434F-BD8B-1E1591F08618}" sibTransId="{34169B39-282A-4B35-BD87-0E2596506764}"/>
    <dgm:cxn modelId="{3A51DC37-AE60-463D-89CC-ADB0971F3CDA}" type="presOf" srcId="{279803F6-6360-4EA6-A077-05662A07C3DD}" destId="{9921DEC1-B52E-46A4-9533-EE0084579F80}" srcOrd="0" destOrd="0" presId="urn:microsoft.com/office/officeart/2008/layout/VerticalCurvedList"/>
    <dgm:cxn modelId="{F19C42E2-5DCB-4C9A-A629-C549A22D12DC}" srcId="{5982CA39-11E3-4566-8910-08B1C51B0953}" destId="{F6DD4BF1-8F7E-4656-BFEF-ED3723070DA9}" srcOrd="1" destOrd="0" parTransId="{E43025CC-E052-4512-B2EC-639D22D14220}" sibTransId="{6D77FC9C-CEE5-4559-8591-ADCD4DF76500}"/>
    <dgm:cxn modelId="{562A86DF-5BB2-47B6-A2EA-A47B4DCDA958}" srcId="{5982CA39-11E3-4566-8910-08B1C51B0953}" destId="{279803F6-6360-4EA6-A077-05662A07C3DD}" srcOrd="5" destOrd="0" parTransId="{7BF84643-4B09-4131-8AC0-A2DA2AB53F74}" sibTransId="{38535C88-3E2D-4BF6-9280-2CA1B1F18F52}"/>
    <dgm:cxn modelId="{F09ADC40-238F-463E-A595-5099C80126C8}" srcId="{5982CA39-11E3-4566-8910-08B1C51B0953}" destId="{85EC2893-80DD-41F1-AFB3-311DF3B64E7D}" srcOrd="6" destOrd="0" parTransId="{67CC092B-F109-4069-9BE4-D184FFFDA38E}" sibTransId="{26342CB4-24E7-41F1-B799-28C69477FB1E}"/>
    <dgm:cxn modelId="{DE88FFA3-CBDF-44B9-865B-F08BB1242240}" type="presParOf" srcId="{BF677606-2541-448F-802B-425C6D1F030A}" destId="{583558C3-E984-4B44-B273-6E91FE898109}" srcOrd="0" destOrd="0" presId="urn:microsoft.com/office/officeart/2008/layout/VerticalCurvedList"/>
    <dgm:cxn modelId="{4F0AF7C1-29B5-4E62-B41B-7A19953C300C}" type="presParOf" srcId="{583558C3-E984-4B44-B273-6E91FE898109}" destId="{8EB19453-3E83-455B-BA79-8449FB30984D}" srcOrd="0" destOrd="0" presId="urn:microsoft.com/office/officeart/2008/layout/VerticalCurvedList"/>
    <dgm:cxn modelId="{02A27958-29FB-4B6D-B845-E213905830D1}" type="presParOf" srcId="{8EB19453-3E83-455B-BA79-8449FB30984D}" destId="{82CF3674-C272-4877-B800-B6E219747689}" srcOrd="0" destOrd="0" presId="urn:microsoft.com/office/officeart/2008/layout/VerticalCurvedList"/>
    <dgm:cxn modelId="{503C79AD-BBD6-4779-B2B6-76F3EBA30077}" type="presParOf" srcId="{8EB19453-3E83-455B-BA79-8449FB30984D}" destId="{9F79BE25-4584-4096-BC22-183BBFA9B05C}" srcOrd="1" destOrd="0" presId="urn:microsoft.com/office/officeart/2008/layout/VerticalCurvedList"/>
    <dgm:cxn modelId="{4C88CE4B-DDDA-4B60-B148-3895272130B6}" type="presParOf" srcId="{8EB19453-3E83-455B-BA79-8449FB30984D}" destId="{0EA85CEA-8D4D-458D-A40C-95ADA6C824D0}" srcOrd="2" destOrd="0" presId="urn:microsoft.com/office/officeart/2008/layout/VerticalCurvedList"/>
    <dgm:cxn modelId="{909C95D5-7CA1-4772-A601-2985D470A346}" type="presParOf" srcId="{8EB19453-3E83-455B-BA79-8449FB30984D}" destId="{AB38EFDB-A933-468F-BA16-90967C1FCAEB}" srcOrd="3" destOrd="0" presId="urn:microsoft.com/office/officeart/2008/layout/VerticalCurvedList"/>
    <dgm:cxn modelId="{9F4FDBCC-0536-4A89-B9AF-DC178370F065}" type="presParOf" srcId="{583558C3-E984-4B44-B273-6E91FE898109}" destId="{DEFEA734-EF13-4F0C-9384-1A98F0EC3701}" srcOrd="1" destOrd="0" presId="urn:microsoft.com/office/officeart/2008/layout/VerticalCurvedList"/>
    <dgm:cxn modelId="{E2BF15E8-A770-466C-A440-37382947805F}" type="presParOf" srcId="{583558C3-E984-4B44-B273-6E91FE898109}" destId="{E300DC69-395D-443F-AAC9-BAC7CC8C76BF}" srcOrd="2" destOrd="0" presId="urn:microsoft.com/office/officeart/2008/layout/VerticalCurvedList"/>
    <dgm:cxn modelId="{21486769-FB44-4127-AD79-BFB64C9F9310}" type="presParOf" srcId="{E300DC69-395D-443F-AAC9-BAC7CC8C76BF}" destId="{07372005-0206-4A2C-A8EC-7924FFCA1141}" srcOrd="0" destOrd="0" presId="urn:microsoft.com/office/officeart/2008/layout/VerticalCurvedList"/>
    <dgm:cxn modelId="{13A032E3-F329-4797-91A3-9E282C0E6F30}" type="presParOf" srcId="{583558C3-E984-4B44-B273-6E91FE898109}" destId="{04D68AD5-6BE6-440A-9A4B-AB95E4799D11}" srcOrd="3" destOrd="0" presId="urn:microsoft.com/office/officeart/2008/layout/VerticalCurvedList"/>
    <dgm:cxn modelId="{EF4A5F6E-A160-406C-87D5-AED451AF31B2}" type="presParOf" srcId="{583558C3-E984-4B44-B273-6E91FE898109}" destId="{92B0046B-1648-4124-9F11-CF36C383A345}" srcOrd="4" destOrd="0" presId="urn:microsoft.com/office/officeart/2008/layout/VerticalCurvedList"/>
    <dgm:cxn modelId="{D9205EE0-AA7D-44D9-8981-890FB03D266F}" type="presParOf" srcId="{92B0046B-1648-4124-9F11-CF36C383A345}" destId="{75A77E6F-0B9F-4021-B12D-42DA27918535}" srcOrd="0" destOrd="0" presId="urn:microsoft.com/office/officeart/2008/layout/VerticalCurvedList"/>
    <dgm:cxn modelId="{311D51F5-6D67-43C2-898D-A4D4594B38E3}" type="presParOf" srcId="{583558C3-E984-4B44-B273-6E91FE898109}" destId="{A92F979D-130B-4CB3-89E7-614ABEC97688}" srcOrd="5" destOrd="0" presId="urn:microsoft.com/office/officeart/2008/layout/VerticalCurvedList"/>
    <dgm:cxn modelId="{2E72A790-BF85-4269-8DF1-2B44556B9135}" type="presParOf" srcId="{583558C3-E984-4B44-B273-6E91FE898109}" destId="{F8078E10-BC3B-453C-9E80-23D699F05B3C}" srcOrd="6" destOrd="0" presId="urn:microsoft.com/office/officeart/2008/layout/VerticalCurvedList"/>
    <dgm:cxn modelId="{450E125F-DE57-4AAD-9F4B-86C16D15EDB6}" type="presParOf" srcId="{F8078E10-BC3B-453C-9E80-23D699F05B3C}" destId="{1BEE2B8A-D01C-4876-9DD6-B30BBB498266}" srcOrd="0" destOrd="0" presId="urn:microsoft.com/office/officeart/2008/layout/VerticalCurvedList"/>
    <dgm:cxn modelId="{CA9167C0-D3A6-4A94-ADAD-12601B9C490B}" type="presParOf" srcId="{583558C3-E984-4B44-B273-6E91FE898109}" destId="{9F84ABD1-A525-4218-9CF8-989FEF67F0C4}" srcOrd="7" destOrd="0" presId="urn:microsoft.com/office/officeart/2008/layout/VerticalCurvedList"/>
    <dgm:cxn modelId="{DFE37BDB-CCF8-42CC-9409-CA3BEBBC948F}" type="presParOf" srcId="{583558C3-E984-4B44-B273-6E91FE898109}" destId="{8F7B38F6-71C1-4974-A52A-39653335F0A9}" srcOrd="8" destOrd="0" presId="urn:microsoft.com/office/officeart/2008/layout/VerticalCurvedList"/>
    <dgm:cxn modelId="{13EF4B97-890A-4EBA-AB58-692A389FD328}" type="presParOf" srcId="{8F7B38F6-71C1-4974-A52A-39653335F0A9}" destId="{AE75871C-ACF3-4C98-A227-B3BDE4CE3954}" srcOrd="0" destOrd="0" presId="urn:microsoft.com/office/officeart/2008/layout/VerticalCurvedList"/>
    <dgm:cxn modelId="{DE55C467-FBBE-4631-9041-9D992EDDAA8D}" type="presParOf" srcId="{583558C3-E984-4B44-B273-6E91FE898109}" destId="{3AF72E3E-0C8A-4247-B99B-AA7ECFCC8436}" srcOrd="9" destOrd="0" presId="urn:microsoft.com/office/officeart/2008/layout/VerticalCurvedList"/>
    <dgm:cxn modelId="{45169D30-E747-4B6F-9E83-83C8A7B229C0}" type="presParOf" srcId="{583558C3-E984-4B44-B273-6E91FE898109}" destId="{1E382598-0B93-4871-B1E7-7C68BC5B0F21}" srcOrd="10" destOrd="0" presId="urn:microsoft.com/office/officeart/2008/layout/VerticalCurvedList"/>
    <dgm:cxn modelId="{DBF3F6EB-A7DC-47D1-97BC-5E2279EE497B}" type="presParOf" srcId="{1E382598-0B93-4871-B1E7-7C68BC5B0F21}" destId="{C15C5087-19FF-4D2B-BB7A-90BA483E0A32}" srcOrd="0" destOrd="0" presId="urn:microsoft.com/office/officeart/2008/layout/VerticalCurvedList"/>
    <dgm:cxn modelId="{6B620731-7E01-484E-85B8-904D2E0EAD44}" type="presParOf" srcId="{583558C3-E984-4B44-B273-6E91FE898109}" destId="{9921DEC1-B52E-46A4-9533-EE0084579F80}" srcOrd="11" destOrd="0" presId="urn:microsoft.com/office/officeart/2008/layout/VerticalCurvedList"/>
    <dgm:cxn modelId="{9B21B221-988D-4EDE-A469-675BD85EDC65}" type="presParOf" srcId="{583558C3-E984-4B44-B273-6E91FE898109}" destId="{FFFCBB9C-CB77-4396-A784-60E71BE9D674}" srcOrd="12" destOrd="0" presId="urn:microsoft.com/office/officeart/2008/layout/VerticalCurvedList"/>
    <dgm:cxn modelId="{7984B6D6-189C-4E0C-9093-1A5A9070ECA4}" type="presParOf" srcId="{FFFCBB9C-CB77-4396-A784-60E71BE9D674}" destId="{36ECE82F-8894-4A5B-8336-1E41570175DC}" srcOrd="0" destOrd="0" presId="urn:microsoft.com/office/officeart/2008/layout/VerticalCurvedList"/>
    <dgm:cxn modelId="{11CEE789-7BAE-4369-AE54-A54B6336C628}" type="presParOf" srcId="{583558C3-E984-4B44-B273-6E91FE898109}" destId="{C13C7BF4-EE48-4E2E-9FAD-F66F87151327}" srcOrd="13" destOrd="0" presId="urn:microsoft.com/office/officeart/2008/layout/VerticalCurvedList"/>
    <dgm:cxn modelId="{3B008D44-984A-4221-8BBD-5B9BE29FF18C}" type="presParOf" srcId="{583558C3-E984-4B44-B273-6E91FE898109}" destId="{DD6AC8D1-5561-45BB-A7A8-00559AF00F97}" srcOrd="14" destOrd="0" presId="urn:microsoft.com/office/officeart/2008/layout/VerticalCurvedList"/>
    <dgm:cxn modelId="{D7CB96FC-945B-46B5-B19F-C89E9C073087}" type="presParOf" srcId="{DD6AC8D1-5561-45BB-A7A8-00559AF00F97}" destId="{6EB095B1-B44E-46DD-B6FF-B26464A677D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82CA39-11E3-4566-8910-08B1C51B095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55D3C68-5995-4C33-9ECE-829C48697CFB}">
      <dgm:prSet phldrT="[Text]"/>
      <dgm:spPr/>
      <dgm:t>
        <a:bodyPr/>
        <a:lstStyle/>
        <a:p>
          <a:r>
            <a:rPr lang="en-US" dirty="0"/>
            <a:t>External basic activity &amp; inactivity</a:t>
          </a:r>
        </a:p>
      </dgm:t>
    </dgm:pt>
    <dgm:pt modelId="{0C27D141-5C6C-4CFA-8FAA-509393076EA4}" type="parTrans" cxnId="{E3BB6D0D-F4AF-4EAA-AC4F-0F3610AFEFE4}">
      <dgm:prSet/>
      <dgm:spPr/>
      <dgm:t>
        <a:bodyPr/>
        <a:lstStyle/>
        <a:p>
          <a:endParaRPr lang="en-US"/>
        </a:p>
      </dgm:t>
    </dgm:pt>
    <dgm:pt modelId="{4CD78E0E-951B-4324-AF08-D94C9FC51F43}" type="sibTrans" cxnId="{E3BB6D0D-F4AF-4EAA-AC4F-0F3610AFEFE4}">
      <dgm:prSet/>
      <dgm:spPr/>
      <dgm:t>
        <a:bodyPr/>
        <a:lstStyle/>
        <a:p>
          <a:endParaRPr lang="en-US"/>
        </a:p>
      </dgm:t>
    </dgm:pt>
    <dgm:pt modelId="{F6DD4BF1-8F7E-4656-BFEF-ED3723070DA9}">
      <dgm:prSet phldrT="[Text]"/>
      <dgm:spPr/>
      <dgm:t>
        <a:bodyPr/>
        <a:lstStyle/>
        <a:p>
          <a:r>
            <a:rPr lang="en-US" dirty="0"/>
            <a:t>External exercise</a:t>
          </a:r>
        </a:p>
      </dgm:t>
    </dgm:pt>
    <dgm:pt modelId="{E43025CC-E052-4512-B2EC-639D22D14220}" type="parTrans" cxnId="{F19C42E2-5DCB-4C9A-A629-C549A22D12DC}">
      <dgm:prSet/>
      <dgm:spPr/>
      <dgm:t>
        <a:bodyPr/>
        <a:lstStyle/>
        <a:p>
          <a:endParaRPr lang="en-US"/>
        </a:p>
      </dgm:t>
    </dgm:pt>
    <dgm:pt modelId="{6D77FC9C-CEE5-4559-8591-ADCD4DF76500}" type="sibTrans" cxnId="{F19C42E2-5DCB-4C9A-A629-C549A22D12DC}">
      <dgm:prSet/>
      <dgm:spPr/>
      <dgm:t>
        <a:bodyPr/>
        <a:lstStyle/>
        <a:p>
          <a:endParaRPr lang="en-US"/>
        </a:p>
      </dgm:t>
    </dgm:pt>
    <dgm:pt modelId="{DF0C3199-8A3C-4542-A916-78D5ACF4B7FA}">
      <dgm:prSet phldrT="[Text]"/>
      <dgm:spPr/>
      <dgm:t>
        <a:bodyPr/>
        <a:lstStyle/>
        <a:p>
          <a:r>
            <a:rPr lang="en-US" dirty="0"/>
            <a:t>Sleep data</a:t>
          </a:r>
        </a:p>
      </dgm:t>
    </dgm:pt>
    <dgm:pt modelId="{62D4B937-33DA-451E-B770-AB6964E5BAF7}" type="parTrans" cxnId="{1C8E3142-ABAE-44CF-BC54-B07A0A15BF37}">
      <dgm:prSet/>
      <dgm:spPr/>
      <dgm:t>
        <a:bodyPr/>
        <a:lstStyle/>
        <a:p>
          <a:endParaRPr lang="en-US"/>
        </a:p>
      </dgm:t>
    </dgm:pt>
    <dgm:pt modelId="{E7EC704D-4F42-4645-874D-41D29ADA1A81}" type="sibTrans" cxnId="{1C8E3142-ABAE-44CF-BC54-B07A0A15BF37}">
      <dgm:prSet/>
      <dgm:spPr/>
      <dgm:t>
        <a:bodyPr/>
        <a:lstStyle/>
        <a:p>
          <a:endParaRPr lang="en-US"/>
        </a:p>
      </dgm:t>
    </dgm:pt>
    <dgm:pt modelId="{D16BC068-3DB0-4688-9C9F-39DD4CDE1673}">
      <dgm:prSet phldrT="[Text]"/>
      <dgm:spPr/>
      <dgm:t>
        <a:bodyPr/>
        <a:lstStyle/>
        <a:p>
          <a:r>
            <a:rPr lang="en-US" dirty="0"/>
            <a:t>Food data, if tracked</a:t>
          </a:r>
        </a:p>
      </dgm:t>
    </dgm:pt>
    <dgm:pt modelId="{311D0441-D5CF-48A6-B503-840918A1320B}" type="parTrans" cxnId="{58D1E04F-6003-4F98-B512-7106665381F0}">
      <dgm:prSet/>
      <dgm:spPr/>
      <dgm:t>
        <a:bodyPr/>
        <a:lstStyle/>
        <a:p>
          <a:endParaRPr lang="en-US"/>
        </a:p>
      </dgm:t>
    </dgm:pt>
    <dgm:pt modelId="{8201CAF4-0F52-4572-8FF2-C096D59FCBA7}" type="sibTrans" cxnId="{58D1E04F-6003-4F98-B512-7106665381F0}">
      <dgm:prSet/>
      <dgm:spPr/>
      <dgm:t>
        <a:bodyPr/>
        <a:lstStyle/>
        <a:p>
          <a:endParaRPr lang="en-US"/>
        </a:p>
      </dgm:t>
    </dgm:pt>
    <dgm:pt modelId="{EF558F7F-AC7D-40A4-B5E1-BAE86DEF35B6}">
      <dgm:prSet phldrT="[Text]"/>
      <dgm:spPr/>
      <dgm:t>
        <a:bodyPr/>
        <a:lstStyle/>
        <a:p>
          <a:r>
            <a:rPr lang="en-US" dirty="0" smtClean="0"/>
            <a:t>Stress data</a:t>
          </a:r>
          <a:endParaRPr lang="en-US" dirty="0"/>
        </a:p>
      </dgm:t>
    </dgm:pt>
    <dgm:pt modelId="{AA400406-A35B-4071-A3CB-26D8AE925D90}" type="parTrans" cxnId="{CF944520-0CCC-47E1-9DFC-ED5EBE892CB8}">
      <dgm:prSet/>
      <dgm:spPr/>
      <dgm:t>
        <a:bodyPr/>
        <a:lstStyle/>
        <a:p>
          <a:endParaRPr lang="en-US"/>
        </a:p>
      </dgm:t>
    </dgm:pt>
    <dgm:pt modelId="{930819CF-71E8-4B1C-BF95-2C2AEF35F080}" type="sibTrans" cxnId="{CF944520-0CCC-47E1-9DFC-ED5EBE892CB8}">
      <dgm:prSet/>
      <dgm:spPr/>
      <dgm:t>
        <a:bodyPr/>
        <a:lstStyle/>
        <a:p>
          <a:endParaRPr lang="en-US"/>
        </a:p>
      </dgm:t>
    </dgm:pt>
    <dgm:pt modelId="{BF677606-2541-448F-802B-425C6D1F030A}" type="pres">
      <dgm:prSet presAssocID="{5982CA39-11E3-4566-8910-08B1C51B0953}" presName="Name0" presStyleCnt="0">
        <dgm:presLayoutVars>
          <dgm:chMax val="7"/>
          <dgm:chPref val="7"/>
          <dgm:dir/>
        </dgm:presLayoutVars>
      </dgm:prSet>
      <dgm:spPr/>
      <dgm:t>
        <a:bodyPr/>
        <a:lstStyle/>
        <a:p>
          <a:endParaRPr lang="en-US"/>
        </a:p>
      </dgm:t>
    </dgm:pt>
    <dgm:pt modelId="{583558C3-E984-4B44-B273-6E91FE898109}" type="pres">
      <dgm:prSet presAssocID="{5982CA39-11E3-4566-8910-08B1C51B0953}" presName="Name1" presStyleCnt="0"/>
      <dgm:spPr/>
    </dgm:pt>
    <dgm:pt modelId="{8EB19453-3E83-455B-BA79-8449FB30984D}" type="pres">
      <dgm:prSet presAssocID="{5982CA39-11E3-4566-8910-08B1C51B0953}" presName="cycle" presStyleCnt="0"/>
      <dgm:spPr/>
    </dgm:pt>
    <dgm:pt modelId="{82CF3674-C272-4877-B800-B6E219747689}" type="pres">
      <dgm:prSet presAssocID="{5982CA39-11E3-4566-8910-08B1C51B0953}" presName="srcNode" presStyleLbl="node1" presStyleIdx="0" presStyleCnt="5"/>
      <dgm:spPr/>
    </dgm:pt>
    <dgm:pt modelId="{9F79BE25-4584-4096-BC22-183BBFA9B05C}" type="pres">
      <dgm:prSet presAssocID="{5982CA39-11E3-4566-8910-08B1C51B0953}" presName="conn" presStyleLbl="parChTrans1D2" presStyleIdx="0" presStyleCnt="1"/>
      <dgm:spPr/>
      <dgm:t>
        <a:bodyPr/>
        <a:lstStyle/>
        <a:p>
          <a:endParaRPr lang="en-US"/>
        </a:p>
      </dgm:t>
    </dgm:pt>
    <dgm:pt modelId="{0EA85CEA-8D4D-458D-A40C-95ADA6C824D0}" type="pres">
      <dgm:prSet presAssocID="{5982CA39-11E3-4566-8910-08B1C51B0953}" presName="extraNode" presStyleLbl="node1" presStyleIdx="0" presStyleCnt="5"/>
      <dgm:spPr/>
    </dgm:pt>
    <dgm:pt modelId="{AB38EFDB-A933-468F-BA16-90967C1FCAEB}" type="pres">
      <dgm:prSet presAssocID="{5982CA39-11E3-4566-8910-08B1C51B0953}" presName="dstNode" presStyleLbl="node1" presStyleIdx="0" presStyleCnt="5"/>
      <dgm:spPr/>
    </dgm:pt>
    <dgm:pt modelId="{DEFEA734-EF13-4F0C-9384-1A98F0EC3701}" type="pres">
      <dgm:prSet presAssocID="{E55D3C68-5995-4C33-9ECE-829C48697CFB}" presName="text_1" presStyleLbl="node1" presStyleIdx="0" presStyleCnt="5">
        <dgm:presLayoutVars>
          <dgm:bulletEnabled val="1"/>
        </dgm:presLayoutVars>
      </dgm:prSet>
      <dgm:spPr/>
      <dgm:t>
        <a:bodyPr/>
        <a:lstStyle/>
        <a:p>
          <a:endParaRPr lang="en-US"/>
        </a:p>
      </dgm:t>
    </dgm:pt>
    <dgm:pt modelId="{E300DC69-395D-443F-AAC9-BAC7CC8C76BF}" type="pres">
      <dgm:prSet presAssocID="{E55D3C68-5995-4C33-9ECE-829C48697CFB}" presName="accent_1" presStyleCnt="0"/>
      <dgm:spPr/>
    </dgm:pt>
    <dgm:pt modelId="{07372005-0206-4A2C-A8EC-7924FFCA1141}" type="pres">
      <dgm:prSet presAssocID="{E55D3C68-5995-4C33-9ECE-829C48697CFB}" presName="accentRepeatNode" presStyleLbl="solidFgAcc1" presStyleIdx="0" presStyleCnt="5"/>
      <dgm:spPr/>
    </dgm:pt>
    <dgm:pt modelId="{04D68AD5-6BE6-440A-9A4B-AB95E4799D11}" type="pres">
      <dgm:prSet presAssocID="{F6DD4BF1-8F7E-4656-BFEF-ED3723070DA9}" presName="text_2" presStyleLbl="node1" presStyleIdx="1" presStyleCnt="5">
        <dgm:presLayoutVars>
          <dgm:bulletEnabled val="1"/>
        </dgm:presLayoutVars>
      </dgm:prSet>
      <dgm:spPr/>
      <dgm:t>
        <a:bodyPr/>
        <a:lstStyle/>
        <a:p>
          <a:endParaRPr lang="en-US"/>
        </a:p>
      </dgm:t>
    </dgm:pt>
    <dgm:pt modelId="{92B0046B-1648-4124-9F11-CF36C383A345}" type="pres">
      <dgm:prSet presAssocID="{F6DD4BF1-8F7E-4656-BFEF-ED3723070DA9}" presName="accent_2" presStyleCnt="0"/>
      <dgm:spPr/>
    </dgm:pt>
    <dgm:pt modelId="{75A77E6F-0B9F-4021-B12D-42DA27918535}" type="pres">
      <dgm:prSet presAssocID="{F6DD4BF1-8F7E-4656-BFEF-ED3723070DA9}" presName="accentRepeatNode" presStyleLbl="solidFgAcc1" presStyleIdx="1" presStyleCnt="5"/>
      <dgm:spPr/>
    </dgm:pt>
    <dgm:pt modelId="{A92F979D-130B-4CB3-89E7-614ABEC97688}" type="pres">
      <dgm:prSet presAssocID="{DF0C3199-8A3C-4542-A916-78D5ACF4B7FA}" presName="text_3" presStyleLbl="node1" presStyleIdx="2" presStyleCnt="5">
        <dgm:presLayoutVars>
          <dgm:bulletEnabled val="1"/>
        </dgm:presLayoutVars>
      </dgm:prSet>
      <dgm:spPr/>
      <dgm:t>
        <a:bodyPr/>
        <a:lstStyle/>
        <a:p>
          <a:endParaRPr lang="en-US"/>
        </a:p>
      </dgm:t>
    </dgm:pt>
    <dgm:pt modelId="{F8078E10-BC3B-453C-9E80-23D699F05B3C}" type="pres">
      <dgm:prSet presAssocID="{DF0C3199-8A3C-4542-A916-78D5ACF4B7FA}" presName="accent_3" presStyleCnt="0"/>
      <dgm:spPr/>
    </dgm:pt>
    <dgm:pt modelId="{1BEE2B8A-D01C-4876-9DD6-B30BBB498266}" type="pres">
      <dgm:prSet presAssocID="{DF0C3199-8A3C-4542-A916-78D5ACF4B7FA}" presName="accentRepeatNode" presStyleLbl="solidFgAcc1" presStyleIdx="2" presStyleCnt="5"/>
      <dgm:spPr/>
    </dgm:pt>
    <dgm:pt modelId="{9F84ABD1-A525-4218-9CF8-989FEF67F0C4}" type="pres">
      <dgm:prSet presAssocID="{D16BC068-3DB0-4688-9C9F-39DD4CDE1673}" presName="text_4" presStyleLbl="node1" presStyleIdx="3" presStyleCnt="5">
        <dgm:presLayoutVars>
          <dgm:bulletEnabled val="1"/>
        </dgm:presLayoutVars>
      </dgm:prSet>
      <dgm:spPr/>
      <dgm:t>
        <a:bodyPr/>
        <a:lstStyle/>
        <a:p>
          <a:endParaRPr lang="en-US"/>
        </a:p>
      </dgm:t>
    </dgm:pt>
    <dgm:pt modelId="{8F7B38F6-71C1-4974-A52A-39653335F0A9}" type="pres">
      <dgm:prSet presAssocID="{D16BC068-3DB0-4688-9C9F-39DD4CDE1673}" presName="accent_4" presStyleCnt="0"/>
      <dgm:spPr/>
    </dgm:pt>
    <dgm:pt modelId="{AE75871C-ACF3-4C98-A227-B3BDE4CE3954}" type="pres">
      <dgm:prSet presAssocID="{D16BC068-3DB0-4688-9C9F-39DD4CDE1673}" presName="accentRepeatNode" presStyleLbl="solidFgAcc1" presStyleIdx="3" presStyleCnt="5"/>
      <dgm:spPr/>
    </dgm:pt>
    <dgm:pt modelId="{9AB6DBBA-5E0D-4F5A-8AF5-3896D629C0B5}" type="pres">
      <dgm:prSet presAssocID="{EF558F7F-AC7D-40A4-B5E1-BAE86DEF35B6}" presName="text_5" presStyleLbl="node1" presStyleIdx="4" presStyleCnt="5">
        <dgm:presLayoutVars>
          <dgm:bulletEnabled val="1"/>
        </dgm:presLayoutVars>
      </dgm:prSet>
      <dgm:spPr/>
      <dgm:t>
        <a:bodyPr/>
        <a:lstStyle/>
        <a:p>
          <a:endParaRPr lang="en-US"/>
        </a:p>
      </dgm:t>
    </dgm:pt>
    <dgm:pt modelId="{F9DB9CC9-58A3-4B87-BED6-E9811281E250}" type="pres">
      <dgm:prSet presAssocID="{EF558F7F-AC7D-40A4-B5E1-BAE86DEF35B6}" presName="accent_5" presStyleCnt="0"/>
      <dgm:spPr/>
    </dgm:pt>
    <dgm:pt modelId="{0569D744-CCB0-40AA-A888-435C1F62C7D3}" type="pres">
      <dgm:prSet presAssocID="{EF558F7F-AC7D-40A4-B5E1-BAE86DEF35B6}" presName="accentRepeatNode" presStyleLbl="solidFgAcc1" presStyleIdx="4" presStyleCnt="5"/>
      <dgm:spPr/>
    </dgm:pt>
  </dgm:ptLst>
  <dgm:cxnLst>
    <dgm:cxn modelId="{DCAF3D03-FDDE-4F9C-AF78-BCC85164D41D}" type="presOf" srcId="{E55D3C68-5995-4C33-9ECE-829C48697CFB}" destId="{DEFEA734-EF13-4F0C-9384-1A98F0EC3701}" srcOrd="0" destOrd="0" presId="urn:microsoft.com/office/officeart/2008/layout/VerticalCurvedList"/>
    <dgm:cxn modelId="{E3BB6D0D-F4AF-4EAA-AC4F-0F3610AFEFE4}" srcId="{5982CA39-11E3-4566-8910-08B1C51B0953}" destId="{E55D3C68-5995-4C33-9ECE-829C48697CFB}" srcOrd="0" destOrd="0" parTransId="{0C27D141-5C6C-4CFA-8FAA-509393076EA4}" sibTransId="{4CD78E0E-951B-4324-AF08-D94C9FC51F43}"/>
    <dgm:cxn modelId="{58D1E04F-6003-4F98-B512-7106665381F0}" srcId="{5982CA39-11E3-4566-8910-08B1C51B0953}" destId="{D16BC068-3DB0-4688-9C9F-39DD4CDE1673}" srcOrd="3" destOrd="0" parTransId="{311D0441-D5CF-48A6-B503-840918A1320B}" sibTransId="{8201CAF4-0F52-4572-8FF2-C096D59FCBA7}"/>
    <dgm:cxn modelId="{379ADE45-B263-4FC6-8420-F9EDF6A1FC9F}" type="presOf" srcId="{F6DD4BF1-8F7E-4656-BFEF-ED3723070DA9}" destId="{04D68AD5-6BE6-440A-9A4B-AB95E4799D11}" srcOrd="0" destOrd="0" presId="urn:microsoft.com/office/officeart/2008/layout/VerticalCurvedList"/>
    <dgm:cxn modelId="{3AC4AC9F-43E5-4740-B033-63DCEB4CD8A4}" type="presOf" srcId="{DF0C3199-8A3C-4542-A916-78D5ACF4B7FA}" destId="{A92F979D-130B-4CB3-89E7-614ABEC97688}" srcOrd="0" destOrd="0" presId="urn:microsoft.com/office/officeart/2008/layout/VerticalCurvedList"/>
    <dgm:cxn modelId="{F19C42E2-5DCB-4C9A-A629-C549A22D12DC}" srcId="{5982CA39-11E3-4566-8910-08B1C51B0953}" destId="{F6DD4BF1-8F7E-4656-BFEF-ED3723070DA9}" srcOrd="1" destOrd="0" parTransId="{E43025CC-E052-4512-B2EC-639D22D14220}" sibTransId="{6D77FC9C-CEE5-4559-8591-ADCD4DF76500}"/>
    <dgm:cxn modelId="{F2F4AECE-D829-4F91-B78A-69C800CBB816}" type="presOf" srcId="{4CD78E0E-951B-4324-AF08-D94C9FC51F43}" destId="{9F79BE25-4584-4096-BC22-183BBFA9B05C}" srcOrd="0" destOrd="0" presId="urn:microsoft.com/office/officeart/2008/layout/VerticalCurvedList"/>
    <dgm:cxn modelId="{A90F7BE2-BB26-4ABB-A92F-0FD4B5F6EF93}" type="presOf" srcId="{5982CA39-11E3-4566-8910-08B1C51B0953}" destId="{BF677606-2541-448F-802B-425C6D1F030A}" srcOrd="0" destOrd="0" presId="urn:microsoft.com/office/officeart/2008/layout/VerticalCurvedList"/>
    <dgm:cxn modelId="{08CD7515-E5E7-49DE-9610-04D2D28D3E1E}" type="presOf" srcId="{D16BC068-3DB0-4688-9C9F-39DD4CDE1673}" destId="{9F84ABD1-A525-4218-9CF8-989FEF67F0C4}" srcOrd="0" destOrd="0" presId="urn:microsoft.com/office/officeart/2008/layout/VerticalCurvedList"/>
    <dgm:cxn modelId="{1C8E3142-ABAE-44CF-BC54-B07A0A15BF37}" srcId="{5982CA39-11E3-4566-8910-08B1C51B0953}" destId="{DF0C3199-8A3C-4542-A916-78D5ACF4B7FA}" srcOrd="2" destOrd="0" parTransId="{62D4B937-33DA-451E-B770-AB6964E5BAF7}" sibTransId="{E7EC704D-4F42-4645-874D-41D29ADA1A81}"/>
    <dgm:cxn modelId="{CF944520-0CCC-47E1-9DFC-ED5EBE892CB8}" srcId="{5982CA39-11E3-4566-8910-08B1C51B0953}" destId="{EF558F7F-AC7D-40A4-B5E1-BAE86DEF35B6}" srcOrd="4" destOrd="0" parTransId="{AA400406-A35B-4071-A3CB-26D8AE925D90}" sibTransId="{930819CF-71E8-4B1C-BF95-2C2AEF35F080}"/>
    <dgm:cxn modelId="{FF527ACB-5106-4F62-B2CA-581B2862DA2A}" type="presOf" srcId="{EF558F7F-AC7D-40A4-B5E1-BAE86DEF35B6}" destId="{9AB6DBBA-5E0D-4F5A-8AF5-3896D629C0B5}" srcOrd="0" destOrd="0" presId="urn:microsoft.com/office/officeart/2008/layout/VerticalCurvedList"/>
    <dgm:cxn modelId="{DE88FFA3-CBDF-44B9-865B-F08BB1242240}" type="presParOf" srcId="{BF677606-2541-448F-802B-425C6D1F030A}" destId="{583558C3-E984-4B44-B273-6E91FE898109}" srcOrd="0" destOrd="0" presId="urn:microsoft.com/office/officeart/2008/layout/VerticalCurvedList"/>
    <dgm:cxn modelId="{4F0AF7C1-29B5-4E62-B41B-7A19953C300C}" type="presParOf" srcId="{583558C3-E984-4B44-B273-6E91FE898109}" destId="{8EB19453-3E83-455B-BA79-8449FB30984D}" srcOrd="0" destOrd="0" presId="urn:microsoft.com/office/officeart/2008/layout/VerticalCurvedList"/>
    <dgm:cxn modelId="{02A27958-29FB-4B6D-B845-E213905830D1}" type="presParOf" srcId="{8EB19453-3E83-455B-BA79-8449FB30984D}" destId="{82CF3674-C272-4877-B800-B6E219747689}" srcOrd="0" destOrd="0" presId="urn:microsoft.com/office/officeart/2008/layout/VerticalCurvedList"/>
    <dgm:cxn modelId="{503C79AD-BBD6-4779-B2B6-76F3EBA30077}" type="presParOf" srcId="{8EB19453-3E83-455B-BA79-8449FB30984D}" destId="{9F79BE25-4584-4096-BC22-183BBFA9B05C}" srcOrd="1" destOrd="0" presId="urn:microsoft.com/office/officeart/2008/layout/VerticalCurvedList"/>
    <dgm:cxn modelId="{4C88CE4B-DDDA-4B60-B148-3895272130B6}" type="presParOf" srcId="{8EB19453-3E83-455B-BA79-8449FB30984D}" destId="{0EA85CEA-8D4D-458D-A40C-95ADA6C824D0}" srcOrd="2" destOrd="0" presId="urn:microsoft.com/office/officeart/2008/layout/VerticalCurvedList"/>
    <dgm:cxn modelId="{909C95D5-7CA1-4772-A601-2985D470A346}" type="presParOf" srcId="{8EB19453-3E83-455B-BA79-8449FB30984D}" destId="{AB38EFDB-A933-468F-BA16-90967C1FCAEB}" srcOrd="3" destOrd="0" presId="urn:microsoft.com/office/officeart/2008/layout/VerticalCurvedList"/>
    <dgm:cxn modelId="{9F4FDBCC-0536-4A89-B9AF-DC178370F065}" type="presParOf" srcId="{583558C3-E984-4B44-B273-6E91FE898109}" destId="{DEFEA734-EF13-4F0C-9384-1A98F0EC3701}" srcOrd="1" destOrd="0" presId="urn:microsoft.com/office/officeart/2008/layout/VerticalCurvedList"/>
    <dgm:cxn modelId="{E2BF15E8-A770-466C-A440-37382947805F}" type="presParOf" srcId="{583558C3-E984-4B44-B273-6E91FE898109}" destId="{E300DC69-395D-443F-AAC9-BAC7CC8C76BF}" srcOrd="2" destOrd="0" presId="urn:microsoft.com/office/officeart/2008/layout/VerticalCurvedList"/>
    <dgm:cxn modelId="{21486769-FB44-4127-AD79-BFB64C9F9310}" type="presParOf" srcId="{E300DC69-395D-443F-AAC9-BAC7CC8C76BF}" destId="{07372005-0206-4A2C-A8EC-7924FFCA1141}" srcOrd="0" destOrd="0" presId="urn:microsoft.com/office/officeart/2008/layout/VerticalCurvedList"/>
    <dgm:cxn modelId="{13A032E3-F329-4797-91A3-9E282C0E6F30}" type="presParOf" srcId="{583558C3-E984-4B44-B273-6E91FE898109}" destId="{04D68AD5-6BE6-440A-9A4B-AB95E4799D11}" srcOrd="3" destOrd="0" presId="urn:microsoft.com/office/officeart/2008/layout/VerticalCurvedList"/>
    <dgm:cxn modelId="{EF4A5F6E-A160-406C-87D5-AED451AF31B2}" type="presParOf" srcId="{583558C3-E984-4B44-B273-6E91FE898109}" destId="{92B0046B-1648-4124-9F11-CF36C383A345}" srcOrd="4" destOrd="0" presId="urn:microsoft.com/office/officeart/2008/layout/VerticalCurvedList"/>
    <dgm:cxn modelId="{D9205EE0-AA7D-44D9-8981-890FB03D266F}" type="presParOf" srcId="{92B0046B-1648-4124-9F11-CF36C383A345}" destId="{75A77E6F-0B9F-4021-B12D-42DA27918535}" srcOrd="0" destOrd="0" presId="urn:microsoft.com/office/officeart/2008/layout/VerticalCurvedList"/>
    <dgm:cxn modelId="{311D51F5-6D67-43C2-898D-A4D4594B38E3}" type="presParOf" srcId="{583558C3-E984-4B44-B273-6E91FE898109}" destId="{A92F979D-130B-4CB3-89E7-614ABEC97688}" srcOrd="5" destOrd="0" presId="urn:microsoft.com/office/officeart/2008/layout/VerticalCurvedList"/>
    <dgm:cxn modelId="{2E72A790-BF85-4269-8DF1-2B44556B9135}" type="presParOf" srcId="{583558C3-E984-4B44-B273-6E91FE898109}" destId="{F8078E10-BC3B-453C-9E80-23D699F05B3C}" srcOrd="6" destOrd="0" presId="urn:microsoft.com/office/officeart/2008/layout/VerticalCurvedList"/>
    <dgm:cxn modelId="{450E125F-DE57-4AAD-9F4B-86C16D15EDB6}" type="presParOf" srcId="{F8078E10-BC3B-453C-9E80-23D699F05B3C}" destId="{1BEE2B8A-D01C-4876-9DD6-B30BBB498266}" srcOrd="0" destOrd="0" presId="urn:microsoft.com/office/officeart/2008/layout/VerticalCurvedList"/>
    <dgm:cxn modelId="{CA9167C0-D3A6-4A94-ADAD-12601B9C490B}" type="presParOf" srcId="{583558C3-E984-4B44-B273-6E91FE898109}" destId="{9F84ABD1-A525-4218-9CF8-989FEF67F0C4}" srcOrd="7" destOrd="0" presId="urn:microsoft.com/office/officeart/2008/layout/VerticalCurvedList"/>
    <dgm:cxn modelId="{DFE37BDB-CCF8-42CC-9409-CA3BEBBC948F}" type="presParOf" srcId="{583558C3-E984-4B44-B273-6E91FE898109}" destId="{8F7B38F6-71C1-4974-A52A-39653335F0A9}" srcOrd="8" destOrd="0" presId="urn:microsoft.com/office/officeart/2008/layout/VerticalCurvedList"/>
    <dgm:cxn modelId="{13EF4B97-890A-4EBA-AB58-692A389FD328}" type="presParOf" srcId="{8F7B38F6-71C1-4974-A52A-39653335F0A9}" destId="{AE75871C-ACF3-4C98-A227-B3BDE4CE3954}" srcOrd="0" destOrd="0" presId="urn:microsoft.com/office/officeart/2008/layout/VerticalCurvedList"/>
    <dgm:cxn modelId="{AE0C08E0-35B5-4A5A-BEE1-1F04E804387E}" type="presParOf" srcId="{583558C3-E984-4B44-B273-6E91FE898109}" destId="{9AB6DBBA-5E0D-4F5A-8AF5-3896D629C0B5}" srcOrd="9" destOrd="0" presId="urn:microsoft.com/office/officeart/2008/layout/VerticalCurvedList"/>
    <dgm:cxn modelId="{AC8DAE32-8684-4314-AC64-74E1A84C1826}" type="presParOf" srcId="{583558C3-E984-4B44-B273-6E91FE898109}" destId="{F9DB9CC9-58A3-4B87-BED6-E9811281E250}" srcOrd="10" destOrd="0" presId="urn:microsoft.com/office/officeart/2008/layout/VerticalCurvedList"/>
    <dgm:cxn modelId="{A05B4E0E-D8F2-4FB1-AFD3-0309B0652CDB}" type="presParOf" srcId="{F9DB9CC9-58A3-4B87-BED6-E9811281E250}" destId="{0569D744-CCB0-40AA-A888-435C1F62C7D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F150D-344E-449F-A303-BDAF6B6064BB}">
      <dsp:nvSpPr>
        <dsp:cNvPr id="0" name=""/>
        <dsp:cNvSpPr/>
      </dsp:nvSpPr>
      <dsp:spPr>
        <a:xfrm>
          <a:off x="461008" y="282836"/>
          <a:ext cx="3655123" cy="3655123"/>
        </a:xfrm>
        <a:prstGeom prst="pie">
          <a:avLst>
            <a:gd name="adj1" fmla="val 16200000"/>
            <a:gd name="adj2" fmla="val 18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a:t>Duration of time</a:t>
          </a:r>
        </a:p>
      </dsp:txBody>
      <dsp:txXfrm>
        <a:off x="2387346" y="1057375"/>
        <a:ext cx="1305401" cy="1087834"/>
      </dsp:txXfrm>
    </dsp:sp>
    <dsp:sp modelId="{C7B502F3-13DD-4B93-9860-56FBA25CDBC1}">
      <dsp:nvSpPr>
        <dsp:cNvPr id="0" name=""/>
        <dsp:cNvSpPr/>
      </dsp:nvSpPr>
      <dsp:spPr>
        <a:xfrm>
          <a:off x="385730" y="413377"/>
          <a:ext cx="3655123" cy="3655123"/>
        </a:xfrm>
        <a:prstGeom prst="pie">
          <a:avLst>
            <a:gd name="adj1" fmla="val 1800000"/>
            <a:gd name="adj2" fmla="val 90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a:t>Up for renewal</a:t>
          </a:r>
        </a:p>
      </dsp:txBody>
      <dsp:txXfrm>
        <a:off x="1255998" y="2784856"/>
        <a:ext cx="1958102" cy="957294"/>
      </dsp:txXfrm>
    </dsp:sp>
    <dsp:sp modelId="{6E9A83DE-31CF-4A63-8FBE-E10CC6454CFB}">
      <dsp:nvSpPr>
        <dsp:cNvPr id="0" name=""/>
        <dsp:cNvSpPr/>
      </dsp:nvSpPr>
      <dsp:spPr>
        <a:xfrm>
          <a:off x="310452" y="282836"/>
          <a:ext cx="3655123" cy="3655123"/>
        </a:xfrm>
        <a:prstGeom prst="pie">
          <a:avLst>
            <a:gd name="adj1" fmla="val 900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a:t>Sign up</a:t>
          </a:r>
        </a:p>
      </dsp:txBody>
      <dsp:txXfrm>
        <a:off x="733837" y="1057375"/>
        <a:ext cx="1305401" cy="1087834"/>
      </dsp:txXfrm>
    </dsp:sp>
    <dsp:sp modelId="{67FF5DBE-6042-4B27-BC69-AA894E86DCF1}">
      <dsp:nvSpPr>
        <dsp:cNvPr id="0" name=""/>
        <dsp:cNvSpPr/>
      </dsp:nvSpPr>
      <dsp:spPr>
        <a:xfrm>
          <a:off x="235040" y="56567"/>
          <a:ext cx="4107663" cy="4107663"/>
        </a:xfrm>
        <a:prstGeom prst="circularArrow">
          <a:avLst>
            <a:gd name="adj1" fmla="val 5085"/>
            <a:gd name="adj2" fmla="val 327528"/>
            <a:gd name="adj3" fmla="val 1472472"/>
            <a:gd name="adj4" fmla="val 16199432"/>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C54ABA-DF1C-4DE2-8A4D-4ED04C1A5C99}">
      <dsp:nvSpPr>
        <dsp:cNvPr id="0" name=""/>
        <dsp:cNvSpPr/>
      </dsp:nvSpPr>
      <dsp:spPr>
        <a:xfrm>
          <a:off x="159460" y="186876"/>
          <a:ext cx="4107663" cy="4107663"/>
        </a:xfrm>
        <a:prstGeom prst="circularArrow">
          <a:avLst>
            <a:gd name="adj1" fmla="val 5085"/>
            <a:gd name="adj2" fmla="val 327528"/>
            <a:gd name="adj3" fmla="val 8671970"/>
            <a:gd name="adj4" fmla="val 1800502"/>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AC8D01-4A9B-4B5C-BA2A-6D2041A2A723}">
      <dsp:nvSpPr>
        <dsp:cNvPr id="0" name=""/>
        <dsp:cNvSpPr/>
      </dsp:nvSpPr>
      <dsp:spPr>
        <a:xfrm>
          <a:off x="83881" y="56567"/>
          <a:ext cx="4107663" cy="4107663"/>
        </a:xfrm>
        <a:prstGeom prst="circularArrow">
          <a:avLst>
            <a:gd name="adj1" fmla="val 5085"/>
            <a:gd name="adj2" fmla="val 327528"/>
            <a:gd name="adj3" fmla="val 15873039"/>
            <a:gd name="adj4" fmla="val 9000000"/>
            <a:gd name="adj5" fmla="val 593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25118-E489-4A20-A708-EA0D25676709}">
      <dsp:nvSpPr>
        <dsp:cNvPr id="0" name=""/>
        <dsp:cNvSpPr/>
      </dsp:nvSpPr>
      <dsp:spPr>
        <a:xfrm rot="5400000">
          <a:off x="5264422" y="-2194401"/>
          <a:ext cx="720834" cy="52939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Not using my club membership</a:t>
          </a:r>
        </a:p>
      </dsp:txBody>
      <dsp:txXfrm rot="-5400000">
        <a:off x="2977856" y="127353"/>
        <a:ext cx="5258778" cy="650458"/>
      </dsp:txXfrm>
    </dsp:sp>
    <dsp:sp modelId="{ED122C89-3529-46F5-B8CB-A633B74EEB61}">
      <dsp:nvSpPr>
        <dsp:cNvPr id="0" name=""/>
        <dsp:cNvSpPr/>
      </dsp:nvSpPr>
      <dsp:spPr>
        <a:xfrm>
          <a:off x="0" y="2060"/>
          <a:ext cx="2977856" cy="9010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en-US" sz="4500" kern="1200" dirty="0"/>
            <a:t>30%</a:t>
          </a:r>
        </a:p>
      </dsp:txBody>
      <dsp:txXfrm>
        <a:off x="43985" y="46045"/>
        <a:ext cx="2889886" cy="813072"/>
      </dsp:txXfrm>
    </dsp:sp>
    <dsp:sp modelId="{695AB7CA-0117-4FD3-BB54-B5A42BCF3BE7}">
      <dsp:nvSpPr>
        <dsp:cNvPr id="0" name=""/>
        <dsp:cNvSpPr/>
      </dsp:nvSpPr>
      <dsp:spPr>
        <a:xfrm rot="5400000">
          <a:off x="5264422" y="-1248306"/>
          <a:ext cx="720834" cy="52939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Club too crowded</a:t>
          </a:r>
        </a:p>
      </dsp:txBody>
      <dsp:txXfrm rot="-5400000">
        <a:off x="2977856" y="1073448"/>
        <a:ext cx="5258778" cy="650458"/>
      </dsp:txXfrm>
    </dsp:sp>
    <dsp:sp modelId="{C1DE8B95-C8EC-4B7B-86A5-359C3521CA0F}">
      <dsp:nvSpPr>
        <dsp:cNvPr id="0" name=""/>
        <dsp:cNvSpPr/>
      </dsp:nvSpPr>
      <dsp:spPr>
        <a:xfrm>
          <a:off x="0" y="948155"/>
          <a:ext cx="2977856" cy="9010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en-US" sz="4500" kern="1200" dirty="0"/>
            <a:t>17%</a:t>
          </a:r>
        </a:p>
      </dsp:txBody>
      <dsp:txXfrm>
        <a:off x="43985" y="992140"/>
        <a:ext cx="2889886" cy="813072"/>
      </dsp:txXfrm>
    </dsp:sp>
    <dsp:sp modelId="{7DA7E3FD-52C2-4547-B22F-E96CEF887CB7}">
      <dsp:nvSpPr>
        <dsp:cNvPr id="0" name=""/>
        <dsp:cNvSpPr/>
      </dsp:nvSpPr>
      <dsp:spPr>
        <a:xfrm rot="5400000">
          <a:off x="5264422" y="-302211"/>
          <a:ext cx="720834" cy="52939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Lack of guidance or knowledge, felt out of </a:t>
          </a:r>
          <a:r>
            <a:rPr lang="en-US" sz="2000" kern="1200" dirty="0" smtClean="0"/>
            <a:t>place, intimidated</a:t>
          </a:r>
          <a:endParaRPr lang="en-US" sz="2000" kern="1200" dirty="0"/>
        </a:p>
      </dsp:txBody>
      <dsp:txXfrm rot="-5400000">
        <a:off x="2977856" y="2019543"/>
        <a:ext cx="5258778" cy="650458"/>
      </dsp:txXfrm>
    </dsp:sp>
    <dsp:sp modelId="{35107896-F9EA-418B-B102-A3A6546C5FD8}">
      <dsp:nvSpPr>
        <dsp:cNvPr id="0" name=""/>
        <dsp:cNvSpPr/>
      </dsp:nvSpPr>
      <dsp:spPr>
        <a:xfrm>
          <a:off x="0" y="1894250"/>
          <a:ext cx="2977856" cy="9010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en-US" sz="4500" kern="1200" dirty="0"/>
            <a:t>21%</a:t>
          </a:r>
        </a:p>
      </dsp:txBody>
      <dsp:txXfrm>
        <a:off x="43985" y="1938235"/>
        <a:ext cx="2889886" cy="813072"/>
      </dsp:txXfrm>
    </dsp:sp>
    <dsp:sp modelId="{D8559CF8-BAF3-4987-9363-E4EA8E5C9425}">
      <dsp:nvSpPr>
        <dsp:cNvPr id="0" name=""/>
        <dsp:cNvSpPr/>
      </dsp:nvSpPr>
      <dsp:spPr>
        <a:xfrm rot="5400000">
          <a:off x="5264422" y="643882"/>
          <a:ext cx="720834" cy="52939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Perceived Low Value</a:t>
          </a:r>
        </a:p>
      </dsp:txBody>
      <dsp:txXfrm rot="-5400000">
        <a:off x="2977856" y="2965636"/>
        <a:ext cx="5258778" cy="650458"/>
      </dsp:txXfrm>
    </dsp:sp>
    <dsp:sp modelId="{DB30F88D-214D-4F77-9CAB-41B729B93652}">
      <dsp:nvSpPr>
        <dsp:cNvPr id="0" name=""/>
        <dsp:cNvSpPr/>
      </dsp:nvSpPr>
      <dsp:spPr>
        <a:xfrm>
          <a:off x="0" y="2840344"/>
          <a:ext cx="2977856" cy="9010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en-US" sz="4500" kern="1200" dirty="0"/>
            <a:t>46%</a:t>
          </a:r>
        </a:p>
      </dsp:txBody>
      <dsp:txXfrm>
        <a:off x="43985" y="2884329"/>
        <a:ext cx="2889886" cy="813072"/>
      </dsp:txXfrm>
    </dsp:sp>
    <dsp:sp modelId="{E0A8AB5F-F827-4DA1-987C-C773150897F4}">
      <dsp:nvSpPr>
        <dsp:cNvPr id="0" name=""/>
        <dsp:cNvSpPr/>
      </dsp:nvSpPr>
      <dsp:spPr>
        <a:xfrm rot="5400000">
          <a:off x="5264422" y="1589977"/>
          <a:ext cx="720834" cy="52939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Acquisition cost vs retention cost</a:t>
          </a:r>
        </a:p>
      </dsp:txBody>
      <dsp:txXfrm rot="-5400000">
        <a:off x="2977856" y="3911731"/>
        <a:ext cx="5258778" cy="650458"/>
      </dsp:txXfrm>
    </dsp:sp>
    <dsp:sp modelId="{F7EDE2D3-C276-45E9-A43D-F34D4471A4B3}">
      <dsp:nvSpPr>
        <dsp:cNvPr id="0" name=""/>
        <dsp:cNvSpPr/>
      </dsp:nvSpPr>
      <dsp:spPr>
        <a:xfrm>
          <a:off x="0" y="3786439"/>
          <a:ext cx="2977856" cy="9010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en-US" sz="4500" kern="1200" dirty="0"/>
            <a:t>&gt;5x</a:t>
          </a:r>
        </a:p>
      </dsp:txBody>
      <dsp:txXfrm>
        <a:off x="43985" y="3830424"/>
        <a:ext cx="2889886" cy="8130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AE4D6-92A7-4E93-84BF-0F2B01A5B800}">
      <dsp:nvSpPr>
        <dsp:cNvPr id="0" name=""/>
        <dsp:cNvSpPr/>
      </dsp:nvSpPr>
      <dsp:spPr>
        <a:xfrm>
          <a:off x="3197" y="65197"/>
          <a:ext cx="3117874" cy="9012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a:t>Incremental Revenue</a:t>
          </a:r>
        </a:p>
      </dsp:txBody>
      <dsp:txXfrm>
        <a:off x="3197" y="65197"/>
        <a:ext cx="3117874" cy="901207"/>
      </dsp:txXfrm>
    </dsp:sp>
    <dsp:sp modelId="{B856984A-96D0-4F78-B25C-4DD48943FD08}">
      <dsp:nvSpPr>
        <dsp:cNvPr id="0" name=""/>
        <dsp:cNvSpPr/>
      </dsp:nvSpPr>
      <dsp:spPr>
        <a:xfrm>
          <a:off x="3197" y="966405"/>
          <a:ext cx="3117874" cy="33197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Offer new services</a:t>
          </a:r>
        </a:p>
        <a:p>
          <a:pPr marL="228600" lvl="1" indent="-228600" algn="l" defTabSz="1111250">
            <a:lnSpc>
              <a:spcPct val="90000"/>
            </a:lnSpc>
            <a:spcBef>
              <a:spcPct val="0"/>
            </a:spcBef>
            <a:spcAft>
              <a:spcPct val="15000"/>
            </a:spcAft>
            <a:buChar char="••"/>
          </a:pPr>
          <a:r>
            <a:rPr lang="en-US" sz="2500" kern="1200" dirty="0"/>
            <a:t>Upsell club offerings</a:t>
          </a:r>
        </a:p>
        <a:p>
          <a:pPr marL="228600" lvl="1" indent="-228600" algn="l" defTabSz="1111250">
            <a:lnSpc>
              <a:spcPct val="90000"/>
            </a:lnSpc>
            <a:spcBef>
              <a:spcPct val="0"/>
            </a:spcBef>
            <a:spcAft>
              <a:spcPct val="15000"/>
            </a:spcAft>
            <a:buChar char="••"/>
          </a:pPr>
          <a:r>
            <a:rPr lang="en-US" sz="2500" kern="1200" dirty="0"/>
            <a:t>New partnership opportunities</a:t>
          </a:r>
        </a:p>
      </dsp:txBody>
      <dsp:txXfrm>
        <a:off x="3197" y="966405"/>
        <a:ext cx="3117874" cy="3319734"/>
      </dsp:txXfrm>
    </dsp:sp>
    <dsp:sp modelId="{722649FF-27A6-4C47-9077-5D0E2884E3D8}">
      <dsp:nvSpPr>
        <dsp:cNvPr id="0" name=""/>
        <dsp:cNvSpPr/>
      </dsp:nvSpPr>
      <dsp:spPr>
        <a:xfrm>
          <a:off x="3557575" y="65197"/>
          <a:ext cx="3117874" cy="9012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a:t>Margin Improvement</a:t>
          </a:r>
        </a:p>
      </dsp:txBody>
      <dsp:txXfrm>
        <a:off x="3557575" y="65197"/>
        <a:ext cx="3117874" cy="901207"/>
      </dsp:txXfrm>
    </dsp:sp>
    <dsp:sp modelId="{A3E1A015-D42E-485A-96BE-863C2C8F9512}">
      <dsp:nvSpPr>
        <dsp:cNvPr id="0" name=""/>
        <dsp:cNvSpPr/>
      </dsp:nvSpPr>
      <dsp:spPr>
        <a:xfrm>
          <a:off x="3557575" y="966405"/>
          <a:ext cx="3117874" cy="33197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Improve facility </a:t>
          </a:r>
          <a:r>
            <a:rPr lang="en-US" sz="2500" kern="1200" dirty="0" smtClean="0"/>
            <a:t>use &amp; efficiency</a:t>
          </a:r>
          <a:endParaRPr lang="en-US" sz="2500" kern="1200" dirty="0"/>
        </a:p>
        <a:p>
          <a:pPr marL="228600" lvl="1" indent="-228600" algn="l" defTabSz="1111250">
            <a:lnSpc>
              <a:spcPct val="90000"/>
            </a:lnSpc>
            <a:spcBef>
              <a:spcPct val="0"/>
            </a:spcBef>
            <a:spcAft>
              <a:spcPct val="15000"/>
            </a:spcAft>
            <a:buChar char="••"/>
          </a:pPr>
          <a:r>
            <a:rPr lang="en-US" sz="2500" kern="1200" dirty="0"/>
            <a:t>Accurate </a:t>
          </a:r>
          <a:r>
            <a:rPr lang="en-US" sz="2500" kern="1200" dirty="0" smtClean="0"/>
            <a:t>accounting for classes</a:t>
          </a:r>
          <a:endParaRPr lang="en-US" sz="2500" kern="1200" dirty="0"/>
        </a:p>
        <a:p>
          <a:pPr marL="228600" lvl="1" indent="-228600" algn="l" defTabSz="1111250">
            <a:lnSpc>
              <a:spcPct val="90000"/>
            </a:lnSpc>
            <a:spcBef>
              <a:spcPct val="0"/>
            </a:spcBef>
            <a:spcAft>
              <a:spcPct val="15000"/>
            </a:spcAft>
            <a:buChar char="••"/>
          </a:pPr>
          <a:r>
            <a:rPr lang="en-US" sz="2500" kern="1200" dirty="0"/>
            <a:t>Proactive management</a:t>
          </a:r>
        </a:p>
      </dsp:txBody>
      <dsp:txXfrm>
        <a:off x="3557575" y="966405"/>
        <a:ext cx="3117874" cy="3319734"/>
      </dsp:txXfrm>
    </dsp:sp>
    <dsp:sp modelId="{CD965419-821E-4326-9286-4D2D878CB206}">
      <dsp:nvSpPr>
        <dsp:cNvPr id="0" name=""/>
        <dsp:cNvSpPr/>
      </dsp:nvSpPr>
      <dsp:spPr>
        <a:xfrm>
          <a:off x="7111952" y="65197"/>
          <a:ext cx="3117874" cy="9012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a:t>Member Value</a:t>
          </a:r>
        </a:p>
      </dsp:txBody>
      <dsp:txXfrm>
        <a:off x="7111952" y="65197"/>
        <a:ext cx="3117874" cy="901207"/>
      </dsp:txXfrm>
    </dsp:sp>
    <dsp:sp modelId="{6B7920B3-4347-4A31-8624-64011CA81D25}">
      <dsp:nvSpPr>
        <dsp:cNvPr id="0" name=""/>
        <dsp:cNvSpPr/>
      </dsp:nvSpPr>
      <dsp:spPr>
        <a:xfrm>
          <a:off x="7111952" y="966405"/>
          <a:ext cx="3117874" cy="33197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Low cost, value added services</a:t>
          </a:r>
        </a:p>
        <a:p>
          <a:pPr marL="228600" lvl="1" indent="-228600" algn="l" defTabSz="1111250">
            <a:lnSpc>
              <a:spcPct val="90000"/>
            </a:lnSpc>
            <a:spcBef>
              <a:spcPct val="0"/>
            </a:spcBef>
            <a:spcAft>
              <a:spcPct val="15000"/>
            </a:spcAft>
            <a:buChar char="••"/>
          </a:pPr>
          <a:r>
            <a:rPr lang="en-US" sz="2500" kern="1200" dirty="0"/>
            <a:t>Member rewards for behavior that benefits facility</a:t>
          </a:r>
        </a:p>
        <a:p>
          <a:pPr marL="228600" lvl="1" indent="-228600" algn="l" defTabSz="1111250">
            <a:lnSpc>
              <a:spcPct val="90000"/>
            </a:lnSpc>
            <a:spcBef>
              <a:spcPct val="0"/>
            </a:spcBef>
            <a:spcAft>
              <a:spcPct val="15000"/>
            </a:spcAft>
            <a:buChar char="••"/>
          </a:pPr>
          <a:r>
            <a:rPr lang="en-US" sz="2500" kern="1200" dirty="0"/>
            <a:t>Better member engagement = happier members</a:t>
          </a:r>
        </a:p>
      </dsp:txBody>
      <dsp:txXfrm>
        <a:off x="7111952" y="966405"/>
        <a:ext cx="3117874" cy="3319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FB36C-AF77-4E68-8E3C-5874CA041C57}">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72DAA8-C28F-4C19-BEE2-4D581FE96AE3}">
      <dsp:nvSpPr>
        <dsp:cNvPr id="0" name=""/>
        <dsp:cNvSpPr/>
      </dsp:nvSpPr>
      <dsp:spPr>
        <a:xfrm>
          <a:off x="610504" y="416587"/>
          <a:ext cx="3976353"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3180" rIns="43180" bIns="43180" numCol="1" spcCol="1270" anchor="ctr" anchorCtr="0">
          <a:noAutofit/>
        </a:bodyPr>
        <a:lstStyle/>
        <a:p>
          <a:pPr lvl="0" algn="l" defTabSz="755650">
            <a:lnSpc>
              <a:spcPct val="90000"/>
            </a:lnSpc>
            <a:spcBef>
              <a:spcPct val="0"/>
            </a:spcBef>
            <a:spcAft>
              <a:spcPct val="35000"/>
            </a:spcAft>
          </a:pPr>
          <a:r>
            <a:rPr lang="en-US" sz="1700" kern="1200" dirty="0">
              <a:solidFill>
                <a:schemeClr val="bg1"/>
              </a:solidFill>
            </a:rPr>
            <a:t>Health repositories on phone </a:t>
          </a:r>
          <a:r>
            <a:rPr lang="en-US" sz="1700" kern="1200" dirty="0" smtClean="0">
              <a:solidFill>
                <a:schemeClr val="bg1"/>
              </a:solidFill>
            </a:rPr>
            <a:t>store </a:t>
          </a:r>
          <a:r>
            <a:rPr lang="en-US" sz="1700" kern="1200" dirty="0">
              <a:solidFill>
                <a:schemeClr val="bg1"/>
              </a:solidFill>
            </a:rPr>
            <a:t>data from outside the club</a:t>
          </a:r>
        </a:p>
      </dsp:txBody>
      <dsp:txXfrm>
        <a:off x="610504" y="416587"/>
        <a:ext cx="3976353" cy="833607"/>
      </dsp:txXfrm>
    </dsp:sp>
    <dsp:sp modelId="{05B1BA3A-12EE-41F0-9E22-20A93C6E89D9}">
      <dsp:nvSpPr>
        <dsp:cNvPr id="0" name=""/>
        <dsp:cNvSpPr/>
      </dsp:nvSpPr>
      <dsp:spPr>
        <a:xfrm>
          <a:off x="89500" y="312386"/>
          <a:ext cx="1042009" cy="1042009"/>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6AD17-AD03-4B8F-BC69-3F3112629A25}">
      <dsp:nvSpPr>
        <dsp:cNvPr id="0" name=""/>
        <dsp:cNvSpPr/>
      </dsp:nvSpPr>
      <dsp:spPr>
        <a:xfrm>
          <a:off x="1088431" y="1667215"/>
          <a:ext cx="3498426"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3180" rIns="43180" bIns="43180" numCol="1" spcCol="1270" anchor="ctr" anchorCtr="0">
          <a:noAutofit/>
        </a:bodyPr>
        <a:lstStyle/>
        <a:p>
          <a:pPr lvl="0" algn="l" defTabSz="755650">
            <a:lnSpc>
              <a:spcPct val="90000"/>
            </a:lnSpc>
            <a:spcBef>
              <a:spcPct val="0"/>
            </a:spcBef>
            <a:spcAft>
              <a:spcPct val="35000"/>
            </a:spcAft>
          </a:pPr>
          <a:r>
            <a:rPr lang="en-US" sz="1700" kern="1200" dirty="0">
              <a:solidFill>
                <a:schemeClr val="bg1"/>
              </a:solidFill>
            </a:rPr>
            <a:t>Typical schedule and calendar can be gleaned from device</a:t>
          </a:r>
        </a:p>
      </dsp:txBody>
      <dsp:txXfrm>
        <a:off x="1088431" y="1667215"/>
        <a:ext cx="3498426" cy="833607"/>
      </dsp:txXfrm>
    </dsp:sp>
    <dsp:sp modelId="{CE71BBCD-6DF2-4C48-92AF-4DB695DAC4BA}">
      <dsp:nvSpPr>
        <dsp:cNvPr id="0" name=""/>
        <dsp:cNvSpPr/>
      </dsp:nvSpPr>
      <dsp:spPr>
        <a:xfrm>
          <a:off x="567426" y="1563014"/>
          <a:ext cx="1042009" cy="1042009"/>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906CF-D69D-439C-9A06-F7384D026DF7}">
      <dsp:nvSpPr>
        <dsp:cNvPr id="0" name=""/>
        <dsp:cNvSpPr/>
      </dsp:nvSpPr>
      <dsp:spPr>
        <a:xfrm>
          <a:off x="1088431" y="2917843"/>
          <a:ext cx="3498426"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3180" rIns="43180" bIns="43180" numCol="1" spcCol="1270" anchor="ctr" anchorCtr="0">
          <a:noAutofit/>
        </a:bodyPr>
        <a:lstStyle/>
        <a:p>
          <a:pPr lvl="0" algn="l" defTabSz="755650">
            <a:lnSpc>
              <a:spcPct val="90000"/>
            </a:lnSpc>
            <a:spcBef>
              <a:spcPct val="0"/>
            </a:spcBef>
            <a:spcAft>
              <a:spcPct val="35000"/>
            </a:spcAft>
          </a:pPr>
          <a:r>
            <a:rPr lang="en-US" sz="1700" kern="1200" dirty="0">
              <a:solidFill>
                <a:schemeClr val="bg1"/>
              </a:solidFill>
            </a:rPr>
            <a:t>Club data copied to on-phone repository</a:t>
          </a:r>
        </a:p>
      </dsp:txBody>
      <dsp:txXfrm>
        <a:off x="1088431" y="2917843"/>
        <a:ext cx="3498426" cy="833607"/>
      </dsp:txXfrm>
    </dsp:sp>
    <dsp:sp modelId="{2ACAF7A8-746E-41B0-A2DF-40BE0C47FD36}">
      <dsp:nvSpPr>
        <dsp:cNvPr id="0" name=""/>
        <dsp:cNvSpPr/>
      </dsp:nvSpPr>
      <dsp:spPr>
        <a:xfrm>
          <a:off x="567426" y="2813642"/>
          <a:ext cx="1042009" cy="1042009"/>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7E6FB2-18B3-4E95-94F3-8D33C4CFF504}">
      <dsp:nvSpPr>
        <dsp:cNvPr id="0" name=""/>
        <dsp:cNvSpPr/>
      </dsp:nvSpPr>
      <dsp:spPr>
        <a:xfrm>
          <a:off x="610504" y="4168472"/>
          <a:ext cx="3976353"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43180" rIns="43180" bIns="43180" numCol="1" spcCol="1270" anchor="ctr" anchorCtr="0">
          <a:noAutofit/>
        </a:bodyPr>
        <a:lstStyle/>
        <a:p>
          <a:pPr lvl="0" algn="l" defTabSz="755650">
            <a:lnSpc>
              <a:spcPct val="90000"/>
            </a:lnSpc>
            <a:spcBef>
              <a:spcPct val="0"/>
            </a:spcBef>
            <a:spcAft>
              <a:spcPct val="35000"/>
            </a:spcAft>
          </a:pPr>
          <a:r>
            <a:rPr lang="en-US" sz="1700" kern="1200" dirty="0">
              <a:solidFill>
                <a:schemeClr val="bg1"/>
              </a:solidFill>
            </a:rPr>
            <a:t>All data resides with member data @Club</a:t>
          </a:r>
        </a:p>
      </dsp:txBody>
      <dsp:txXfrm>
        <a:off x="610504" y="4168472"/>
        <a:ext cx="3976353" cy="833607"/>
      </dsp:txXfrm>
    </dsp:sp>
    <dsp:sp modelId="{DAEEA6ED-E39D-4176-9249-C1B7AE88E8CC}">
      <dsp:nvSpPr>
        <dsp:cNvPr id="0" name=""/>
        <dsp:cNvSpPr/>
      </dsp:nvSpPr>
      <dsp:spPr>
        <a:xfrm>
          <a:off x="89500" y="4064271"/>
          <a:ext cx="1042009" cy="1042009"/>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AE4D6-92A7-4E93-84BF-0F2B01A5B800}">
      <dsp:nvSpPr>
        <dsp:cNvPr id="0" name=""/>
        <dsp:cNvSpPr/>
      </dsp:nvSpPr>
      <dsp:spPr>
        <a:xfrm>
          <a:off x="3197" y="5004"/>
          <a:ext cx="3117874" cy="9512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en-US" sz="2600" kern="1200" dirty="0"/>
            <a:t>Incremental Revenue</a:t>
          </a:r>
        </a:p>
      </dsp:txBody>
      <dsp:txXfrm>
        <a:off x="3197" y="5004"/>
        <a:ext cx="3117874" cy="951254"/>
      </dsp:txXfrm>
    </dsp:sp>
    <dsp:sp modelId="{B856984A-96D0-4F78-B25C-4DD48943FD08}">
      <dsp:nvSpPr>
        <dsp:cNvPr id="0" name=""/>
        <dsp:cNvSpPr/>
      </dsp:nvSpPr>
      <dsp:spPr>
        <a:xfrm>
          <a:off x="3197" y="956258"/>
          <a:ext cx="3117874" cy="33900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Offer new services</a:t>
          </a:r>
        </a:p>
        <a:p>
          <a:pPr marL="228600" lvl="1" indent="-228600" algn="l" defTabSz="1155700">
            <a:lnSpc>
              <a:spcPct val="90000"/>
            </a:lnSpc>
            <a:spcBef>
              <a:spcPct val="0"/>
            </a:spcBef>
            <a:spcAft>
              <a:spcPct val="15000"/>
            </a:spcAft>
            <a:buChar char="••"/>
          </a:pPr>
          <a:r>
            <a:rPr lang="en-US" sz="2600" kern="1200" dirty="0"/>
            <a:t>Upsell club offerings</a:t>
          </a:r>
        </a:p>
        <a:p>
          <a:pPr marL="228600" lvl="1" indent="-228600" algn="l" defTabSz="1155700">
            <a:lnSpc>
              <a:spcPct val="90000"/>
            </a:lnSpc>
            <a:spcBef>
              <a:spcPct val="0"/>
            </a:spcBef>
            <a:spcAft>
              <a:spcPct val="15000"/>
            </a:spcAft>
            <a:buChar char="••"/>
          </a:pPr>
          <a:r>
            <a:rPr lang="en-US" sz="2600" kern="1200" dirty="0"/>
            <a:t>New partnership opportunities</a:t>
          </a:r>
        </a:p>
      </dsp:txBody>
      <dsp:txXfrm>
        <a:off x="3197" y="956258"/>
        <a:ext cx="3117874" cy="3390075"/>
      </dsp:txXfrm>
    </dsp:sp>
    <dsp:sp modelId="{722649FF-27A6-4C47-9077-5D0E2884E3D8}">
      <dsp:nvSpPr>
        <dsp:cNvPr id="0" name=""/>
        <dsp:cNvSpPr/>
      </dsp:nvSpPr>
      <dsp:spPr>
        <a:xfrm>
          <a:off x="3557575" y="5004"/>
          <a:ext cx="3117874" cy="9512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en-US" sz="2600" kern="1200" dirty="0"/>
            <a:t>Margin Improvement</a:t>
          </a:r>
        </a:p>
      </dsp:txBody>
      <dsp:txXfrm>
        <a:off x="3557575" y="5004"/>
        <a:ext cx="3117874" cy="951254"/>
      </dsp:txXfrm>
    </dsp:sp>
    <dsp:sp modelId="{A3E1A015-D42E-485A-96BE-863C2C8F9512}">
      <dsp:nvSpPr>
        <dsp:cNvPr id="0" name=""/>
        <dsp:cNvSpPr/>
      </dsp:nvSpPr>
      <dsp:spPr>
        <a:xfrm>
          <a:off x="3557575" y="956258"/>
          <a:ext cx="3117874" cy="33900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Improve facility use</a:t>
          </a:r>
        </a:p>
        <a:p>
          <a:pPr marL="228600" lvl="1" indent="-228600" algn="l" defTabSz="1155700">
            <a:lnSpc>
              <a:spcPct val="90000"/>
            </a:lnSpc>
            <a:spcBef>
              <a:spcPct val="0"/>
            </a:spcBef>
            <a:spcAft>
              <a:spcPct val="15000"/>
            </a:spcAft>
            <a:buChar char="••"/>
          </a:pPr>
          <a:r>
            <a:rPr lang="en-US" sz="2600" kern="1200" dirty="0"/>
            <a:t>Accurate accounting</a:t>
          </a:r>
        </a:p>
        <a:p>
          <a:pPr marL="228600" lvl="1" indent="-228600" algn="l" defTabSz="1155700">
            <a:lnSpc>
              <a:spcPct val="90000"/>
            </a:lnSpc>
            <a:spcBef>
              <a:spcPct val="0"/>
            </a:spcBef>
            <a:spcAft>
              <a:spcPct val="15000"/>
            </a:spcAft>
            <a:buChar char="••"/>
          </a:pPr>
          <a:r>
            <a:rPr lang="en-US" sz="2600" kern="1200" dirty="0"/>
            <a:t>Proactive management</a:t>
          </a:r>
        </a:p>
      </dsp:txBody>
      <dsp:txXfrm>
        <a:off x="3557575" y="956258"/>
        <a:ext cx="3117874" cy="3390075"/>
      </dsp:txXfrm>
    </dsp:sp>
    <dsp:sp modelId="{CD965419-821E-4326-9286-4D2D878CB206}">
      <dsp:nvSpPr>
        <dsp:cNvPr id="0" name=""/>
        <dsp:cNvSpPr/>
      </dsp:nvSpPr>
      <dsp:spPr>
        <a:xfrm>
          <a:off x="7111952" y="5004"/>
          <a:ext cx="3117874" cy="9512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en-US" sz="2600" kern="1200" dirty="0"/>
            <a:t>Member Value</a:t>
          </a:r>
        </a:p>
      </dsp:txBody>
      <dsp:txXfrm>
        <a:off x="7111952" y="5004"/>
        <a:ext cx="3117874" cy="951254"/>
      </dsp:txXfrm>
    </dsp:sp>
    <dsp:sp modelId="{6B7920B3-4347-4A31-8624-64011CA81D25}">
      <dsp:nvSpPr>
        <dsp:cNvPr id="0" name=""/>
        <dsp:cNvSpPr/>
      </dsp:nvSpPr>
      <dsp:spPr>
        <a:xfrm>
          <a:off x="7111952" y="956258"/>
          <a:ext cx="3117874" cy="33900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Low cost, value added services</a:t>
          </a:r>
        </a:p>
        <a:p>
          <a:pPr marL="228600" lvl="1" indent="-228600" algn="l" defTabSz="1155700">
            <a:lnSpc>
              <a:spcPct val="90000"/>
            </a:lnSpc>
            <a:spcBef>
              <a:spcPct val="0"/>
            </a:spcBef>
            <a:spcAft>
              <a:spcPct val="15000"/>
            </a:spcAft>
            <a:buChar char="••"/>
          </a:pPr>
          <a:r>
            <a:rPr lang="en-US" sz="2600" kern="1200" dirty="0"/>
            <a:t>Member rewards for behavior that benefits facility</a:t>
          </a:r>
        </a:p>
        <a:p>
          <a:pPr marL="228600" lvl="1" indent="-228600" algn="l" defTabSz="1155700">
            <a:lnSpc>
              <a:spcPct val="90000"/>
            </a:lnSpc>
            <a:spcBef>
              <a:spcPct val="0"/>
            </a:spcBef>
            <a:spcAft>
              <a:spcPct val="15000"/>
            </a:spcAft>
            <a:buChar char="••"/>
          </a:pPr>
          <a:r>
            <a:rPr lang="en-US" sz="2600" kern="1200" dirty="0"/>
            <a:t>Better member engagement = happier members</a:t>
          </a:r>
        </a:p>
      </dsp:txBody>
      <dsp:txXfrm>
        <a:off x="7111952" y="956258"/>
        <a:ext cx="3117874" cy="33900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9BE25-4584-4096-BC22-183BBFA9B05C}">
      <dsp:nvSpPr>
        <dsp:cNvPr id="0" name=""/>
        <dsp:cNvSpPr/>
      </dsp:nvSpPr>
      <dsp:spPr>
        <a:xfrm>
          <a:off x="-5140837" y="-787490"/>
          <a:ext cx="6122020" cy="6122020"/>
        </a:xfrm>
        <a:prstGeom prst="blockArc">
          <a:avLst>
            <a:gd name="adj1" fmla="val 18900000"/>
            <a:gd name="adj2" fmla="val 2700000"/>
            <a:gd name="adj3" fmla="val 35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EA734-EF13-4F0C-9384-1A98F0EC3701}">
      <dsp:nvSpPr>
        <dsp:cNvPr id="0" name=""/>
        <dsp:cNvSpPr/>
      </dsp:nvSpPr>
      <dsp:spPr>
        <a:xfrm>
          <a:off x="513748" y="349576"/>
          <a:ext cx="5723954" cy="699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241" tIns="91440" rIns="91440" bIns="91440" numCol="1" spcCol="1270" anchor="ctr" anchorCtr="0">
          <a:noAutofit/>
        </a:bodyPr>
        <a:lstStyle/>
        <a:p>
          <a:pPr lvl="0" algn="l" defTabSz="1600200">
            <a:lnSpc>
              <a:spcPct val="90000"/>
            </a:lnSpc>
            <a:spcBef>
              <a:spcPct val="0"/>
            </a:spcBef>
            <a:spcAft>
              <a:spcPct val="35000"/>
            </a:spcAft>
          </a:pPr>
          <a:r>
            <a:rPr lang="en-US" sz="3600" kern="1200" dirty="0"/>
            <a:t>Basic Personal Data</a:t>
          </a:r>
        </a:p>
      </dsp:txBody>
      <dsp:txXfrm>
        <a:off x="513748" y="349576"/>
        <a:ext cx="5723954" cy="699516"/>
      </dsp:txXfrm>
    </dsp:sp>
    <dsp:sp modelId="{07372005-0206-4A2C-A8EC-7924FFCA1141}">
      <dsp:nvSpPr>
        <dsp:cNvPr id="0" name=""/>
        <dsp:cNvSpPr/>
      </dsp:nvSpPr>
      <dsp:spPr>
        <a:xfrm>
          <a:off x="76551" y="262136"/>
          <a:ext cx="874395" cy="87439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68AD5-6BE6-440A-9A4B-AB95E4799D11}">
      <dsp:nvSpPr>
        <dsp:cNvPr id="0" name=""/>
        <dsp:cNvSpPr/>
      </dsp:nvSpPr>
      <dsp:spPr>
        <a:xfrm>
          <a:off x="914797" y="1399032"/>
          <a:ext cx="5322905" cy="699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241" tIns="91440" rIns="91440" bIns="91440" numCol="1" spcCol="1270" anchor="ctr" anchorCtr="0">
          <a:noAutofit/>
        </a:bodyPr>
        <a:lstStyle/>
        <a:p>
          <a:pPr lvl="0" algn="l" defTabSz="1600200">
            <a:lnSpc>
              <a:spcPct val="90000"/>
            </a:lnSpc>
            <a:spcBef>
              <a:spcPct val="0"/>
            </a:spcBef>
            <a:spcAft>
              <a:spcPct val="35000"/>
            </a:spcAft>
          </a:pPr>
          <a:r>
            <a:rPr lang="en-US" sz="3600" kern="1200" dirty="0"/>
            <a:t>Membership duration</a:t>
          </a:r>
        </a:p>
      </dsp:txBody>
      <dsp:txXfrm>
        <a:off x="914797" y="1399032"/>
        <a:ext cx="5322905" cy="699516"/>
      </dsp:txXfrm>
    </dsp:sp>
    <dsp:sp modelId="{75A77E6F-0B9F-4021-B12D-42DA27918535}">
      <dsp:nvSpPr>
        <dsp:cNvPr id="0" name=""/>
        <dsp:cNvSpPr/>
      </dsp:nvSpPr>
      <dsp:spPr>
        <a:xfrm>
          <a:off x="477599" y="1311593"/>
          <a:ext cx="874395" cy="87439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F979D-130B-4CB3-89E7-614ABEC97688}">
      <dsp:nvSpPr>
        <dsp:cNvPr id="0" name=""/>
        <dsp:cNvSpPr/>
      </dsp:nvSpPr>
      <dsp:spPr>
        <a:xfrm>
          <a:off x="914797" y="2448489"/>
          <a:ext cx="5322905" cy="699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241" tIns="91440" rIns="91440" bIns="91440" numCol="1" spcCol="1270" anchor="ctr" anchorCtr="0">
          <a:noAutofit/>
        </a:bodyPr>
        <a:lstStyle/>
        <a:p>
          <a:pPr lvl="0" algn="l" defTabSz="1600200">
            <a:lnSpc>
              <a:spcPct val="90000"/>
            </a:lnSpc>
            <a:spcBef>
              <a:spcPct val="0"/>
            </a:spcBef>
            <a:spcAft>
              <a:spcPct val="35000"/>
            </a:spcAft>
          </a:pPr>
          <a:r>
            <a:rPr lang="en-US" sz="3600" kern="1200" dirty="0"/>
            <a:t>Check-ins, Timestamps</a:t>
          </a:r>
        </a:p>
      </dsp:txBody>
      <dsp:txXfrm>
        <a:off x="914797" y="2448489"/>
        <a:ext cx="5322905" cy="699516"/>
      </dsp:txXfrm>
    </dsp:sp>
    <dsp:sp modelId="{1BEE2B8A-D01C-4876-9DD6-B30BBB498266}">
      <dsp:nvSpPr>
        <dsp:cNvPr id="0" name=""/>
        <dsp:cNvSpPr/>
      </dsp:nvSpPr>
      <dsp:spPr>
        <a:xfrm>
          <a:off x="477599" y="2361050"/>
          <a:ext cx="874395" cy="87439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4ABD1-A525-4218-9CF8-989FEF67F0C4}">
      <dsp:nvSpPr>
        <dsp:cNvPr id="0" name=""/>
        <dsp:cNvSpPr/>
      </dsp:nvSpPr>
      <dsp:spPr>
        <a:xfrm>
          <a:off x="513748" y="3497946"/>
          <a:ext cx="5723954" cy="699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5241" tIns="91440" rIns="91440" bIns="91440" numCol="1" spcCol="1270" anchor="ctr" anchorCtr="0">
          <a:noAutofit/>
        </a:bodyPr>
        <a:lstStyle/>
        <a:p>
          <a:pPr lvl="0" algn="l" defTabSz="1600200">
            <a:lnSpc>
              <a:spcPct val="90000"/>
            </a:lnSpc>
            <a:spcBef>
              <a:spcPct val="0"/>
            </a:spcBef>
            <a:spcAft>
              <a:spcPct val="35000"/>
            </a:spcAft>
          </a:pPr>
          <a:r>
            <a:rPr lang="en-US" sz="3600" kern="1200" dirty="0"/>
            <a:t>Training &amp; Special Classes</a:t>
          </a:r>
        </a:p>
      </dsp:txBody>
      <dsp:txXfrm>
        <a:off x="513748" y="3497946"/>
        <a:ext cx="5723954" cy="699516"/>
      </dsp:txXfrm>
    </dsp:sp>
    <dsp:sp modelId="{AE75871C-ACF3-4C98-A227-B3BDE4CE3954}">
      <dsp:nvSpPr>
        <dsp:cNvPr id="0" name=""/>
        <dsp:cNvSpPr/>
      </dsp:nvSpPr>
      <dsp:spPr>
        <a:xfrm>
          <a:off x="76551" y="3410506"/>
          <a:ext cx="874395" cy="87439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9BE25-4584-4096-BC22-183BBFA9B05C}">
      <dsp:nvSpPr>
        <dsp:cNvPr id="0" name=""/>
        <dsp:cNvSpPr/>
      </dsp:nvSpPr>
      <dsp:spPr>
        <a:xfrm>
          <a:off x="-5138724" y="-787490"/>
          <a:ext cx="6122020" cy="6122020"/>
        </a:xfrm>
        <a:prstGeom prst="blockArc">
          <a:avLst>
            <a:gd name="adj1" fmla="val 18900000"/>
            <a:gd name="adj2" fmla="val 2700000"/>
            <a:gd name="adj3" fmla="val 35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EA734-EF13-4F0C-9384-1A98F0EC3701}">
      <dsp:nvSpPr>
        <dsp:cNvPr id="0" name=""/>
        <dsp:cNvSpPr/>
      </dsp:nvSpPr>
      <dsp:spPr>
        <a:xfrm>
          <a:off x="318974" y="206708"/>
          <a:ext cx="5920841" cy="41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005" tIns="53340" rIns="53340" bIns="53340" numCol="1" spcCol="1270" anchor="ctr" anchorCtr="0">
          <a:noAutofit/>
        </a:bodyPr>
        <a:lstStyle/>
        <a:p>
          <a:pPr lvl="0" algn="l" defTabSz="933450">
            <a:lnSpc>
              <a:spcPct val="90000"/>
            </a:lnSpc>
            <a:spcBef>
              <a:spcPct val="0"/>
            </a:spcBef>
            <a:spcAft>
              <a:spcPct val="35000"/>
            </a:spcAft>
          </a:pPr>
          <a:r>
            <a:rPr lang="en-US" sz="2100" kern="1200" dirty="0"/>
            <a:t>Basic Personal Data</a:t>
          </a:r>
        </a:p>
      </dsp:txBody>
      <dsp:txXfrm>
        <a:off x="318974" y="206708"/>
        <a:ext cx="5920841" cy="413234"/>
      </dsp:txXfrm>
    </dsp:sp>
    <dsp:sp modelId="{07372005-0206-4A2C-A8EC-7924FFCA1141}">
      <dsp:nvSpPr>
        <dsp:cNvPr id="0" name=""/>
        <dsp:cNvSpPr/>
      </dsp:nvSpPr>
      <dsp:spPr>
        <a:xfrm>
          <a:off x="60702" y="155054"/>
          <a:ext cx="516543" cy="5165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68AD5-6BE6-440A-9A4B-AB95E4799D11}">
      <dsp:nvSpPr>
        <dsp:cNvPr id="0" name=""/>
        <dsp:cNvSpPr/>
      </dsp:nvSpPr>
      <dsp:spPr>
        <a:xfrm>
          <a:off x="693196" y="826924"/>
          <a:ext cx="5546619" cy="41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005" tIns="53340" rIns="53340" bIns="53340" numCol="1" spcCol="1270" anchor="ctr" anchorCtr="0">
          <a:noAutofit/>
        </a:bodyPr>
        <a:lstStyle/>
        <a:p>
          <a:pPr lvl="0" algn="l" defTabSz="933450">
            <a:lnSpc>
              <a:spcPct val="90000"/>
            </a:lnSpc>
            <a:spcBef>
              <a:spcPct val="0"/>
            </a:spcBef>
            <a:spcAft>
              <a:spcPct val="35000"/>
            </a:spcAft>
          </a:pPr>
          <a:r>
            <a:rPr lang="en-US" sz="2100" kern="1200" dirty="0"/>
            <a:t>Membership duration</a:t>
          </a:r>
        </a:p>
      </dsp:txBody>
      <dsp:txXfrm>
        <a:off x="693196" y="826924"/>
        <a:ext cx="5546619" cy="413234"/>
      </dsp:txXfrm>
    </dsp:sp>
    <dsp:sp modelId="{75A77E6F-0B9F-4021-B12D-42DA27918535}">
      <dsp:nvSpPr>
        <dsp:cNvPr id="0" name=""/>
        <dsp:cNvSpPr/>
      </dsp:nvSpPr>
      <dsp:spPr>
        <a:xfrm>
          <a:off x="434924" y="775270"/>
          <a:ext cx="516543" cy="5165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F979D-130B-4CB3-89E7-614ABEC97688}">
      <dsp:nvSpPr>
        <dsp:cNvPr id="0" name=""/>
        <dsp:cNvSpPr/>
      </dsp:nvSpPr>
      <dsp:spPr>
        <a:xfrm>
          <a:off x="898267" y="1446685"/>
          <a:ext cx="5341548" cy="41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005" tIns="53340" rIns="53340" bIns="53340" numCol="1" spcCol="1270" anchor="ctr" anchorCtr="0">
          <a:noAutofit/>
        </a:bodyPr>
        <a:lstStyle/>
        <a:p>
          <a:pPr lvl="0" algn="l" defTabSz="933450">
            <a:lnSpc>
              <a:spcPct val="90000"/>
            </a:lnSpc>
            <a:spcBef>
              <a:spcPct val="0"/>
            </a:spcBef>
            <a:spcAft>
              <a:spcPct val="35000"/>
            </a:spcAft>
          </a:pPr>
          <a:r>
            <a:rPr lang="en-US" sz="2100" kern="1200" dirty="0"/>
            <a:t>Check-ins, Timestamps, Duration</a:t>
          </a:r>
        </a:p>
      </dsp:txBody>
      <dsp:txXfrm>
        <a:off x="898267" y="1446685"/>
        <a:ext cx="5341548" cy="413234"/>
      </dsp:txXfrm>
    </dsp:sp>
    <dsp:sp modelId="{1BEE2B8A-D01C-4876-9DD6-B30BBB498266}">
      <dsp:nvSpPr>
        <dsp:cNvPr id="0" name=""/>
        <dsp:cNvSpPr/>
      </dsp:nvSpPr>
      <dsp:spPr>
        <a:xfrm>
          <a:off x="639995" y="1395031"/>
          <a:ext cx="516543" cy="5165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4ABD1-A525-4218-9CF8-989FEF67F0C4}">
      <dsp:nvSpPr>
        <dsp:cNvPr id="0" name=""/>
        <dsp:cNvSpPr/>
      </dsp:nvSpPr>
      <dsp:spPr>
        <a:xfrm>
          <a:off x="963744" y="2066902"/>
          <a:ext cx="5276071" cy="41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005" tIns="53340" rIns="53340" bIns="53340" numCol="1" spcCol="1270" anchor="ctr" anchorCtr="0">
          <a:noAutofit/>
        </a:bodyPr>
        <a:lstStyle/>
        <a:p>
          <a:pPr lvl="0" algn="l" defTabSz="933450">
            <a:lnSpc>
              <a:spcPct val="90000"/>
            </a:lnSpc>
            <a:spcBef>
              <a:spcPct val="0"/>
            </a:spcBef>
            <a:spcAft>
              <a:spcPct val="35000"/>
            </a:spcAft>
          </a:pPr>
          <a:r>
            <a:rPr lang="en-US" sz="2100" kern="1200" dirty="0"/>
            <a:t>Training &amp; Special Class registration</a:t>
          </a:r>
        </a:p>
      </dsp:txBody>
      <dsp:txXfrm>
        <a:off x="963744" y="2066902"/>
        <a:ext cx="5276071" cy="413234"/>
      </dsp:txXfrm>
    </dsp:sp>
    <dsp:sp modelId="{AE75871C-ACF3-4C98-A227-B3BDE4CE3954}">
      <dsp:nvSpPr>
        <dsp:cNvPr id="0" name=""/>
        <dsp:cNvSpPr/>
      </dsp:nvSpPr>
      <dsp:spPr>
        <a:xfrm>
          <a:off x="705473" y="2015247"/>
          <a:ext cx="516543" cy="5165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F72E3E-0C8A-4247-B99B-AA7ECFCC8436}">
      <dsp:nvSpPr>
        <dsp:cNvPr id="0" name=""/>
        <dsp:cNvSpPr/>
      </dsp:nvSpPr>
      <dsp:spPr>
        <a:xfrm>
          <a:off x="898267" y="2687118"/>
          <a:ext cx="5341548" cy="41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005" tIns="53340" rIns="53340" bIns="53340" numCol="1" spcCol="1270" anchor="ctr" anchorCtr="0">
          <a:noAutofit/>
        </a:bodyPr>
        <a:lstStyle/>
        <a:p>
          <a:pPr lvl="0" algn="l" defTabSz="933450">
            <a:lnSpc>
              <a:spcPct val="90000"/>
            </a:lnSpc>
            <a:spcBef>
              <a:spcPct val="0"/>
            </a:spcBef>
            <a:spcAft>
              <a:spcPct val="35000"/>
            </a:spcAft>
          </a:pPr>
          <a:r>
            <a:rPr lang="en-US" sz="2100" kern="1200" dirty="0"/>
            <a:t>Heat map of club visits</a:t>
          </a:r>
        </a:p>
      </dsp:txBody>
      <dsp:txXfrm>
        <a:off x="898267" y="2687118"/>
        <a:ext cx="5341548" cy="413234"/>
      </dsp:txXfrm>
    </dsp:sp>
    <dsp:sp modelId="{C15C5087-19FF-4D2B-BB7A-90BA483E0A32}">
      <dsp:nvSpPr>
        <dsp:cNvPr id="0" name=""/>
        <dsp:cNvSpPr/>
      </dsp:nvSpPr>
      <dsp:spPr>
        <a:xfrm>
          <a:off x="639995" y="2635463"/>
          <a:ext cx="516543" cy="5165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21DEC1-B52E-46A4-9533-EE0084579F80}">
      <dsp:nvSpPr>
        <dsp:cNvPr id="0" name=""/>
        <dsp:cNvSpPr/>
      </dsp:nvSpPr>
      <dsp:spPr>
        <a:xfrm>
          <a:off x="693196" y="3306879"/>
          <a:ext cx="5546619" cy="41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005" tIns="53340" rIns="53340" bIns="53340" numCol="1" spcCol="1270" anchor="ctr" anchorCtr="0">
          <a:noAutofit/>
        </a:bodyPr>
        <a:lstStyle/>
        <a:p>
          <a:pPr lvl="0" algn="l" defTabSz="933450">
            <a:lnSpc>
              <a:spcPct val="90000"/>
            </a:lnSpc>
            <a:spcBef>
              <a:spcPct val="0"/>
            </a:spcBef>
            <a:spcAft>
              <a:spcPct val="35000"/>
            </a:spcAft>
          </a:pPr>
          <a:r>
            <a:rPr lang="en-US" sz="2100" kern="1200" dirty="0"/>
            <a:t>Equipment used and classes attended</a:t>
          </a:r>
        </a:p>
      </dsp:txBody>
      <dsp:txXfrm>
        <a:off x="693196" y="3306879"/>
        <a:ext cx="5546619" cy="413234"/>
      </dsp:txXfrm>
    </dsp:sp>
    <dsp:sp modelId="{36ECE82F-8894-4A5B-8336-1E41570175DC}">
      <dsp:nvSpPr>
        <dsp:cNvPr id="0" name=""/>
        <dsp:cNvSpPr/>
      </dsp:nvSpPr>
      <dsp:spPr>
        <a:xfrm>
          <a:off x="434924" y="3255225"/>
          <a:ext cx="516543" cy="5165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3C7BF4-EE48-4E2E-9FAD-F66F87151327}">
      <dsp:nvSpPr>
        <dsp:cNvPr id="0" name=""/>
        <dsp:cNvSpPr/>
      </dsp:nvSpPr>
      <dsp:spPr>
        <a:xfrm>
          <a:off x="318974" y="3927095"/>
          <a:ext cx="5920841" cy="4132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005" tIns="53340" rIns="53340" bIns="53340" numCol="1" spcCol="1270" anchor="ctr" anchorCtr="0">
          <a:noAutofit/>
        </a:bodyPr>
        <a:lstStyle/>
        <a:p>
          <a:pPr lvl="0" algn="l" defTabSz="933450">
            <a:lnSpc>
              <a:spcPct val="90000"/>
            </a:lnSpc>
            <a:spcBef>
              <a:spcPct val="0"/>
            </a:spcBef>
            <a:spcAft>
              <a:spcPct val="35000"/>
            </a:spcAft>
          </a:pPr>
          <a:r>
            <a:rPr lang="en-US" sz="2100" kern="1200" dirty="0"/>
            <a:t>Workout intensity</a:t>
          </a:r>
        </a:p>
      </dsp:txBody>
      <dsp:txXfrm>
        <a:off x="318974" y="3927095"/>
        <a:ext cx="5920841" cy="413234"/>
      </dsp:txXfrm>
    </dsp:sp>
    <dsp:sp modelId="{6EB095B1-B44E-46DD-B6FF-B26464A677D7}">
      <dsp:nvSpPr>
        <dsp:cNvPr id="0" name=""/>
        <dsp:cNvSpPr/>
      </dsp:nvSpPr>
      <dsp:spPr>
        <a:xfrm>
          <a:off x="60702" y="3875441"/>
          <a:ext cx="516543" cy="5165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9BE25-4584-4096-BC22-183BBFA9B05C}">
      <dsp:nvSpPr>
        <dsp:cNvPr id="0" name=""/>
        <dsp:cNvSpPr/>
      </dsp:nvSpPr>
      <dsp:spPr>
        <a:xfrm>
          <a:off x="-5140837" y="-787490"/>
          <a:ext cx="6122020" cy="6122020"/>
        </a:xfrm>
        <a:prstGeom prst="blockArc">
          <a:avLst>
            <a:gd name="adj1" fmla="val 18900000"/>
            <a:gd name="adj2" fmla="val 2700000"/>
            <a:gd name="adj3" fmla="val 35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EA734-EF13-4F0C-9384-1A98F0EC3701}">
      <dsp:nvSpPr>
        <dsp:cNvPr id="0" name=""/>
        <dsp:cNvSpPr/>
      </dsp:nvSpPr>
      <dsp:spPr>
        <a:xfrm>
          <a:off x="429173" y="284098"/>
          <a:ext cx="5808529" cy="5685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296" tIns="73660" rIns="73660" bIns="73660" numCol="1" spcCol="1270" anchor="ctr" anchorCtr="0">
          <a:noAutofit/>
        </a:bodyPr>
        <a:lstStyle/>
        <a:p>
          <a:pPr lvl="0" algn="l" defTabSz="1289050">
            <a:lnSpc>
              <a:spcPct val="90000"/>
            </a:lnSpc>
            <a:spcBef>
              <a:spcPct val="0"/>
            </a:spcBef>
            <a:spcAft>
              <a:spcPct val="35000"/>
            </a:spcAft>
          </a:pPr>
          <a:r>
            <a:rPr lang="en-US" sz="2900" kern="1200" dirty="0"/>
            <a:t>External basic activity &amp; inactivity</a:t>
          </a:r>
        </a:p>
      </dsp:txBody>
      <dsp:txXfrm>
        <a:off x="429173" y="284098"/>
        <a:ext cx="5808529" cy="568561"/>
      </dsp:txXfrm>
    </dsp:sp>
    <dsp:sp modelId="{07372005-0206-4A2C-A8EC-7924FFCA1141}">
      <dsp:nvSpPr>
        <dsp:cNvPr id="0" name=""/>
        <dsp:cNvSpPr/>
      </dsp:nvSpPr>
      <dsp:spPr>
        <a:xfrm>
          <a:off x="73822" y="213028"/>
          <a:ext cx="710702" cy="7107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68AD5-6BE6-440A-9A4B-AB95E4799D11}">
      <dsp:nvSpPr>
        <dsp:cNvPr id="0" name=""/>
        <dsp:cNvSpPr/>
      </dsp:nvSpPr>
      <dsp:spPr>
        <a:xfrm>
          <a:off x="836588" y="1136668"/>
          <a:ext cx="5401114" cy="5685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296" tIns="73660" rIns="73660" bIns="73660" numCol="1" spcCol="1270" anchor="ctr" anchorCtr="0">
          <a:noAutofit/>
        </a:bodyPr>
        <a:lstStyle/>
        <a:p>
          <a:pPr lvl="0" algn="l" defTabSz="1289050">
            <a:lnSpc>
              <a:spcPct val="90000"/>
            </a:lnSpc>
            <a:spcBef>
              <a:spcPct val="0"/>
            </a:spcBef>
            <a:spcAft>
              <a:spcPct val="35000"/>
            </a:spcAft>
          </a:pPr>
          <a:r>
            <a:rPr lang="en-US" sz="2900" kern="1200" dirty="0"/>
            <a:t>External exercise</a:t>
          </a:r>
        </a:p>
      </dsp:txBody>
      <dsp:txXfrm>
        <a:off x="836588" y="1136668"/>
        <a:ext cx="5401114" cy="568561"/>
      </dsp:txXfrm>
    </dsp:sp>
    <dsp:sp modelId="{75A77E6F-0B9F-4021-B12D-42DA27918535}">
      <dsp:nvSpPr>
        <dsp:cNvPr id="0" name=""/>
        <dsp:cNvSpPr/>
      </dsp:nvSpPr>
      <dsp:spPr>
        <a:xfrm>
          <a:off x="481237" y="1065598"/>
          <a:ext cx="710702" cy="7107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F979D-130B-4CB3-89E7-614ABEC97688}">
      <dsp:nvSpPr>
        <dsp:cNvPr id="0" name=""/>
        <dsp:cNvSpPr/>
      </dsp:nvSpPr>
      <dsp:spPr>
        <a:xfrm>
          <a:off x="961632" y="1989238"/>
          <a:ext cx="5276071" cy="5685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296" tIns="73660" rIns="73660" bIns="73660" numCol="1" spcCol="1270" anchor="ctr" anchorCtr="0">
          <a:noAutofit/>
        </a:bodyPr>
        <a:lstStyle/>
        <a:p>
          <a:pPr lvl="0" algn="l" defTabSz="1289050">
            <a:lnSpc>
              <a:spcPct val="90000"/>
            </a:lnSpc>
            <a:spcBef>
              <a:spcPct val="0"/>
            </a:spcBef>
            <a:spcAft>
              <a:spcPct val="35000"/>
            </a:spcAft>
          </a:pPr>
          <a:r>
            <a:rPr lang="en-US" sz="2900" kern="1200" dirty="0"/>
            <a:t>Sleep data</a:t>
          </a:r>
        </a:p>
      </dsp:txBody>
      <dsp:txXfrm>
        <a:off x="961632" y="1989238"/>
        <a:ext cx="5276071" cy="568561"/>
      </dsp:txXfrm>
    </dsp:sp>
    <dsp:sp modelId="{1BEE2B8A-D01C-4876-9DD6-B30BBB498266}">
      <dsp:nvSpPr>
        <dsp:cNvPr id="0" name=""/>
        <dsp:cNvSpPr/>
      </dsp:nvSpPr>
      <dsp:spPr>
        <a:xfrm>
          <a:off x="606281" y="1918168"/>
          <a:ext cx="710702" cy="7107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4ABD1-A525-4218-9CF8-989FEF67F0C4}">
      <dsp:nvSpPr>
        <dsp:cNvPr id="0" name=""/>
        <dsp:cNvSpPr/>
      </dsp:nvSpPr>
      <dsp:spPr>
        <a:xfrm>
          <a:off x="836588" y="2841808"/>
          <a:ext cx="5401114" cy="5685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296" tIns="73660" rIns="73660" bIns="73660" numCol="1" spcCol="1270" anchor="ctr" anchorCtr="0">
          <a:noAutofit/>
        </a:bodyPr>
        <a:lstStyle/>
        <a:p>
          <a:pPr lvl="0" algn="l" defTabSz="1289050">
            <a:lnSpc>
              <a:spcPct val="90000"/>
            </a:lnSpc>
            <a:spcBef>
              <a:spcPct val="0"/>
            </a:spcBef>
            <a:spcAft>
              <a:spcPct val="35000"/>
            </a:spcAft>
          </a:pPr>
          <a:r>
            <a:rPr lang="en-US" sz="2900" kern="1200" dirty="0"/>
            <a:t>Food data, if tracked</a:t>
          </a:r>
        </a:p>
      </dsp:txBody>
      <dsp:txXfrm>
        <a:off x="836588" y="2841808"/>
        <a:ext cx="5401114" cy="568561"/>
      </dsp:txXfrm>
    </dsp:sp>
    <dsp:sp modelId="{AE75871C-ACF3-4C98-A227-B3BDE4CE3954}">
      <dsp:nvSpPr>
        <dsp:cNvPr id="0" name=""/>
        <dsp:cNvSpPr/>
      </dsp:nvSpPr>
      <dsp:spPr>
        <a:xfrm>
          <a:off x="481237" y="2770738"/>
          <a:ext cx="710702" cy="7107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B6DBBA-5E0D-4F5A-8AF5-3896D629C0B5}">
      <dsp:nvSpPr>
        <dsp:cNvPr id="0" name=""/>
        <dsp:cNvSpPr/>
      </dsp:nvSpPr>
      <dsp:spPr>
        <a:xfrm>
          <a:off x="429173" y="3694378"/>
          <a:ext cx="5808529" cy="5685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296" tIns="73660" rIns="73660" bIns="73660" numCol="1" spcCol="1270" anchor="ctr" anchorCtr="0">
          <a:noAutofit/>
        </a:bodyPr>
        <a:lstStyle/>
        <a:p>
          <a:pPr lvl="0" algn="l" defTabSz="1289050">
            <a:lnSpc>
              <a:spcPct val="90000"/>
            </a:lnSpc>
            <a:spcBef>
              <a:spcPct val="0"/>
            </a:spcBef>
            <a:spcAft>
              <a:spcPct val="35000"/>
            </a:spcAft>
          </a:pPr>
          <a:r>
            <a:rPr lang="en-US" sz="2900" kern="1200" dirty="0" smtClean="0"/>
            <a:t>Stress data</a:t>
          </a:r>
          <a:endParaRPr lang="en-US" sz="2900" kern="1200" dirty="0"/>
        </a:p>
      </dsp:txBody>
      <dsp:txXfrm>
        <a:off x="429173" y="3694378"/>
        <a:ext cx="5808529" cy="568561"/>
      </dsp:txXfrm>
    </dsp:sp>
    <dsp:sp modelId="{0569D744-CCB0-40AA-A888-435C1F62C7D3}">
      <dsp:nvSpPr>
        <dsp:cNvPr id="0" name=""/>
        <dsp:cNvSpPr/>
      </dsp:nvSpPr>
      <dsp:spPr>
        <a:xfrm>
          <a:off x="73822" y="3623308"/>
          <a:ext cx="710702" cy="7107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74BFDB85-6C39-46E8-A999-1B02D5CF19F8}" type="datetimeFigureOut">
              <a:rPr lang="en-US" smtClean="0"/>
              <a:t>9/13/2016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E4549341-0DD6-4D93-B3F1-4461A8791751}" type="slidenum">
              <a:rPr lang="en-US" smtClean="0"/>
              <a:t>‹#›</a:t>
            </a:fld>
            <a:endParaRPr lang="en-US"/>
          </a:p>
        </p:txBody>
      </p:sp>
    </p:spTree>
    <p:extLst>
      <p:ext uri="{BB962C8B-B14F-4D97-AF65-F5344CB8AC3E}">
        <p14:creationId xmlns:p14="http://schemas.microsoft.com/office/powerpoint/2010/main" val="188362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Role of technology</a:t>
            </a:r>
            <a:r>
              <a:rPr lang="en-US" baseline="0" dirty="0" smtClean="0"/>
              <a:t> intersection with fitness, making it personal</a:t>
            </a:r>
            <a:endParaRPr lang="en-US" dirty="0" smtClean="0"/>
          </a:p>
          <a:p>
            <a:r>
              <a:rPr lang="en-US" dirty="0" smtClean="0"/>
              <a:t>I call it Quantified fitness</a:t>
            </a:r>
          </a:p>
          <a:p>
            <a:r>
              <a:rPr lang="en-US" dirty="0" smtClean="0"/>
              <a:t>As personal Technology becomes ubiquitous and pervasive</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a:t>
            </a:fld>
            <a:endParaRPr lang="en-US"/>
          </a:p>
        </p:txBody>
      </p:sp>
    </p:spTree>
    <p:extLst>
      <p:ext uri="{BB962C8B-B14F-4D97-AF65-F5344CB8AC3E}">
        <p14:creationId xmlns:p14="http://schemas.microsoft.com/office/powerpoint/2010/main" val="3726842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t>
            </a:r>
            <a:r>
              <a:rPr lang="en-US" dirty="0"/>
              <a:t>are awash in connected</a:t>
            </a:r>
            <a:r>
              <a:rPr lang="en-US" baseline="0" dirty="0"/>
              <a:t>, personal </a:t>
            </a:r>
            <a:r>
              <a:rPr lang="en-US" baseline="0" dirty="0" smtClean="0"/>
              <a:t>devices.</a:t>
            </a:r>
          </a:p>
          <a:p>
            <a:endParaRPr lang="en-US" baseline="0" dirty="0" smtClean="0"/>
          </a:p>
          <a:p>
            <a:r>
              <a:rPr lang="en-US" baseline="0" dirty="0" smtClean="0"/>
              <a:t>Clubs </a:t>
            </a:r>
            <a:r>
              <a:rPr lang="en-US" baseline="0" dirty="0"/>
              <a:t>are full of largely disconnected equipment (even if the console is connected to the Internet, most machines are not connected to the user).  Club may or may not have TVs or digital signage.</a:t>
            </a:r>
          </a:p>
          <a:p>
            <a:endParaRPr lang="en-US" baseline="0" dirty="0"/>
          </a:p>
          <a:p>
            <a:r>
              <a:rPr lang="en-US" baseline="0" dirty="0"/>
              <a:t>Clubs have not kept pace (for various and many good reasons)</a:t>
            </a:r>
          </a:p>
        </p:txBody>
      </p:sp>
      <p:sp>
        <p:nvSpPr>
          <p:cNvPr id="4" name="Slide Number Placeholder 3"/>
          <p:cNvSpPr>
            <a:spLocks noGrp="1"/>
          </p:cNvSpPr>
          <p:nvPr>
            <p:ph type="sldNum" sz="quarter" idx="10"/>
          </p:nvPr>
        </p:nvSpPr>
        <p:spPr/>
        <p:txBody>
          <a:bodyPr/>
          <a:lstStyle/>
          <a:p>
            <a:fld id="{E4549341-0DD6-4D93-B3F1-4461A8791751}" type="slidenum">
              <a:rPr lang="en-US" smtClean="0"/>
              <a:t>10</a:t>
            </a:fld>
            <a:endParaRPr lang="en-US"/>
          </a:p>
        </p:txBody>
      </p:sp>
    </p:spTree>
    <p:extLst>
      <p:ext uri="{BB962C8B-B14F-4D97-AF65-F5344CB8AC3E}">
        <p14:creationId xmlns:p14="http://schemas.microsoft.com/office/powerpoint/2010/main" val="3869384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state today…</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11</a:t>
            </a:fld>
            <a:endParaRPr lang="en-US"/>
          </a:p>
        </p:txBody>
      </p:sp>
    </p:spTree>
    <p:extLst>
      <p:ext uri="{BB962C8B-B14F-4D97-AF65-F5344CB8AC3E}">
        <p14:creationId xmlns:p14="http://schemas.microsoft.com/office/powerpoint/2010/main" val="312874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Including</a:t>
            </a:r>
            <a:r>
              <a:rPr lang="en-US" baseline="0" dirty="0" smtClean="0"/>
              <a:t> running and cycling.</a:t>
            </a:r>
            <a:endParaRPr lang="en-US" dirty="0" smtClean="0"/>
          </a:p>
          <a:p>
            <a:r>
              <a:rPr lang="en-US" dirty="0" smtClean="0"/>
              <a:t>Sometimes, this </a:t>
            </a:r>
            <a:r>
              <a:rPr lang="en-US" dirty="0"/>
              <a:t>data is connected via a</a:t>
            </a:r>
            <a:r>
              <a:rPr lang="en-US" baseline="0" dirty="0"/>
              <a:t> mobile app, it is frequently not visible on club website, and hence no visibility to the club for analytic and coaching purposes.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12</a:t>
            </a:fld>
            <a:endParaRPr lang="en-US"/>
          </a:p>
        </p:txBody>
      </p:sp>
    </p:spTree>
    <p:extLst>
      <p:ext uri="{BB962C8B-B14F-4D97-AF65-F5344CB8AC3E}">
        <p14:creationId xmlns:p14="http://schemas.microsoft.com/office/powerpoint/2010/main" val="2822238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100" dirty="0">
                <a:solidFill>
                  <a:schemeClr val="bg1"/>
                </a:solidFill>
                <a:latin typeface="Arial" panose="020B0604020202020204" pitchFamily="34" charset="0"/>
                <a:cs typeface="Arial" panose="020B0604020202020204" pitchFamily="34" charset="0"/>
              </a:rPr>
              <a:t>Currently people use various apps to capture runs, rides, and if they use apps to track food or a wearable for daily activity tracking, it is kept in its own silo.  </a:t>
            </a:r>
          </a:p>
          <a:p>
            <a:pPr defTabSz="931717">
              <a:defRPr/>
            </a:pPr>
            <a:endParaRPr lang="en-US" sz="1100" dirty="0">
              <a:solidFill>
                <a:schemeClr val="bg1"/>
              </a:solidFill>
              <a:latin typeface="Arial" panose="020B0604020202020204" pitchFamily="34" charset="0"/>
              <a:cs typeface="Arial" panose="020B0604020202020204" pitchFamily="34" charset="0"/>
            </a:endParaRPr>
          </a:p>
          <a:p>
            <a:pPr defTabSz="931717">
              <a:defRPr/>
            </a:pPr>
            <a:r>
              <a:rPr lang="en-US" sz="1100" dirty="0">
                <a:solidFill>
                  <a:schemeClr val="bg1"/>
                </a:solidFill>
                <a:latin typeface="Arial" panose="020B0604020202020204" pitchFamily="34" charset="0"/>
                <a:cs typeface="Arial" panose="020B0604020202020204" pitchFamily="34" charset="0"/>
              </a:rPr>
              <a:t>People are better connected outside the club than they are inside the club.</a:t>
            </a:r>
          </a:p>
          <a:p>
            <a:pPr defTabSz="931717">
              <a:defRPr/>
            </a:pPr>
            <a:endParaRPr lang="en-US" sz="1100" dirty="0">
              <a:solidFill>
                <a:schemeClr val="bg1"/>
              </a:solidFill>
              <a:latin typeface="Arial" panose="020B0604020202020204" pitchFamily="34" charset="0"/>
              <a:cs typeface="Arial" panose="020B0604020202020204" pitchFamily="34" charset="0"/>
            </a:endParaRPr>
          </a:p>
          <a:p>
            <a:pPr defTabSz="931717">
              <a:defRPr/>
            </a:pPr>
            <a:r>
              <a:rPr lang="en-US" sz="1100" dirty="0">
                <a:solidFill>
                  <a:schemeClr val="bg1"/>
                </a:solidFill>
                <a:latin typeface="Arial" panose="020B0604020202020204" pitchFamily="34" charset="0"/>
                <a:cs typeface="Arial" panose="020B0604020202020204" pitchFamily="34" charset="0"/>
              </a:rPr>
              <a:t>Any activity done at the club is generally unrecorded and is lost data, and hence, lost opportunity.</a:t>
            </a:r>
          </a:p>
        </p:txBody>
      </p:sp>
      <p:sp>
        <p:nvSpPr>
          <p:cNvPr id="4" name="Slide Number Placeholder 3"/>
          <p:cNvSpPr>
            <a:spLocks noGrp="1"/>
          </p:cNvSpPr>
          <p:nvPr>
            <p:ph type="sldNum" sz="quarter" idx="10"/>
          </p:nvPr>
        </p:nvSpPr>
        <p:spPr/>
        <p:txBody>
          <a:bodyPr/>
          <a:lstStyle/>
          <a:p>
            <a:fld id="{E4549341-0DD6-4D93-B3F1-4461A8791751}" type="slidenum">
              <a:rPr lang="en-US" smtClean="0"/>
              <a:t>13</a:t>
            </a:fld>
            <a:endParaRPr lang="en-US"/>
          </a:p>
        </p:txBody>
      </p:sp>
    </p:spTree>
    <p:extLst>
      <p:ext uri="{BB962C8B-B14F-4D97-AF65-F5344CB8AC3E}">
        <p14:creationId xmlns:p14="http://schemas.microsoft.com/office/powerpoint/2010/main" val="2711423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want to talk</a:t>
            </a:r>
            <a:r>
              <a:rPr lang="en-US" baseline="0" dirty="0" smtClean="0"/>
              <a:t> about today is how to use technology and the data it </a:t>
            </a:r>
            <a:r>
              <a:rPr lang="en-US" baseline="0" dirty="0" err="1" smtClean="0"/>
              <a:t>provies</a:t>
            </a:r>
            <a:r>
              <a:rPr lang="en-US" baseline="0" dirty="0" smtClean="0"/>
              <a:t> to improve revenue.</a:t>
            </a:r>
            <a:endParaRPr lang="en-US" dirty="0" smtClean="0"/>
          </a:p>
          <a:p>
            <a:r>
              <a:rPr lang="en-US" dirty="0" smtClean="0"/>
              <a:t>By </a:t>
            </a:r>
            <a:r>
              <a:rPr lang="en-US" dirty="0"/>
              <a:t>having additional data on your members,</a:t>
            </a:r>
            <a:r>
              <a:rPr lang="en-US" baseline="0" dirty="0"/>
              <a:t> you’ll be able to start looking at ways to increase overall revenue of the club</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14</a:t>
            </a:fld>
            <a:endParaRPr lang="en-US"/>
          </a:p>
        </p:txBody>
      </p:sp>
    </p:spTree>
    <p:extLst>
      <p:ext uri="{BB962C8B-B14F-4D97-AF65-F5344CB8AC3E}">
        <p14:creationId xmlns:p14="http://schemas.microsoft.com/office/powerpoint/2010/main" val="4085699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typical week in your</a:t>
            </a:r>
            <a:r>
              <a:rPr lang="en-US" baseline="0" dirty="0"/>
              <a:t> member’s life</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15</a:t>
            </a:fld>
            <a:endParaRPr lang="en-US"/>
          </a:p>
        </p:txBody>
      </p:sp>
    </p:spTree>
    <p:extLst>
      <p:ext uri="{BB962C8B-B14F-4D97-AF65-F5344CB8AC3E}">
        <p14:creationId xmlns:p14="http://schemas.microsoft.com/office/powerpoint/2010/main" val="283203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club</a:t>
            </a:r>
            <a:r>
              <a:rPr lang="en-US" baseline="0" dirty="0"/>
              <a:t> sees a member’s life.</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16</a:t>
            </a:fld>
            <a:endParaRPr lang="en-US"/>
          </a:p>
        </p:txBody>
      </p:sp>
    </p:spTree>
    <p:extLst>
      <p:ext uri="{BB962C8B-B14F-4D97-AF65-F5344CB8AC3E}">
        <p14:creationId xmlns:p14="http://schemas.microsoft.com/office/powerpoint/2010/main" val="1813414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 could see how a member’s life is through</a:t>
            </a:r>
            <a:r>
              <a:rPr lang="en-US" baseline="0" dirty="0"/>
              <a:t> an activity lens.</a:t>
            </a:r>
          </a:p>
          <a:p>
            <a:endParaRPr lang="en-US" baseline="0" dirty="0"/>
          </a:p>
          <a:p>
            <a:pPr defTabSz="931717">
              <a:defRPr/>
            </a:pPr>
            <a:r>
              <a:rPr lang="en-US" dirty="0"/>
              <a:t>Any wearable</a:t>
            </a:r>
            <a:r>
              <a:rPr lang="en-US" baseline="0" dirty="0"/>
              <a:t> device the member has will generate data that can be used, that combined with other phone data can give the club a deeper view of a member’s activity profile</a:t>
            </a:r>
            <a:r>
              <a:rPr lang="en-US" baseline="0" dirty="0" smtClean="0"/>
              <a:t>.</a:t>
            </a:r>
          </a:p>
          <a:p>
            <a:pPr defTabSz="931717">
              <a:defRPr/>
            </a:pPr>
            <a:endParaRPr lang="en-US" baseline="0" dirty="0" smtClean="0"/>
          </a:p>
          <a:p>
            <a:pPr defTabSz="931717">
              <a:defRPr/>
            </a:pPr>
            <a:r>
              <a:rPr lang="en-US" baseline="0" dirty="0" smtClean="0"/>
              <a:t>See sleep data, see time at work and break it down into active and sedentary.</a:t>
            </a:r>
          </a:p>
          <a:p>
            <a:pPr defTabSz="931717">
              <a:defRPr/>
            </a:pPr>
            <a:r>
              <a:rPr lang="en-US" baseline="0" dirty="0" smtClean="0"/>
              <a:t>During a week, how much time was spent walking and perhaps running?</a:t>
            </a:r>
          </a:p>
          <a:p>
            <a:pPr defTabSz="931717">
              <a:defRPr/>
            </a:pPr>
            <a:r>
              <a:rPr lang="en-US" baseline="0" dirty="0" smtClean="0"/>
              <a:t>How about stressed vs relaxed?</a:t>
            </a:r>
            <a:endParaRPr lang="en-US" dirty="0"/>
          </a:p>
          <a:p>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17</a:t>
            </a:fld>
            <a:endParaRPr lang="en-US"/>
          </a:p>
        </p:txBody>
      </p:sp>
    </p:spTree>
    <p:extLst>
      <p:ext uri="{BB962C8B-B14F-4D97-AF65-F5344CB8AC3E}">
        <p14:creationId xmlns:p14="http://schemas.microsoft.com/office/powerpoint/2010/main" val="3226686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there’s our</a:t>
            </a:r>
            <a:r>
              <a:rPr lang="en-US" baseline="0" dirty="0"/>
              <a:t> phones.  S-Health has a rich repository of information and actually works on all Android devices.  When no wearable is used, S-Health behaves like the Moves app.  For non-Samsung or Android phones, your app can use data from the local health repository.</a:t>
            </a:r>
          </a:p>
          <a:p>
            <a:endParaRPr lang="en-US" baseline="0" dirty="0"/>
          </a:p>
          <a:p>
            <a:r>
              <a:rPr lang="en-US" baseline="0" dirty="0"/>
              <a:t>Knowing basics such as where work is, work hours, and schedule can help suggestion engine for activities and gym visits.  Privacy is respected and data is at a coarse granularity level.</a:t>
            </a:r>
          </a:p>
          <a:p>
            <a:endParaRPr lang="en-US" dirty="0"/>
          </a:p>
          <a:p>
            <a:r>
              <a:rPr lang="en-US" dirty="0"/>
              <a:t>Getting</a:t>
            </a:r>
            <a:r>
              <a:rPr lang="en-US" baseline="0" dirty="0"/>
              <a:t> data from the member’s phone is easy if you have an app</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18</a:t>
            </a:fld>
            <a:endParaRPr lang="en-US"/>
          </a:p>
        </p:txBody>
      </p:sp>
    </p:spTree>
    <p:extLst>
      <p:ext uri="{BB962C8B-B14F-4D97-AF65-F5344CB8AC3E}">
        <p14:creationId xmlns:p14="http://schemas.microsoft.com/office/powerpoint/2010/main" val="4180159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Samsung</a:t>
            </a:r>
            <a:r>
              <a:rPr lang="en-US" baseline="0" dirty="0"/>
              <a:t> has many wearables.  S2 and S3 are comparable, but S3 also features MST for backwards compatibility with older POS terminals.</a:t>
            </a:r>
          </a:p>
          <a:p>
            <a:r>
              <a:rPr lang="en-US" baseline="0" dirty="0"/>
              <a:t>The cheaper Gear Fit2 contains many of the same features for advanced tracking at a lower price.</a:t>
            </a:r>
          </a:p>
          <a:p>
            <a:r>
              <a:rPr lang="en-US" baseline="0" dirty="0" err="1"/>
              <a:t>IconX</a:t>
            </a:r>
            <a:r>
              <a:rPr lang="en-US" baseline="0" dirty="0"/>
              <a:t> have basic tracking capabilities, plus include 4GB of onboard memory for music storage.  Ideal for running- run is tracked with HR recorded, music plays, and no need to bring your phone</a:t>
            </a:r>
            <a:r>
              <a:rPr lang="en-US" baseline="0" dirty="0" smtClean="0"/>
              <a:t>.</a:t>
            </a:r>
          </a:p>
          <a:p>
            <a:r>
              <a:rPr lang="en-US" baseline="0" dirty="0" smtClean="0"/>
              <a:t>Increasingly, these are working with iOS devices as well.  Beta tests are in progress now.</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19</a:t>
            </a:fld>
            <a:endParaRPr lang="en-US"/>
          </a:p>
        </p:txBody>
      </p:sp>
    </p:spTree>
    <p:extLst>
      <p:ext uri="{BB962C8B-B14F-4D97-AF65-F5344CB8AC3E}">
        <p14:creationId xmlns:p14="http://schemas.microsoft.com/office/powerpoint/2010/main" val="450114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my personal story, starting in 2004</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a:t>
            </a:fld>
            <a:endParaRPr lang="en-US"/>
          </a:p>
        </p:txBody>
      </p:sp>
    </p:spTree>
    <p:extLst>
      <p:ext uri="{BB962C8B-B14F-4D97-AF65-F5344CB8AC3E}">
        <p14:creationId xmlns:p14="http://schemas.microsoft.com/office/powerpoint/2010/main" val="2916861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100" dirty="0">
                <a:solidFill>
                  <a:schemeClr val="bg1"/>
                </a:solidFill>
                <a:latin typeface="Arial" panose="020B0604020202020204" pitchFamily="34" charset="0"/>
                <a:cs typeface="Arial" panose="020B0604020202020204" pitchFamily="34" charset="0"/>
              </a:rPr>
              <a:t>To add personal tracking, ideally a gym app on the phone- if you don’t already have it, is a good way to connect the data.  Ensure that the data is also available via the website and, therefore, available to the club for analytic coaching purposes.</a:t>
            </a:r>
          </a:p>
          <a:p>
            <a:pPr defTabSz="931717">
              <a:defRPr/>
            </a:pPr>
            <a:endParaRPr lang="en-US" sz="1100" dirty="0">
              <a:solidFill>
                <a:schemeClr val="bg1"/>
              </a:solidFill>
              <a:latin typeface="Arial" panose="020B0604020202020204" pitchFamily="34" charset="0"/>
              <a:cs typeface="Arial" panose="020B0604020202020204" pitchFamily="34" charset="0"/>
            </a:endParaRPr>
          </a:p>
          <a:p>
            <a:pPr defTabSz="931717">
              <a:defRPr/>
            </a:pPr>
            <a:r>
              <a:rPr lang="en-US" sz="1100" dirty="0">
                <a:solidFill>
                  <a:schemeClr val="bg1"/>
                </a:solidFill>
                <a:latin typeface="Arial" panose="020B0604020202020204" pitchFamily="34" charset="0"/>
                <a:cs typeface="Arial" panose="020B0604020202020204" pitchFamily="34" charset="0"/>
              </a:rPr>
              <a:t>But, even with this, people </a:t>
            </a:r>
            <a:r>
              <a:rPr lang="en-US" sz="1100" dirty="0">
                <a:solidFill>
                  <a:schemeClr val="bg1"/>
                </a:solidFill>
                <a:latin typeface="Arial" panose="020B0604020202020204" pitchFamily="34" charset="0"/>
                <a:cs typeface="Arial" panose="020B0604020202020204" pitchFamily="34" charset="0"/>
              </a:rPr>
              <a:t>are still better connected outside the club than they are inside the club.</a:t>
            </a:r>
          </a:p>
          <a:p>
            <a:pPr defTabSz="931717">
              <a:defRPr/>
            </a:pPr>
            <a:endParaRPr lang="en-US" sz="1100" dirty="0">
              <a:solidFill>
                <a:schemeClr val="bg1"/>
              </a:solidFill>
              <a:latin typeface="Arial" panose="020B0604020202020204" pitchFamily="34" charset="0"/>
              <a:cs typeface="Arial" panose="020B0604020202020204" pitchFamily="34" charset="0"/>
            </a:endParaRPr>
          </a:p>
          <a:p>
            <a:pPr defTabSz="931717">
              <a:defRPr/>
            </a:pPr>
            <a:r>
              <a:rPr lang="en-US" sz="1100" dirty="0">
                <a:solidFill>
                  <a:schemeClr val="bg1"/>
                </a:solidFill>
                <a:latin typeface="Arial" panose="020B0604020202020204" pitchFamily="34" charset="0"/>
                <a:cs typeface="Arial" panose="020B0604020202020204" pitchFamily="34" charset="0"/>
              </a:rPr>
              <a:t>Any activity done at the club is generally unrecorded and is lost data, and hence, lost opportunity.</a:t>
            </a:r>
          </a:p>
          <a:p>
            <a:pPr defTabSz="931717">
              <a:defRPr/>
            </a:pPr>
            <a:r>
              <a:rPr lang="en-US" sz="1100" dirty="0">
                <a:solidFill>
                  <a:schemeClr val="bg1"/>
                </a:solidFill>
                <a:latin typeface="Arial" panose="020B0604020202020204" pitchFamily="34" charset="0"/>
                <a:cs typeface="Arial" panose="020B0604020202020204" pitchFamily="34" charset="0"/>
              </a:rPr>
              <a:t>Gathering external activity data is one easy step towards better member engagement.</a:t>
            </a:r>
          </a:p>
        </p:txBody>
      </p:sp>
      <p:sp>
        <p:nvSpPr>
          <p:cNvPr id="4" name="Slide Number Placeholder 3"/>
          <p:cNvSpPr>
            <a:spLocks noGrp="1"/>
          </p:cNvSpPr>
          <p:nvPr>
            <p:ph type="sldNum" sz="quarter" idx="10"/>
          </p:nvPr>
        </p:nvSpPr>
        <p:spPr/>
        <p:txBody>
          <a:bodyPr/>
          <a:lstStyle/>
          <a:p>
            <a:fld id="{E4549341-0DD6-4D93-B3F1-4461A8791751}" type="slidenum">
              <a:rPr lang="en-US" smtClean="0"/>
              <a:t>20</a:t>
            </a:fld>
            <a:endParaRPr lang="en-US"/>
          </a:p>
        </p:txBody>
      </p:sp>
    </p:spTree>
    <p:extLst>
      <p:ext uri="{BB962C8B-B14F-4D97-AF65-F5344CB8AC3E}">
        <p14:creationId xmlns:p14="http://schemas.microsoft.com/office/powerpoint/2010/main" val="4168536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briefly revisit the present day paradigm</a:t>
            </a:r>
          </a:p>
          <a:p>
            <a:endParaRPr lang="en-US" baseline="0" dirty="0"/>
          </a:p>
          <a:p>
            <a:r>
              <a:rPr lang="en-US" baseline="0" dirty="0"/>
              <a:t>It is possible to use today’s technology with existing equipment, taking context and fusing it with the expertise in the industry.</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21</a:t>
            </a:fld>
            <a:endParaRPr lang="en-US"/>
          </a:p>
        </p:txBody>
      </p:sp>
    </p:spTree>
    <p:extLst>
      <p:ext uri="{BB962C8B-B14F-4D97-AF65-F5344CB8AC3E}">
        <p14:creationId xmlns:p14="http://schemas.microsoft.com/office/powerpoint/2010/main" val="797583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key slide.</a:t>
            </a:r>
          </a:p>
          <a:p>
            <a:endParaRPr lang="en-US" baseline="0" dirty="0" smtClean="0"/>
          </a:p>
          <a:p>
            <a:r>
              <a:rPr lang="en-US" baseline="0" dirty="0" smtClean="0"/>
              <a:t>With this data, you can go down entirely new paths of member engagement and offer them enhanced </a:t>
            </a:r>
            <a:r>
              <a:rPr lang="en-US" baseline="0" dirty="0" smtClean="0"/>
              <a:t>services.</a:t>
            </a:r>
          </a:p>
          <a:p>
            <a:r>
              <a:rPr lang="en-US" baseline="0" dirty="0" smtClean="0"/>
              <a:t>Data</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22</a:t>
            </a:fld>
            <a:endParaRPr lang="en-US"/>
          </a:p>
        </p:txBody>
      </p:sp>
    </p:spTree>
    <p:extLst>
      <p:ext uri="{BB962C8B-B14F-4D97-AF65-F5344CB8AC3E}">
        <p14:creationId xmlns:p14="http://schemas.microsoft.com/office/powerpoint/2010/main" val="995738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a:t>
            </a:r>
            <a:r>
              <a:rPr lang="en-US" baseline="0" dirty="0" smtClean="0"/>
              <a:t> out what equipment is being used by which members.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24</a:t>
            </a:fld>
            <a:endParaRPr lang="en-US"/>
          </a:p>
        </p:txBody>
      </p:sp>
    </p:spTree>
    <p:extLst>
      <p:ext uri="{BB962C8B-B14F-4D97-AF65-F5344CB8AC3E}">
        <p14:creationId xmlns:p14="http://schemas.microsoft.com/office/powerpoint/2010/main" val="1821940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Placement</a:t>
            </a:r>
            <a:r>
              <a:rPr lang="en-US" baseline="0" dirty="0"/>
              <a:t> of beacons on machines (preferable to NFC, which </a:t>
            </a:r>
            <a:r>
              <a:rPr lang="en-US" baseline="0" dirty="0" smtClean="0"/>
              <a:t>closer proximity</a:t>
            </a:r>
            <a:r>
              <a:rPr lang="en-US" baseline="0" dirty="0"/>
              <a:t>) will enable direct 1:1 tracking of which machine is used in a given exercise</a:t>
            </a:r>
            <a:r>
              <a:rPr lang="en-US" baseline="0" dirty="0" smtClean="0"/>
              <a:t>. </a:t>
            </a:r>
          </a:p>
          <a:p>
            <a:r>
              <a:rPr lang="en-US" baseline="0" dirty="0" smtClean="0"/>
              <a:t>Know the effort expended and # of reps.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25</a:t>
            </a:fld>
            <a:endParaRPr lang="en-US"/>
          </a:p>
        </p:txBody>
      </p:sp>
    </p:spTree>
    <p:extLst>
      <p:ext uri="{BB962C8B-B14F-4D97-AF65-F5344CB8AC3E}">
        <p14:creationId xmlns:p14="http://schemas.microsoft.com/office/powerpoint/2010/main" val="3740591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knowing the machine being </a:t>
            </a:r>
            <a:r>
              <a:rPr lang="en-US" dirty="0" smtClean="0"/>
              <a:t>used and using</a:t>
            </a:r>
            <a:r>
              <a:rPr lang="en-US" baseline="0" dirty="0" smtClean="0"/>
              <a:t> a wearable (even a Gear Fit2)</a:t>
            </a:r>
            <a:r>
              <a:rPr lang="en-US" dirty="0" smtClean="0"/>
              <a:t>,</a:t>
            </a:r>
            <a:r>
              <a:rPr lang="en-US" baseline="0" dirty="0" smtClean="0"/>
              <a:t> </a:t>
            </a:r>
            <a:r>
              <a:rPr lang="en-US" baseline="0" dirty="0"/>
              <a:t>tracking </a:t>
            </a:r>
            <a:r>
              <a:rPr lang="en-US" baseline="0" dirty="0" smtClean="0"/>
              <a:t>muscle </a:t>
            </a:r>
            <a:r>
              <a:rPr lang="en-US" baseline="0" dirty="0"/>
              <a:t>group workouts becomes possible.</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26</a:t>
            </a:fld>
            <a:endParaRPr lang="en-US"/>
          </a:p>
        </p:txBody>
      </p:sp>
    </p:spTree>
    <p:extLst>
      <p:ext uri="{BB962C8B-B14F-4D97-AF65-F5344CB8AC3E}">
        <p14:creationId xmlns:p14="http://schemas.microsoft.com/office/powerpoint/2010/main" val="1600853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underscore</a:t>
            </a:r>
            <a:r>
              <a:rPr lang="en-US" baseline="0" dirty="0" smtClean="0"/>
              <a:t> the previous slide, here is an example of Focus Motion’s algorithms using data from a Samsung Gear device, showing a behind-the-scenes data dump.</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27</a:t>
            </a:fld>
            <a:endParaRPr lang="en-US"/>
          </a:p>
        </p:txBody>
      </p:sp>
    </p:spTree>
    <p:extLst>
      <p:ext uri="{BB962C8B-B14F-4D97-AF65-F5344CB8AC3E}">
        <p14:creationId xmlns:p14="http://schemas.microsoft.com/office/powerpoint/2010/main" val="4166375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weight lifting can be determined also, both by using motion detection and other</a:t>
            </a:r>
            <a:r>
              <a:rPr lang="en-US" baseline="0" dirty="0"/>
              <a:t> proximity methods to specifically identify how much with simple weights.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28</a:t>
            </a:fld>
            <a:endParaRPr lang="en-US"/>
          </a:p>
        </p:txBody>
      </p:sp>
    </p:spTree>
    <p:extLst>
      <p:ext uri="{BB962C8B-B14F-4D97-AF65-F5344CB8AC3E}">
        <p14:creationId xmlns:p14="http://schemas.microsoft.com/office/powerpoint/2010/main" val="3209136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49341-0DD6-4D93-B3F1-4461A8791751}" type="slidenum">
              <a:rPr lang="en-US" smtClean="0"/>
              <a:t>29</a:t>
            </a:fld>
            <a:endParaRPr lang="en-US"/>
          </a:p>
        </p:txBody>
      </p:sp>
    </p:spTree>
    <p:extLst>
      <p:ext uri="{BB962C8B-B14F-4D97-AF65-F5344CB8AC3E}">
        <p14:creationId xmlns:p14="http://schemas.microsoft.com/office/powerpoint/2010/main" val="243568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a:t>
            </a:r>
            <a:r>
              <a:rPr lang="en-US" baseline="0" dirty="0"/>
              <a:t> workout details and efficiency of workout, plus recent progress</a:t>
            </a:r>
          </a:p>
          <a:p>
            <a:endParaRPr lang="en-US" baseline="0" dirty="0"/>
          </a:p>
          <a:p>
            <a:r>
              <a:rPr lang="en-US" baseline="0" dirty="0"/>
              <a:t>Show range of motion and total form efficiency, and suggest improvements and tips.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30</a:t>
            </a:fld>
            <a:endParaRPr lang="en-US"/>
          </a:p>
        </p:txBody>
      </p:sp>
    </p:spTree>
    <p:extLst>
      <p:ext uri="{BB962C8B-B14F-4D97-AF65-F5344CB8AC3E}">
        <p14:creationId xmlns:p14="http://schemas.microsoft.com/office/powerpoint/2010/main" val="420701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ran</a:t>
            </a:r>
            <a:r>
              <a:rPr lang="en-US" baseline="0" dirty="0"/>
              <a:t> and cycled on my own, </a:t>
            </a:r>
            <a:r>
              <a:rPr lang="en-US" baseline="0" dirty="0" smtClean="0"/>
              <a:t>and then </a:t>
            </a:r>
            <a:r>
              <a:rPr lang="en-US" baseline="0" dirty="0"/>
              <a:t>joined Life Time </a:t>
            </a:r>
            <a:r>
              <a:rPr lang="en-US" baseline="0" dirty="0" smtClean="0"/>
              <a:t>Fitness in Dallas.</a:t>
            </a:r>
            <a:endParaRPr lang="en-US" dirty="0"/>
          </a:p>
          <a:p>
            <a:r>
              <a:rPr lang="en-US" dirty="0"/>
              <a:t>Due</a:t>
            </a:r>
            <a:r>
              <a:rPr lang="en-US" baseline="0" dirty="0"/>
              <a:t> to the technological limitations of the </a:t>
            </a:r>
            <a:r>
              <a:rPr lang="en-US" dirty="0"/>
              <a:t>day, I used Excel to</a:t>
            </a:r>
            <a:r>
              <a:rPr lang="en-US" baseline="0" dirty="0"/>
              <a:t> track time and used formulas to estimate calorie burn.</a:t>
            </a:r>
          </a:p>
          <a:p>
            <a:r>
              <a:rPr lang="en-US" baseline="0" dirty="0" smtClean="0"/>
              <a:t>I added </a:t>
            </a:r>
            <a:r>
              <a:rPr lang="en-US" baseline="0" dirty="0"/>
              <a:t>a Garmin Forerunner in late 2005</a:t>
            </a:r>
          </a:p>
          <a:p>
            <a:r>
              <a:rPr lang="en-US" baseline="0" dirty="0" smtClean="0"/>
              <a:t>I went </a:t>
            </a:r>
            <a:r>
              <a:rPr lang="en-US" baseline="0" dirty="0"/>
              <a:t>from barely being able to run a mile to completing a Half Marathon </a:t>
            </a:r>
            <a:r>
              <a:rPr lang="en-US" baseline="0" dirty="0" smtClean="0"/>
              <a:t>within 2 </a:t>
            </a:r>
            <a:r>
              <a:rPr lang="en-US" baseline="0" dirty="0"/>
              <a:t>years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a:t>
            </a:fld>
            <a:endParaRPr lang="en-US"/>
          </a:p>
        </p:txBody>
      </p:sp>
    </p:spTree>
    <p:extLst>
      <p:ext uri="{BB962C8B-B14F-4D97-AF65-F5344CB8AC3E}">
        <p14:creationId xmlns:p14="http://schemas.microsoft.com/office/powerpoint/2010/main" val="124258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Presence</a:t>
            </a:r>
            <a:r>
              <a:rPr lang="en-US" baseline="0" dirty="0"/>
              <a:t> (phone or wearable) can alert trainer that member is on-site.  Wearables can enhance PT sessions.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31</a:t>
            </a:fld>
            <a:endParaRPr lang="en-US"/>
          </a:p>
        </p:txBody>
      </p:sp>
    </p:spTree>
    <p:extLst>
      <p:ext uri="{BB962C8B-B14F-4D97-AF65-F5344CB8AC3E}">
        <p14:creationId xmlns:p14="http://schemas.microsoft.com/office/powerpoint/2010/main" val="3192625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use</a:t>
            </a:r>
            <a:r>
              <a:rPr lang="en-US" baseline="0" dirty="0"/>
              <a:t> of Trainer’s unscheduled time with remote assist training, and add virtual training with pre-planned routines which can optionally be customized to the individual members.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32</a:t>
            </a:fld>
            <a:endParaRPr lang="en-US"/>
          </a:p>
        </p:txBody>
      </p:sp>
    </p:spTree>
    <p:extLst>
      <p:ext uri="{BB962C8B-B14F-4D97-AF65-F5344CB8AC3E}">
        <p14:creationId xmlns:p14="http://schemas.microsoft.com/office/powerpoint/2010/main" val="1504708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Automatically record class activity</a:t>
            </a:r>
            <a:r>
              <a:rPr lang="en-US" baseline="0" dirty="0"/>
              <a:t> and effort to the member’s on-device health repository, plus gym master records.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33</a:t>
            </a:fld>
            <a:endParaRPr lang="en-US"/>
          </a:p>
        </p:txBody>
      </p:sp>
    </p:spTree>
    <p:extLst>
      <p:ext uri="{BB962C8B-B14F-4D97-AF65-F5344CB8AC3E}">
        <p14:creationId xmlns:p14="http://schemas.microsoft.com/office/powerpoint/2010/main" val="236390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Leaderboards</a:t>
            </a:r>
            <a:r>
              <a:rPr lang="en-US" baseline="0" dirty="0"/>
              <a:t> create friendly </a:t>
            </a:r>
            <a:r>
              <a:rPr lang="en-US" baseline="0" dirty="0" smtClean="0"/>
              <a:t>competition.</a:t>
            </a:r>
          </a:p>
          <a:p>
            <a:r>
              <a:rPr lang="en-US" baseline="0" dirty="0" smtClean="0"/>
              <a:t>These </a:t>
            </a:r>
            <a:r>
              <a:rPr lang="en-US" baseline="0" dirty="0"/>
              <a:t>exist now with some standalone solutions, but are not necessarily integrated into a larger, cohesive </a:t>
            </a:r>
            <a:r>
              <a:rPr lang="en-US" baseline="0" dirty="0" smtClean="0"/>
              <a:t>system.</a:t>
            </a:r>
          </a:p>
          <a:p>
            <a:r>
              <a:rPr lang="en-US" baseline="0" dirty="0" smtClean="0"/>
              <a:t>Wearables </a:t>
            </a:r>
            <a:r>
              <a:rPr lang="en-US" baseline="0" dirty="0"/>
              <a:t>can interact directly with visual displays (signage) in the room.</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34</a:t>
            </a:fld>
            <a:endParaRPr lang="en-US"/>
          </a:p>
        </p:txBody>
      </p:sp>
    </p:spTree>
    <p:extLst>
      <p:ext uri="{BB962C8B-B14F-4D97-AF65-F5344CB8AC3E}">
        <p14:creationId xmlns:p14="http://schemas.microsoft.com/office/powerpoint/2010/main" val="1932440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49341-0DD6-4D93-B3F1-4461A8791751}" type="slidenum">
              <a:rPr lang="en-US" smtClean="0"/>
              <a:t>35</a:t>
            </a:fld>
            <a:endParaRPr lang="en-US"/>
          </a:p>
        </p:txBody>
      </p:sp>
    </p:spTree>
    <p:extLst>
      <p:ext uri="{BB962C8B-B14F-4D97-AF65-F5344CB8AC3E}">
        <p14:creationId xmlns:p14="http://schemas.microsoft.com/office/powerpoint/2010/main" val="2409132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have</a:t>
            </a:r>
            <a:r>
              <a:rPr lang="en-US" baseline="0" dirty="0" smtClean="0"/>
              <a:t> begun to collect all this data, how do you use it?</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36</a:t>
            </a:fld>
            <a:endParaRPr lang="en-US"/>
          </a:p>
        </p:txBody>
      </p:sp>
    </p:spTree>
    <p:extLst>
      <p:ext uri="{BB962C8B-B14F-4D97-AF65-F5344CB8AC3E}">
        <p14:creationId xmlns:p14="http://schemas.microsoft.com/office/powerpoint/2010/main" val="1144052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setting and setting new goals is important, especially early on when members want to see results more quickly.  </a:t>
            </a:r>
          </a:p>
          <a:p>
            <a:endParaRPr lang="en-US" dirty="0"/>
          </a:p>
          <a:p>
            <a:r>
              <a:rPr lang="en-US" dirty="0"/>
              <a:t>Goals for consistency</a:t>
            </a:r>
            <a:r>
              <a:rPr lang="en-US" baseline="0" dirty="0"/>
              <a:t> are suitable once a member </a:t>
            </a:r>
            <a:r>
              <a:rPr lang="en-US" baseline="0"/>
              <a:t>has achieved their goals and move to maintenance mode.</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37</a:t>
            </a:fld>
            <a:endParaRPr lang="en-US"/>
          </a:p>
        </p:txBody>
      </p:sp>
    </p:spTree>
    <p:extLst>
      <p:ext uri="{BB962C8B-B14F-4D97-AF65-F5344CB8AC3E}">
        <p14:creationId xmlns:p14="http://schemas.microsoft.com/office/powerpoint/2010/main" val="2088482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Suggestions can be crowd-sourced</a:t>
            </a:r>
            <a:r>
              <a:rPr lang="en-US" baseline="0" dirty="0"/>
              <a:t> as well and ranked by local popularity.</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38</a:t>
            </a:fld>
            <a:endParaRPr lang="en-US"/>
          </a:p>
        </p:txBody>
      </p:sp>
    </p:spTree>
    <p:extLst>
      <p:ext uri="{BB962C8B-B14F-4D97-AF65-F5344CB8AC3E}">
        <p14:creationId xmlns:p14="http://schemas.microsoft.com/office/powerpoint/2010/main" val="1337040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 back to the </a:t>
            </a:r>
            <a:r>
              <a:rPr lang="en-US" dirty="0" err="1" smtClean="0"/>
              <a:t>heatmap</a:t>
            </a:r>
            <a:r>
              <a:rPr lang="en-US" dirty="0" smtClean="0"/>
              <a:t>,</a:t>
            </a:r>
            <a:r>
              <a:rPr lang="en-US" baseline="0" dirty="0" smtClean="0"/>
              <a:t> you can use this information to broaden </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39</a:t>
            </a:fld>
            <a:endParaRPr lang="en-US"/>
          </a:p>
        </p:txBody>
      </p:sp>
    </p:spTree>
    <p:extLst>
      <p:ext uri="{BB962C8B-B14F-4D97-AF65-F5344CB8AC3E}">
        <p14:creationId xmlns:p14="http://schemas.microsoft.com/office/powerpoint/2010/main" val="1858453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 balancing.</a:t>
            </a:r>
          </a:p>
          <a:p>
            <a:r>
              <a:rPr lang="en-US" dirty="0" smtClean="0"/>
              <a:t>One</a:t>
            </a:r>
            <a:r>
              <a:rPr lang="en-US" baseline="0" dirty="0" smtClean="0"/>
              <a:t> of the complaints was “overcrowded gym”</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40</a:t>
            </a:fld>
            <a:endParaRPr lang="en-US"/>
          </a:p>
        </p:txBody>
      </p:sp>
    </p:spTree>
    <p:extLst>
      <p:ext uri="{BB962C8B-B14F-4D97-AF65-F5344CB8AC3E}">
        <p14:creationId xmlns:p14="http://schemas.microsoft.com/office/powerpoint/2010/main" val="381924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 metric-driven</a:t>
            </a:r>
            <a:r>
              <a:rPr lang="en-US" baseline="0" dirty="0"/>
              <a:t> person, so it was worth the fuss.  The visualized trends and the results motivated me to continue down this track for years.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4</a:t>
            </a:fld>
            <a:endParaRPr lang="en-US"/>
          </a:p>
        </p:txBody>
      </p:sp>
    </p:spTree>
    <p:extLst>
      <p:ext uri="{BB962C8B-B14F-4D97-AF65-F5344CB8AC3E}">
        <p14:creationId xmlns:p14="http://schemas.microsoft.com/office/powerpoint/2010/main" val="3227272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49341-0DD6-4D93-B3F1-4461A8791751}" type="slidenum">
              <a:rPr lang="en-US" smtClean="0"/>
              <a:t>41</a:t>
            </a:fld>
            <a:endParaRPr lang="en-US"/>
          </a:p>
        </p:txBody>
      </p:sp>
    </p:spTree>
    <p:extLst>
      <p:ext uri="{BB962C8B-B14F-4D97-AF65-F5344CB8AC3E}">
        <p14:creationId xmlns:p14="http://schemas.microsoft.com/office/powerpoint/2010/main" val="3776936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Aggregate data Addressing</a:t>
            </a:r>
            <a:r>
              <a:rPr lang="en-US" baseline="0" dirty="0" smtClean="0"/>
              <a:t> club-level benefits</a:t>
            </a:r>
          </a:p>
          <a:p>
            <a:r>
              <a:rPr lang="en-US" baseline="0" dirty="0" smtClean="0"/>
              <a:t>Grocery store-milk model</a:t>
            </a:r>
          </a:p>
        </p:txBody>
      </p:sp>
      <p:sp>
        <p:nvSpPr>
          <p:cNvPr id="4" name="Slide Number Placeholder 3"/>
          <p:cNvSpPr>
            <a:spLocks noGrp="1"/>
          </p:cNvSpPr>
          <p:nvPr>
            <p:ph type="sldNum" sz="quarter" idx="10"/>
          </p:nvPr>
        </p:nvSpPr>
        <p:spPr/>
        <p:txBody>
          <a:bodyPr/>
          <a:lstStyle/>
          <a:p>
            <a:fld id="{E4549341-0DD6-4D93-B3F1-4461A8791751}" type="slidenum">
              <a:rPr lang="en-US" smtClean="0"/>
              <a:t>43</a:t>
            </a:fld>
            <a:endParaRPr lang="en-US"/>
          </a:p>
        </p:txBody>
      </p:sp>
    </p:spTree>
    <p:extLst>
      <p:ext uri="{BB962C8B-B14F-4D97-AF65-F5344CB8AC3E}">
        <p14:creationId xmlns:p14="http://schemas.microsoft.com/office/powerpoint/2010/main" val="33562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all machines at a glance</a:t>
            </a:r>
            <a:r>
              <a:rPr lang="en-US" baseline="0" dirty="0" smtClean="0"/>
              <a:t> in terms of utilization</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44</a:t>
            </a:fld>
            <a:endParaRPr lang="en-US"/>
          </a:p>
        </p:txBody>
      </p:sp>
    </p:spTree>
    <p:extLst>
      <p:ext uri="{BB962C8B-B14F-4D97-AF65-F5344CB8AC3E}">
        <p14:creationId xmlns:p14="http://schemas.microsoft.com/office/powerpoint/2010/main" val="1021480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49341-0DD6-4D93-B3F1-4461A8791751}" type="slidenum">
              <a:rPr lang="en-US" smtClean="0"/>
              <a:t>45</a:t>
            </a:fld>
            <a:endParaRPr lang="en-US"/>
          </a:p>
        </p:txBody>
      </p:sp>
    </p:spTree>
    <p:extLst>
      <p:ext uri="{BB962C8B-B14F-4D97-AF65-F5344CB8AC3E}">
        <p14:creationId xmlns:p14="http://schemas.microsoft.com/office/powerpoint/2010/main" val="2290126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believe by adopting modest technology, you can have </a:t>
            </a:r>
            <a:r>
              <a:rPr lang="en-US" dirty="0"/>
              <a:t>additional data for your members</a:t>
            </a:r>
            <a:r>
              <a:rPr lang="en-US" dirty="0" smtClean="0"/>
              <a:t>, and</a:t>
            </a:r>
            <a:r>
              <a:rPr lang="en-US" baseline="0" dirty="0" smtClean="0"/>
              <a:t> </a:t>
            </a:r>
            <a:r>
              <a:rPr lang="en-US" baseline="0" dirty="0"/>
              <a:t>you’ll be able to start looking at ways to increase overall revenue of the club</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46</a:t>
            </a:fld>
            <a:endParaRPr lang="en-US"/>
          </a:p>
        </p:txBody>
      </p:sp>
    </p:spTree>
    <p:extLst>
      <p:ext uri="{BB962C8B-B14F-4D97-AF65-F5344CB8AC3E}">
        <p14:creationId xmlns:p14="http://schemas.microsoft.com/office/powerpoint/2010/main" val="1956108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49341-0DD6-4D93-B3F1-4461A8791751}" type="slidenum">
              <a:rPr lang="en-US" smtClean="0"/>
              <a:t>47</a:t>
            </a:fld>
            <a:endParaRPr lang="en-US"/>
          </a:p>
        </p:txBody>
      </p:sp>
    </p:spTree>
    <p:extLst>
      <p:ext uri="{BB962C8B-B14F-4D97-AF65-F5344CB8AC3E}">
        <p14:creationId xmlns:p14="http://schemas.microsoft.com/office/powerpoint/2010/main" val="1985553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data is very basic today</a:t>
            </a:r>
          </a:p>
        </p:txBody>
      </p:sp>
      <p:sp>
        <p:nvSpPr>
          <p:cNvPr id="4" name="Slide Number Placeholder 3"/>
          <p:cNvSpPr>
            <a:spLocks noGrp="1"/>
          </p:cNvSpPr>
          <p:nvPr>
            <p:ph type="sldNum" sz="quarter" idx="10"/>
          </p:nvPr>
        </p:nvSpPr>
        <p:spPr/>
        <p:txBody>
          <a:bodyPr/>
          <a:lstStyle/>
          <a:p>
            <a:fld id="{E4549341-0DD6-4D93-B3F1-4461A8791751}" type="slidenum">
              <a:rPr lang="en-US" smtClean="0"/>
              <a:t>48</a:t>
            </a:fld>
            <a:endParaRPr lang="en-US"/>
          </a:p>
        </p:txBody>
      </p:sp>
    </p:spTree>
    <p:extLst>
      <p:ext uri="{BB962C8B-B14F-4D97-AF65-F5344CB8AC3E}">
        <p14:creationId xmlns:p14="http://schemas.microsoft.com/office/powerpoint/2010/main" val="1482559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can be much more detailed using member phones, and wearables will</a:t>
            </a:r>
            <a:r>
              <a:rPr lang="en-US" baseline="0" dirty="0"/>
              <a:t> add even more data</a:t>
            </a:r>
            <a:r>
              <a:rPr lang="en-US" dirty="0"/>
              <a:t>.</a:t>
            </a:r>
          </a:p>
        </p:txBody>
      </p:sp>
      <p:sp>
        <p:nvSpPr>
          <p:cNvPr id="4" name="Slide Number Placeholder 3"/>
          <p:cNvSpPr>
            <a:spLocks noGrp="1"/>
          </p:cNvSpPr>
          <p:nvPr>
            <p:ph type="sldNum" sz="quarter" idx="10"/>
          </p:nvPr>
        </p:nvSpPr>
        <p:spPr/>
        <p:txBody>
          <a:bodyPr/>
          <a:lstStyle/>
          <a:p>
            <a:fld id="{E4549341-0DD6-4D93-B3F1-4461A8791751}" type="slidenum">
              <a:rPr lang="en-US" smtClean="0"/>
              <a:t>49</a:t>
            </a:fld>
            <a:endParaRPr lang="en-US"/>
          </a:p>
        </p:txBody>
      </p:sp>
    </p:spTree>
    <p:extLst>
      <p:ext uri="{BB962C8B-B14F-4D97-AF65-F5344CB8AC3E}">
        <p14:creationId xmlns:p14="http://schemas.microsoft.com/office/powerpoint/2010/main" val="470800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49341-0DD6-4D93-B3F1-4461A8791751}" type="slidenum">
              <a:rPr lang="en-US" smtClean="0"/>
              <a:t>50</a:t>
            </a:fld>
            <a:endParaRPr lang="en-US"/>
          </a:p>
        </p:txBody>
      </p:sp>
    </p:spTree>
    <p:extLst>
      <p:ext uri="{BB962C8B-B14F-4D97-AF65-F5344CB8AC3E}">
        <p14:creationId xmlns:p14="http://schemas.microsoft.com/office/powerpoint/2010/main" val="1649273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an all-or-nothing solution.  It’s modular</a:t>
            </a:r>
            <a:r>
              <a:rPr lang="en-US" baseline="0" dirty="0"/>
              <a:t> and delivers benefits with even a few components.  Wearables are key to the deeper experiences, though.</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51</a:t>
            </a:fld>
            <a:endParaRPr lang="en-US"/>
          </a:p>
        </p:txBody>
      </p:sp>
    </p:spTree>
    <p:extLst>
      <p:ext uri="{BB962C8B-B14F-4D97-AF65-F5344CB8AC3E}">
        <p14:creationId xmlns:p14="http://schemas.microsoft.com/office/powerpoint/2010/main" val="372044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 am situation in Samsung and what I work on</a:t>
            </a:r>
          </a:p>
          <a:p>
            <a:r>
              <a:rPr lang="en-US" dirty="0"/>
              <a:t>My technological</a:t>
            </a:r>
            <a:r>
              <a:rPr lang="en-US" baseline="0" dirty="0"/>
              <a:t> and application philosophy</a:t>
            </a:r>
          </a:p>
          <a:p>
            <a:r>
              <a:rPr lang="en-US" baseline="0" dirty="0"/>
              <a:t>Passion for fitness and health</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5</a:t>
            </a:fld>
            <a:endParaRPr lang="en-US"/>
          </a:p>
        </p:txBody>
      </p:sp>
    </p:spTree>
    <p:extLst>
      <p:ext uri="{BB962C8B-B14F-4D97-AF65-F5344CB8AC3E}">
        <p14:creationId xmlns:p14="http://schemas.microsoft.com/office/powerpoint/2010/main" val="2713961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wraps up the main, Fitness 360</a:t>
            </a:r>
            <a:r>
              <a:rPr lang="en-US" baseline="0" dirty="0" smtClean="0"/>
              <a:t> presentation.  I’d like to cover another, related topic before we head into the roundtable </a:t>
            </a:r>
            <a:r>
              <a:rPr lang="en-US" baseline="0" dirty="0" smtClean="0"/>
              <a:t>discussion.</a:t>
            </a:r>
            <a:endParaRPr lang="en-US" baseline="0" dirty="0" smtClean="0"/>
          </a:p>
          <a:p>
            <a:r>
              <a:rPr lang="en-US" dirty="0" smtClean="0"/>
              <a:t>Samsung is getting involved in Corporate </a:t>
            </a:r>
            <a:r>
              <a:rPr lang="en-US" dirty="0"/>
              <a:t>Wellness.</a:t>
            </a:r>
          </a:p>
        </p:txBody>
      </p:sp>
      <p:sp>
        <p:nvSpPr>
          <p:cNvPr id="4" name="Slide Number Placeholder 3"/>
          <p:cNvSpPr>
            <a:spLocks noGrp="1"/>
          </p:cNvSpPr>
          <p:nvPr>
            <p:ph type="sldNum" sz="quarter" idx="10"/>
          </p:nvPr>
        </p:nvSpPr>
        <p:spPr/>
        <p:txBody>
          <a:bodyPr/>
          <a:lstStyle/>
          <a:p>
            <a:fld id="{E4549341-0DD6-4D93-B3F1-4461A8791751}" type="slidenum">
              <a:rPr lang="en-US" smtClean="0"/>
              <a:t>53</a:t>
            </a:fld>
            <a:endParaRPr lang="en-US"/>
          </a:p>
        </p:txBody>
      </p:sp>
    </p:spTree>
    <p:extLst>
      <p:ext uri="{BB962C8B-B14F-4D97-AF65-F5344CB8AC3E}">
        <p14:creationId xmlns:p14="http://schemas.microsoft.com/office/powerpoint/2010/main" val="310505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see these as business devices, too.</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54</a:t>
            </a:fld>
            <a:endParaRPr lang="en-US"/>
          </a:p>
        </p:txBody>
      </p:sp>
    </p:spTree>
    <p:extLst>
      <p:ext uri="{BB962C8B-B14F-4D97-AF65-F5344CB8AC3E}">
        <p14:creationId xmlns:p14="http://schemas.microsoft.com/office/powerpoint/2010/main" val="34140516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55</a:t>
            </a:fld>
            <a:endParaRPr lang="en-US"/>
          </a:p>
        </p:txBody>
      </p:sp>
    </p:spTree>
    <p:extLst>
      <p:ext uri="{BB962C8B-B14F-4D97-AF65-F5344CB8AC3E}">
        <p14:creationId xmlns:p14="http://schemas.microsoft.com/office/powerpoint/2010/main" val="6831550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49341-0DD6-4D93-B3F1-4461A8791751}" type="slidenum">
              <a:rPr lang="en-US" smtClean="0"/>
              <a:t>56</a:t>
            </a:fld>
            <a:endParaRPr lang="en-US"/>
          </a:p>
        </p:txBody>
      </p:sp>
    </p:spTree>
    <p:extLst>
      <p:ext uri="{BB962C8B-B14F-4D97-AF65-F5344CB8AC3E}">
        <p14:creationId xmlns:p14="http://schemas.microsoft.com/office/powerpoint/2010/main" val="2641281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57</a:t>
            </a:fld>
            <a:endParaRPr lang="en-US"/>
          </a:p>
        </p:txBody>
      </p:sp>
    </p:spTree>
    <p:extLst>
      <p:ext uri="{BB962C8B-B14F-4D97-AF65-F5344CB8AC3E}">
        <p14:creationId xmlns:p14="http://schemas.microsoft.com/office/powerpoint/2010/main" val="1673684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Beta is currently taking place internally.  Market is 15m and </a:t>
            </a:r>
            <a:r>
              <a:rPr lang="en-US" dirty="0" smtClean="0"/>
              <a:t>growing that </a:t>
            </a:r>
            <a:r>
              <a:rPr lang="en-US" dirty="0" err="1" smtClean="0"/>
              <a:t>partcipate</a:t>
            </a:r>
            <a:r>
              <a:rPr lang="en-US" dirty="0" smtClean="0"/>
              <a:t> through a VAR</a:t>
            </a:r>
          </a:p>
          <a:p>
            <a:endParaRPr lang="en-US" dirty="0" smtClean="0"/>
          </a:p>
          <a:p>
            <a:r>
              <a:rPr lang="en-US" dirty="0" smtClean="0"/>
              <a:t>Sleep and HIPAA compliance is coming by 1Q17</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58</a:t>
            </a:fld>
            <a:endParaRPr lang="en-US"/>
          </a:p>
        </p:txBody>
      </p:sp>
    </p:spTree>
    <p:extLst>
      <p:ext uri="{BB962C8B-B14F-4D97-AF65-F5344CB8AC3E}">
        <p14:creationId xmlns:p14="http://schemas.microsoft.com/office/powerpoint/2010/main" val="402180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gives</a:t>
            </a:r>
            <a:r>
              <a:rPr lang="en-US" baseline="0" dirty="0" smtClean="0"/>
              <a:t> a bit of a view of what we are doing in Corporate Wellness.</a:t>
            </a:r>
            <a:endParaRPr lang="en-US" dirty="0" smtClean="0"/>
          </a:p>
          <a:p>
            <a:endParaRPr lang="en-US" dirty="0" smtClean="0"/>
          </a:p>
          <a:p>
            <a:r>
              <a:rPr lang="en-US" dirty="0" smtClean="0"/>
              <a:t>Now, we</a:t>
            </a:r>
            <a:r>
              <a:rPr lang="en-US" baseline="0" dirty="0" smtClean="0"/>
              <a:t> will transition to the roundtable discussion…</a:t>
            </a:r>
            <a:endParaRPr lang="en-US" dirty="0" smtClean="0"/>
          </a:p>
          <a:p>
            <a:r>
              <a:rPr lang="en-US" dirty="0" smtClean="0"/>
              <a:t>To </a:t>
            </a:r>
            <a:r>
              <a:rPr lang="en-US" dirty="0"/>
              <a:t>summarize, the connected gym</a:t>
            </a:r>
            <a:r>
              <a:rPr lang="en-US" baseline="0" dirty="0"/>
              <a:t> benefits all members, whether independently a member of your club, or a member through a corporate wellness program.</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59</a:t>
            </a:fld>
            <a:endParaRPr lang="en-US"/>
          </a:p>
        </p:txBody>
      </p:sp>
    </p:spTree>
    <p:extLst>
      <p:ext uri="{BB962C8B-B14F-4D97-AF65-F5344CB8AC3E}">
        <p14:creationId xmlns:p14="http://schemas.microsoft.com/office/powerpoint/2010/main" val="546698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smart components in</a:t>
            </a:r>
            <a:r>
              <a:rPr lang="en-US" baseline="0" dirty="0"/>
              <a:t> mobile phone and wearable apps, you can use them to </a:t>
            </a:r>
            <a:r>
              <a:rPr lang="en-US" baseline="0" dirty="0" smtClean="0"/>
              <a:t>…</a:t>
            </a:r>
          </a:p>
          <a:p>
            <a:r>
              <a:rPr lang="en-US" baseline="0" dirty="0" smtClean="0"/>
              <a:t>… gather data and analytics to drive your club</a:t>
            </a:r>
          </a:p>
          <a:p>
            <a:r>
              <a:rPr lang="en-US" baseline="0" dirty="0" smtClean="0"/>
              <a:t>And interact with your members in all, new ways.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60</a:t>
            </a:fld>
            <a:endParaRPr lang="en-US"/>
          </a:p>
        </p:txBody>
      </p:sp>
    </p:spTree>
    <p:extLst>
      <p:ext uri="{BB962C8B-B14F-4D97-AF65-F5344CB8AC3E}">
        <p14:creationId xmlns:p14="http://schemas.microsoft.com/office/powerpoint/2010/main" val="3922015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Samsung </a:t>
            </a:r>
            <a:r>
              <a:rPr lang="en-US" dirty="0" smtClean="0"/>
              <a:t>(and others) provide </a:t>
            </a:r>
            <a:r>
              <a:rPr lang="en-US" dirty="0"/>
              <a:t>the devices,</a:t>
            </a:r>
            <a:r>
              <a:rPr lang="en-US" baseline="0" dirty="0"/>
              <a:t> and our partners provide the solutions.  We then work with the industry to tailor the solutions to their needs.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61</a:t>
            </a:fld>
            <a:endParaRPr lang="en-US"/>
          </a:p>
        </p:txBody>
      </p:sp>
    </p:spTree>
    <p:extLst>
      <p:ext uri="{BB962C8B-B14F-4D97-AF65-F5344CB8AC3E}">
        <p14:creationId xmlns:p14="http://schemas.microsoft.com/office/powerpoint/2010/main" val="34168303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Underscore modularity</a:t>
            </a:r>
            <a:r>
              <a:rPr lang="en-US" baseline="0" dirty="0"/>
              <a:t> of the system, that it’s not an all-or-nothing proposition.  </a:t>
            </a:r>
            <a:r>
              <a:rPr lang="en-US" baseline="0"/>
              <a:t>Even small </a:t>
            </a:r>
            <a:r>
              <a:rPr lang="en-US" baseline="0" dirty="0"/>
              <a:t>investments will generate data and hence return.</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62</a:t>
            </a:fld>
            <a:endParaRPr lang="en-US"/>
          </a:p>
        </p:txBody>
      </p:sp>
    </p:spTree>
    <p:extLst>
      <p:ext uri="{BB962C8B-B14F-4D97-AF65-F5344CB8AC3E}">
        <p14:creationId xmlns:p14="http://schemas.microsoft.com/office/powerpoint/2010/main" val="4053800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have fitness goals, but fitness is a</a:t>
            </a:r>
            <a:r>
              <a:rPr lang="en-US" baseline="0" dirty="0" smtClean="0"/>
              <a:t> lifelong journey.</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6</a:t>
            </a:fld>
            <a:endParaRPr lang="en-US"/>
          </a:p>
        </p:txBody>
      </p:sp>
    </p:spTree>
    <p:extLst>
      <p:ext uri="{BB962C8B-B14F-4D97-AF65-F5344CB8AC3E}">
        <p14:creationId xmlns:p14="http://schemas.microsoft.com/office/powerpoint/2010/main" val="3821782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549341-0DD6-4D93-B3F1-4461A8791751}" type="slidenum">
              <a:rPr lang="en-US" smtClean="0"/>
              <a:t>63</a:t>
            </a:fld>
            <a:endParaRPr lang="en-US"/>
          </a:p>
        </p:txBody>
      </p:sp>
    </p:spTree>
    <p:extLst>
      <p:ext uri="{BB962C8B-B14F-4D97-AF65-F5344CB8AC3E}">
        <p14:creationId xmlns:p14="http://schemas.microsoft.com/office/powerpoint/2010/main" val="1337618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take my personal story and apply it </a:t>
            </a:r>
            <a:r>
              <a:rPr lang="en-US" dirty="0" smtClean="0"/>
              <a:t>to </a:t>
            </a:r>
            <a:r>
              <a:rPr lang="en-US" dirty="0" smtClean="0"/>
              <a:t>the</a:t>
            </a:r>
            <a:r>
              <a:rPr lang="en-US" baseline="0" dirty="0" smtClean="0"/>
              <a:t> present- obesity, chronic illness and health are in the news constantly</a:t>
            </a:r>
          </a:p>
          <a:p>
            <a:r>
              <a:rPr lang="en-US" baseline="0" dirty="0" smtClean="0"/>
              <a:t>More than ever we are able to track what we do</a:t>
            </a:r>
          </a:p>
          <a:p>
            <a:r>
              <a:rPr lang="en-US" baseline="0" dirty="0" smtClean="0"/>
              <a:t>But we don’t, or not for very long.</a:t>
            </a:r>
          </a:p>
          <a:p>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7</a:t>
            </a:fld>
            <a:endParaRPr lang="en-US"/>
          </a:p>
        </p:txBody>
      </p:sp>
    </p:spTree>
    <p:extLst>
      <p:ext uri="{BB962C8B-B14F-4D97-AF65-F5344CB8AC3E}">
        <p14:creationId xmlns:p14="http://schemas.microsoft.com/office/powerpoint/2010/main" val="321013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see a reflection of this in your clubs.  People join and then nearly half underuse the facility and eventually drop out.</a:t>
            </a:r>
            <a:endParaRPr lang="en-US" baseline="0" dirty="0" smtClean="0"/>
          </a:p>
          <a:p>
            <a:endParaRPr lang="en-US" dirty="0" smtClean="0"/>
          </a:p>
          <a:p>
            <a:r>
              <a:rPr lang="en-US" dirty="0" smtClean="0"/>
              <a:t>Year</a:t>
            </a:r>
            <a:r>
              <a:rPr lang="en-US" baseline="0" dirty="0" smtClean="0"/>
              <a:t> </a:t>
            </a:r>
            <a:r>
              <a:rPr lang="en-US" baseline="0" dirty="0"/>
              <a:t>in, year out, club membership churns.  Up to 50% are long term (&gt;3 years) members, but the rest is churn, with most of it occurring annually when the initial 1-year agreement is up.</a:t>
            </a:r>
          </a:p>
        </p:txBody>
      </p:sp>
      <p:sp>
        <p:nvSpPr>
          <p:cNvPr id="4" name="Slide Number Placeholder 3"/>
          <p:cNvSpPr>
            <a:spLocks noGrp="1"/>
          </p:cNvSpPr>
          <p:nvPr>
            <p:ph type="sldNum" sz="quarter" idx="10"/>
          </p:nvPr>
        </p:nvSpPr>
        <p:spPr/>
        <p:txBody>
          <a:bodyPr/>
          <a:lstStyle/>
          <a:p>
            <a:fld id="{E4549341-0DD6-4D93-B3F1-4461A8791751}" type="slidenum">
              <a:rPr lang="en-US" smtClean="0"/>
              <a:t>8</a:t>
            </a:fld>
            <a:endParaRPr lang="en-US"/>
          </a:p>
        </p:txBody>
      </p:sp>
    </p:spTree>
    <p:extLst>
      <p:ext uri="{BB962C8B-B14F-4D97-AF65-F5344CB8AC3E}">
        <p14:creationId xmlns:p14="http://schemas.microsoft.com/office/powerpoint/2010/main" val="534669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Reasons people quit their</a:t>
            </a:r>
            <a:r>
              <a:rPr lang="en-US" baseline="0" dirty="0"/>
              <a:t> club memberships</a:t>
            </a:r>
            <a:endParaRPr lang="en-US" dirty="0"/>
          </a:p>
        </p:txBody>
      </p:sp>
      <p:sp>
        <p:nvSpPr>
          <p:cNvPr id="4" name="Slide Number Placeholder 3"/>
          <p:cNvSpPr>
            <a:spLocks noGrp="1"/>
          </p:cNvSpPr>
          <p:nvPr>
            <p:ph type="sldNum" sz="quarter" idx="10"/>
          </p:nvPr>
        </p:nvSpPr>
        <p:spPr/>
        <p:txBody>
          <a:bodyPr/>
          <a:lstStyle/>
          <a:p>
            <a:fld id="{E4549341-0DD6-4D93-B3F1-4461A8791751}" type="slidenum">
              <a:rPr lang="en-US" smtClean="0"/>
              <a:t>9</a:t>
            </a:fld>
            <a:endParaRPr lang="en-US"/>
          </a:p>
        </p:txBody>
      </p:sp>
    </p:spTree>
    <p:extLst>
      <p:ext uri="{BB962C8B-B14F-4D97-AF65-F5344CB8AC3E}">
        <p14:creationId xmlns:p14="http://schemas.microsoft.com/office/powerpoint/2010/main" val="3040283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smtClean="0"/>
              <a:t>9/13/2016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16367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52971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9514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80331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292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smtClean="0"/>
              <a:t>9/13/2016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818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smtClean="0"/>
              <a:t>9/13/2016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5512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313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563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ntent Slide (Sing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04800" y="0"/>
            <a:ext cx="11887200" cy="1092200"/>
          </a:xfrm>
          <a:prstGeom prst="rect">
            <a:avLst/>
          </a:prstGeom>
        </p:spPr>
        <p:txBody>
          <a:bodyPr vert="horz" lIns="91436" tIns="45718" rIns="91436" bIns="45718" rtlCol="0" anchor="ctr">
            <a:noAutofit/>
          </a:bodyPr>
          <a:lstStyle>
            <a:lvl1pPr algn="l">
              <a:lnSpc>
                <a:spcPct val="90000"/>
              </a:lnSpc>
              <a:defRPr sz="3200">
                <a:solidFill>
                  <a:schemeClr val="bg1"/>
                </a:solidFill>
                <a:latin typeface="Franklin Gothic Medium" pitchFamily="34" charset="0"/>
                <a:ea typeface="Franklin Gothic Medium" pitchFamily="34" charset="0"/>
                <a:cs typeface="Helvetica" pitchFamily="34" charset="0"/>
              </a:defRPr>
            </a:lvl1pPr>
          </a:lstStyle>
          <a:p>
            <a:endParaRPr lang="en-US" dirty="0"/>
          </a:p>
        </p:txBody>
      </p:sp>
      <p:sp>
        <p:nvSpPr>
          <p:cNvPr id="4" name="Slide Number Placeholder 5"/>
          <p:cNvSpPr>
            <a:spLocks noGrp="1"/>
          </p:cNvSpPr>
          <p:nvPr>
            <p:ph type="sldNum" sz="quarter" idx="4"/>
          </p:nvPr>
        </p:nvSpPr>
        <p:spPr>
          <a:xfrm>
            <a:off x="5503333" y="6527181"/>
            <a:ext cx="1219200" cy="330819"/>
          </a:xfrm>
          <a:prstGeom prst="rect">
            <a:avLst/>
          </a:prstGeom>
        </p:spPr>
        <p:txBody>
          <a:bodyPr lIns="68589" tIns="34295" rIns="68589" bIns="34295" anchor="b"/>
          <a:lstStyle>
            <a:lvl1pPr>
              <a:defRPr lang="en-US" smtClean="0">
                <a:solidFill>
                  <a:srgbClr val="BFBFBF"/>
                </a:solidFill>
              </a:defRPr>
            </a:lvl1pPr>
          </a:lstStyle>
          <a:p>
            <a:fld id="{E87F3EDC-7C6D-A54E-976A-F80EFB66C15F}"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10013795" y="6436042"/>
            <a:ext cx="2092712" cy="320185"/>
          </a:xfrm>
          <a:prstGeom prst="rect">
            <a:avLst/>
          </a:prstGeom>
        </p:spPr>
      </p:pic>
    </p:spTree>
    <p:extLst>
      <p:ext uri="{BB962C8B-B14F-4D97-AF65-F5344CB8AC3E}">
        <p14:creationId xmlns:p14="http://schemas.microsoft.com/office/powerpoint/2010/main" val="125616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126335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smtClean="0"/>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02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25681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9/13/2016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11" name="Picture 10"/>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317410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9/13/2016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215052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9/13/2016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pic>
        <p:nvPicPr>
          <p:cNvPr id="6" name="Picture 5"/>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491209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80714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9935738" y="6380287"/>
            <a:ext cx="2092712" cy="320185"/>
          </a:xfrm>
          <a:prstGeom prst="rect">
            <a:avLst/>
          </a:prstGeom>
        </p:spPr>
      </p:pic>
    </p:spTree>
    <p:extLst>
      <p:ext uri="{BB962C8B-B14F-4D97-AF65-F5344CB8AC3E}">
        <p14:creationId xmlns:p14="http://schemas.microsoft.com/office/powerpoint/2010/main" val="2380227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smtClean="0"/>
              <a:t>9/13/2016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8134802"/>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microsoft.com/office/2007/relationships/hdphoto" Target="../media/hdphoto1.wdp"/><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0.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18" Type="http://schemas.openxmlformats.org/officeDocument/2006/relationships/image" Target="../media/image9.png"/><Relationship Id="rId3" Type="http://schemas.openxmlformats.org/officeDocument/2006/relationships/image" Target="../media/image24.png"/><Relationship Id="rId21" Type="http://schemas.openxmlformats.org/officeDocument/2006/relationships/image" Target="../media/image12.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notesSlide" Target="../notesSlides/notesSlide13.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30.png"/><Relationship Id="rId19" Type="http://schemas.openxmlformats.org/officeDocument/2006/relationships/image" Target="../media/image10.png"/><Relationship Id="rId4" Type="http://schemas.openxmlformats.org/officeDocument/2006/relationships/image" Target="../media/image25.png"/><Relationship Id="rId9" Type="http://schemas.openxmlformats.org/officeDocument/2006/relationships/image" Target="../media/image29.png"/><Relationship Id="rId14" Type="http://schemas.microsoft.com/office/2007/relationships/hdphoto" Target="../media/hdphoto1.wdp"/><Relationship Id="rId2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18.xml"/><Relationship Id="rId7" Type="http://schemas.openxmlformats.org/officeDocument/2006/relationships/diagramLayout" Target="../diagrams/layout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Data" Target="../diagrams/data4.xml"/><Relationship Id="rId5" Type="http://schemas.openxmlformats.org/officeDocument/2006/relationships/image" Target="../media/image38.wmf"/><Relationship Id="rId10" Type="http://schemas.microsoft.com/office/2007/relationships/diagramDrawing" Target="../diagrams/drawing4.xml"/><Relationship Id="rId4" Type="http://schemas.openxmlformats.org/officeDocument/2006/relationships/oleObject" Target="../embeddings/oleObject3.bin"/><Relationship Id="rId9" Type="http://schemas.openxmlformats.org/officeDocument/2006/relationships/diagramColors" Target="../diagrams/colors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18" Type="http://schemas.openxmlformats.org/officeDocument/2006/relationships/image" Target="../media/image9.png"/><Relationship Id="rId3" Type="http://schemas.openxmlformats.org/officeDocument/2006/relationships/image" Target="../media/image11.png"/><Relationship Id="rId21" Type="http://schemas.openxmlformats.org/officeDocument/2006/relationships/image" Target="../media/image43.png"/><Relationship Id="rId7" Type="http://schemas.openxmlformats.org/officeDocument/2006/relationships/image" Target="../media/image28.png"/><Relationship Id="rId12" Type="http://schemas.openxmlformats.org/officeDocument/2006/relationships/image" Target="../media/image24.png"/><Relationship Id="rId17" Type="http://schemas.openxmlformats.org/officeDocument/2006/relationships/image" Target="../media/image35.png"/><Relationship Id="rId2" Type="http://schemas.openxmlformats.org/officeDocument/2006/relationships/notesSlide" Target="../notesSlides/notesSlide20.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24" Type="http://schemas.openxmlformats.org/officeDocument/2006/relationships/image" Target="../media/image13.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12.png"/><Relationship Id="rId10" Type="http://schemas.openxmlformats.org/officeDocument/2006/relationships/image" Target="../media/image30.png"/><Relationship Id="rId19"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29.png"/><Relationship Id="rId14" Type="http://schemas.openxmlformats.org/officeDocument/2006/relationships/image" Target="../media/image32.png"/><Relationship Id="rId22"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5.png"/><Relationship Id="rId18" Type="http://schemas.openxmlformats.org/officeDocument/2006/relationships/image" Target="../media/image17.png"/><Relationship Id="rId3" Type="http://schemas.openxmlformats.org/officeDocument/2006/relationships/image" Target="../media/image8.png"/><Relationship Id="rId21" Type="http://schemas.openxmlformats.org/officeDocument/2006/relationships/image" Target="../media/image20.png"/><Relationship Id="rId7" Type="http://schemas.microsoft.com/office/2007/relationships/hdphoto" Target="../media/hdphoto1.wdp"/><Relationship Id="rId12" Type="http://schemas.openxmlformats.org/officeDocument/2006/relationships/image" Target="../media/image44.png"/><Relationship Id="rId17" Type="http://schemas.openxmlformats.org/officeDocument/2006/relationships/image" Target="../media/image16.png"/><Relationship Id="rId2" Type="http://schemas.openxmlformats.org/officeDocument/2006/relationships/notesSlide" Target="../notesSlides/notesSlide21.xml"/><Relationship Id="rId16" Type="http://schemas.openxmlformats.org/officeDocument/2006/relationships/image" Target="../media/image48.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47.png"/><Relationship Id="rId10" Type="http://schemas.openxmlformats.org/officeDocument/2006/relationships/image" Target="../media/image14.png"/><Relationship Id="rId19"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46.png"/><Relationship Id="rId22"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3.jpeg"/><Relationship Id="rId7" Type="http://schemas.openxmlformats.org/officeDocument/2006/relationships/diagramColors" Target="../diagrams/colors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3.jpeg"/><Relationship Id="rId7" Type="http://schemas.openxmlformats.org/officeDocument/2006/relationships/diagramColors" Target="../diagrams/colors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3.jpeg"/><Relationship Id="rId7" Type="http://schemas.openxmlformats.org/officeDocument/2006/relationships/diagramColors" Target="../diagrams/colors8.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image" Target="../media/image76.png"/><Relationship Id="rId3" Type="http://schemas.openxmlformats.org/officeDocument/2006/relationships/tags" Target="../tags/tag2.xml"/><Relationship Id="rId21" Type="http://schemas.openxmlformats.org/officeDocument/2006/relationships/tags" Target="../tags/tag20.xml"/><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image" Target="../media/image75.emf"/><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tags" Target="../tags/tag19.xml"/><Relationship Id="rId29" Type="http://schemas.openxmlformats.org/officeDocument/2006/relationships/image" Target="../media/image78.png"/><Relationship Id="rId1" Type="http://schemas.openxmlformats.org/officeDocument/2006/relationships/vmlDrawing" Target="../drawings/vmlDrawing3.vml"/><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oleObject" Target="../embeddings/oleObject4.bin"/><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notesSlide" Target="../notesSlides/notesSlide51.xml"/><Relationship Id="rId28" Type="http://schemas.microsoft.com/office/2007/relationships/hdphoto" Target="../media/hdphoto3.wdp"/><Relationship Id="rId10" Type="http://schemas.openxmlformats.org/officeDocument/2006/relationships/tags" Target="../tags/tag9.xml"/><Relationship Id="rId19" Type="http://schemas.openxmlformats.org/officeDocument/2006/relationships/tags" Target="../tags/tag18.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slideLayout" Target="../slideLayouts/slideLayout18.xml"/><Relationship Id="rId27" Type="http://schemas.openxmlformats.org/officeDocument/2006/relationships/image" Target="../media/image77.png"/><Relationship Id="rId30" Type="http://schemas.openxmlformats.org/officeDocument/2006/relationships/chart" Target="../charts/chart4.xml"/></Relationships>
</file>

<file path=ppt/slides/_rels/slide5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microsoft.com/office/2007/relationships/hdphoto" Target="../media/hdphoto4.wdp"/><Relationship Id="rId3" Type="http://schemas.openxmlformats.org/officeDocument/2006/relationships/tags" Target="../tags/tag22.xml"/><Relationship Id="rId7" Type="http://schemas.openxmlformats.org/officeDocument/2006/relationships/image" Target="../media/image75.emf"/><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tags" Target="../tags/tag21.xml"/><Relationship Id="rId16" Type="http://schemas.openxmlformats.org/officeDocument/2006/relationships/image" Target="../media/image87.png"/><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82.png"/><Relationship Id="rId5" Type="http://schemas.openxmlformats.org/officeDocument/2006/relationships/notesSlide" Target="../notesSlides/notesSlide52.xml"/><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slideLayout" Target="../slideLayouts/slideLayout2.xml"/><Relationship Id="rId9" Type="http://schemas.openxmlformats.org/officeDocument/2006/relationships/image" Target="../media/image80.png"/><Relationship Id="rId1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4.png"/><Relationship Id="rId7"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http://www.cio.com/" TargetMode="External"/><Relationship Id="rId4" Type="http://schemas.openxmlformats.org/officeDocument/2006/relationships/image" Target="../media/image95.png"/><Relationship Id="rId9"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97.emf"/><Relationship Id="rId13" Type="http://schemas.openxmlformats.org/officeDocument/2006/relationships/image" Target="../media/image103.png"/><Relationship Id="rId3" Type="http://schemas.openxmlformats.org/officeDocument/2006/relationships/slideLayout" Target="../slideLayouts/slideLayout18.xml"/><Relationship Id="rId7" Type="http://schemas.openxmlformats.org/officeDocument/2006/relationships/oleObject" Target="../embeddings/oleObject6.bin"/><Relationship Id="rId12" Type="http://schemas.openxmlformats.org/officeDocument/2006/relationships/image" Target="../media/image102.png"/><Relationship Id="rId2" Type="http://schemas.openxmlformats.org/officeDocument/2006/relationships/tags" Target="../tags/tag23.xml"/><Relationship Id="rId16" Type="http://schemas.openxmlformats.org/officeDocument/2006/relationships/image" Target="../media/image80.png"/><Relationship Id="rId1" Type="http://schemas.openxmlformats.org/officeDocument/2006/relationships/vmlDrawing" Target="../drawings/vmlDrawing5.vml"/><Relationship Id="rId6" Type="http://schemas.openxmlformats.org/officeDocument/2006/relationships/image" Target="../media/image98.png"/><Relationship Id="rId11" Type="http://schemas.openxmlformats.org/officeDocument/2006/relationships/image" Target="../media/image101.png"/><Relationship Id="rId5" Type="http://schemas.openxmlformats.org/officeDocument/2006/relationships/image" Target="../media/image20.png"/><Relationship Id="rId15" Type="http://schemas.openxmlformats.org/officeDocument/2006/relationships/image" Target="../media/image105.png"/><Relationship Id="rId10" Type="http://schemas.openxmlformats.org/officeDocument/2006/relationships/image" Target="../media/image100.jpeg"/><Relationship Id="rId4" Type="http://schemas.openxmlformats.org/officeDocument/2006/relationships/notesSlide" Target="../notesSlides/notesSlide55.xml"/><Relationship Id="rId9" Type="http://schemas.openxmlformats.org/officeDocument/2006/relationships/image" Target="../media/image99.png"/><Relationship Id="rId1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8.png"/><Relationship Id="rId7"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7792" b="12083"/>
          <a:stretch/>
        </p:blipFill>
        <p:spPr>
          <a:xfrm>
            <a:off x="20" y="10"/>
            <a:ext cx="12191980" cy="3443533"/>
          </a:xfrm>
          <a:prstGeom prst="rect">
            <a:avLst/>
          </a:prstGeom>
          <a:effectLst>
            <a:softEdge rad="50800"/>
          </a:effectLst>
        </p:spPr>
      </p:pic>
      <p:sp>
        <p:nvSpPr>
          <p:cNvPr id="3" name="Title 2"/>
          <p:cNvSpPr>
            <a:spLocks noGrp="1"/>
          </p:cNvSpPr>
          <p:nvPr>
            <p:ph type="ctrTitle"/>
          </p:nvPr>
        </p:nvSpPr>
        <p:spPr/>
        <p:txBody>
          <a:bodyPr>
            <a:normAutofit/>
          </a:bodyPr>
          <a:lstStyle/>
          <a:p>
            <a:r>
              <a:rPr lang="en-US" dirty="0"/>
              <a:t>Fitness 360</a:t>
            </a:r>
          </a:p>
        </p:txBody>
      </p:sp>
      <p:sp>
        <p:nvSpPr>
          <p:cNvPr id="5" name="Subtitle 4"/>
          <p:cNvSpPr>
            <a:spLocks noGrp="1"/>
          </p:cNvSpPr>
          <p:nvPr>
            <p:ph type="subTitle" idx="1"/>
          </p:nvPr>
        </p:nvSpPr>
        <p:spPr/>
        <p:txBody>
          <a:bodyPr>
            <a:normAutofit/>
          </a:bodyPr>
          <a:lstStyle/>
          <a:p>
            <a:r>
              <a:rPr lang="en-US" dirty="0"/>
              <a:t>Motionsoft Technology Summit</a:t>
            </a:r>
          </a:p>
        </p:txBody>
      </p:sp>
      <p:sp>
        <p:nvSpPr>
          <p:cNvPr id="8" name="Subtitle 4"/>
          <p:cNvSpPr txBox="1">
            <a:spLocks/>
          </p:cNvSpPr>
          <p:nvPr/>
        </p:nvSpPr>
        <p:spPr>
          <a:xfrm>
            <a:off x="422148" y="4545651"/>
            <a:ext cx="5349241" cy="1262656"/>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Jeffrey Cooper</a:t>
            </a:r>
          </a:p>
          <a:p>
            <a:pPr algn="l"/>
            <a:r>
              <a:rPr lang="en-US" sz="2800" dirty="0" err="1"/>
              <a:t>Sr</a:t>
            </a:r>
            <a:r>
              <a:rPr lang="en-US" sz="2800" dirty="0"/>
              <a:t> </a:t>
            </a:r>
            <a:r>
              <a:rPr lang="en-US" sz="2800" dirty="0" smtClean="0"/>
              <a:t>Manager </a:t>
            </a:r>
            <a:r>
              <a:rPr lang="en-US" sz="2800" dirty="0"/>
              <a:t>Business Development</a:t>
            </a:r>
          </a:p>
        </p:txBody>
      </p:sp>
      <p:pic>
        <p:nvPicPr>
          <p:cNvPr id="2" name="Picture 1"/>
          <p:cNvPicPr>
            <a:picLocks noChangeAspect="1"/>
          </p:cNvPicPr>
          <p:nvPr/>
        </p:nvPicPr>
        <p:blipFill>
          <a:blip r:embed="rId4"/>
          <a:stretch>
            <a:fillRect/>
          </a:stretch>
        </p:blipFill>
        <p:spPr>
          <a:xfrm>
            <a:off x="512064" y="5754150"/>
            <a:ext cx="2840736" cy="434633"/>
          </a:xfrm>
          <a:prstGeom prst="rect">
            <a:avLst/>
          </a:prstGeom>
        </p:spPr>
      </p:pic>
    </p:spTree>
    <p:extLst>
      <p:ext uri="{BB962C8B-B14F-4D97-AF65-F5344CB8AC3E}">
        <p14:creationId xmlns:p14="http://schemas.microsoft.com/office/powerpoint/2010/main" val="429234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of the present</a:t>
            </a:r>
            <a:endParaRPr lang="en-US" dirty="0"/>
          </a:p>
        </p:txBody>
      </p:sp>
      <p:grpSp>
        <p:nvGrpSpPr>
          <p:cNvPr id="5" name="Group 4"/>
          <p:cNvGrpSpPr/>
          <p:nvPr/>
        </p:nvGrpSpPr>
        <p:grpSpPr>
          <a:xfrm>
            <a:off x="6096215" y="1180278"/>
            <a:ext cx="5166145" cy="5256327"/>
            <a:chOff x="6096215" y="1180278"/>
            <a:chExt cx="5166145" cy="5256327"/>
          </a:xfrm>
        </p:grpSpPr>
        <p:pic>
          <p:nvPicPr>
            <p:cNvPr id="19" name="Picture 18"/>
            <p:cNvPicPr>
              <a:picLocks noChangeAspect="1"/>
            </p:cNvPicPr>
            <p:nvPr/>
          </p:nvPicPr>
          <p:blipFill>
            <a:blip r:embed="rId3"/>
            <a:stretch>
              <a:fillRect/>
            </a:stretch>
          </p:blipFill>
          <p:spPr>
            <a:xfrm>
              <a:off x="6096215" y="1180278"/>
              <a:ext cx="5166145" cy="5256327"/>
            </a:xfrm>
            <a:prstGeom prst="rect">
              <a:avLst/>
            </a:prstGeom>
          </p:spPr>
        </p:pic>
        <p:pic>
          <p:nvPicPr>
            <p:cNvPr id="21" name="Picture 20"/>
            <p:cNvPicPr>
              <a:picLocks noChangeAspect="1"/>
            </p:cNvPicPr>
            <p:nvPr/>
          </p:nvPicPr>
          <p:blipFill>
            <a:blip r:embed="rId4"/>
            <a:stretch>
              <a:fillRect/>
            </a:stretch>
          </p:blipFill>
          <p:spPr>
            <a:xfrm>
              <a:off x="9771636" y="3619275"/>
              <a:ext cx="821058" cy="963850"/>
            </a:xfrm>
            <a:prstGeom prst="rect">
              <a:avLst/>
            </a:prstGeom>
          </p:spPr>
        </p:pic>
        <p:pic>
          <p:nvPicPr>
            <p:cNvPr id="22" name="Picture 21"/>
            <p:cNvPicPr>
              <a:picLocks noChangeAspect="1"/>
            </p:cNvPicPr>
            <p:nvPr/>
          </p:nvPicPr>
          <p:blipFill>
            <a:blip r:embed="rId5"/>
            <a:stretch>
              <a:fillRect/>
            </a:stretch>
          </p:blipFill>
          <p:spPr>
            <a:xfrm>
              <a:off x="9564388" y="2920533"/>
              <a:ext cx="877609" cy="726908"/>
            </a:xfrm>
            <a:prstGeom prst="rect">
              <a:avLst/>
            </a:prstGeom>
          </p:spPr>
        </p:pic>
        <p:pic>
          <p:nvPicPr>
            <p:cNvPr id="30" name="Picture 22" descr="C:\Users\jeff.cooper\Pictures\Scrap\Trainer2.jpg"/>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backgroundRemoval t="8750" b="91500" l="6750" r="94500"/>
                      </a14:imgEffect>
                    </a14:imgLayer>
                  </a14:imgProps>
                </a:ext>
                <a:ext uri="{28A0092B-C50C-407E-A947-70E740481C1C}">
                  <a14:useLocalDpi xmlns:a14="http://schemas.microsoft.com/office/drawing/2010/main" val="0"/>
                </a:ext>
              </a:extLst>
            </a:blip>
            <a:srcRect/>
            <a:stretch>
              <a:fillRect/>
            </a:stretch>
          </p:blipFill>
          <p:spPr bwMode="auto">
            <a:xfrm>
              <a:off x="7952350" y="2365569"/>
              <a:ext cx="1423956" cy="142395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7694477" y="3605959"/>
              <a:ext cx="1574334" cy="1450718"/>
              <a:chOff x="9948183" y="4874094"/>
              <a:chExt cx="1956765" cy="1803119"/>
            </a:xfrm>
          </p:grpSpPr>
          <p:grpSp>
            <p:nvGrpSpPr>
              <p:cNvPr id="32" name="Group 31"/>
              <p:cNvGrpSpPr/>
              <p:nvPr/>
            </p:nvGrpSpPr>
            <p:grpSpPr>
              <a:xfrm>
                <a:off x="11074371" y="4874094"/>
                <a:ext cx="830577" cy="1204738"/>
                <a:chOff x="10875060" y="4995391"/>
                <a:chExt cx="830577" cy="1204738"/>
              </a:xfrm>
            </p:grpSpPr>
            <p:pic>
              <p:nvPicPr>
                <p:cNvPr id="39" name="Picture 38"/>
                <p:cNvPicPr>
                  <a:picLocks noChangeAspect="1"/>
                </p:cNvPicPr>
                <p:nvPr/>
              </p:nvPicPr>
              <p:blipFill>
                <a:blip r:embed="rId8"/>
                <a:stretch>
                  <a:fillRect/>
                </a:stretch>
              </p:blipFill>
              <p:spPr>
                <a:xfrm>
                  <a:off x="10875060" y="5369552"/>
                  <a:ext cx="830577" cy="830577"/>
                </a:xfrm>
                <a:prstGeom prst="rect">
                  <a:avLst/>
                </a:prstGeom>
              </p:spPr>
            </p:pic>
            <p:pic>
              <p:nvPicPr>
                <p:cNvPr id="40" name="Picture 39"/>
                <p:cNvPicPr>
                  <a:picLocks noChangeAspect="1"/>
                </p:cNvPicPr>
                <p:nvPr/>
              </p:nvPicPr>
              <p:blipFill>
                <a:blip r:embed="rId9"/>
                <a:stretch>
                  <a:fillRect/>
                </a:stretch>
              </p:blipFill>
              <p:spPr>
                <a:xfrm>
                  <a:off x="10914027" y="4995391"/>
                  <a:ext cx="662750" cy="892871"/>
                </a:xfrm>
                <a:prstGeom prst="rect">
                  <a:avLst/>
                </a:prstGeom>
              </p:spPr>
            </p:pic>
          </p:grpSp>
          <p:grpSp>
            <p:nvGrpSpPr>
              <p:cNvPr id="33" name="Group 32"/>
              <p:cNvGrpSpPr/>
              <p:nvPr/>
            </p:nvGrpSpPr>
            <p:grpSpPr>
              <a:xfrm>
                <a:off x="10511277" y="5172153"/>
                <a:ext cx="830577" cy="1214379"/>
                <a:chOff x="10411621" y="5224292"/>
                <a:chExt cx="830577" cy="1214379"/>
              </a:xfrm>
            </p:grpSpPr>
            <p:pic>
              <p:nvPicPr>
                <p:cNvPr id="37" name="Picture 36"/>
                <p:cNvPicPr>
                  <a:picLocks noChangeAspect="1"/>
                </p:cNvPicPr>
                <p:nvPr/>
              </p:nvPicPr>
              <p:blipFill>
                <a:blip r:embed="rId8"/>
                <a:stretch>
                  <a:fillRect/>
                </a:stretch>
              </p:blipFill>
              <p:spPr>
                <a:xfrm>
                  <a:off x="10411621" y="5608094"/>
                  <a:ext cx="830577" cy="830577"/>
                </a:xfrm>
                <a:prstGeom prst="rect">
                  <a:avLst/>
                </a:prstGeom>
              </p:spPr>
            </p:pic>
            <p:pic>
              <p:nvPicPr>
                <p:cNvPr id="38" name="Picture 37"/>
                <p:cNvPicPr>
                  <a:picLocks noChangeAspect="1"/>
                </p:cNvPicPr>
                <p:nvPr/>
              </p:nvPicPr>
              <p:blipFill>
                <a:blip r:embed="rId9"/>
                <a:stretch>
                  <a:fillRect/>
                </a:stretch>
              </p:blipFill>
              <p:spPr>
                <a:xfrm>
                  <a:off x="10479793" y="5224292"/>
                  <a:ext cx="662750" cy="892871"/>
                </a:xfrm>
                <a:prstGeom prst="rect">
                  <a:avLst/>
                </a:prstGeom>
              </p:spPr>
            </p:pic>
          </p:grpSp>
          <p:grpSp>
            <p:nvGrpSpPr>
              <p:cNvPr id="34" name="Group 33"/>
              <p:cNvGrpSpPr/>
              <p:nvPr/>
            </p:nvGrpSpPr>
            <p:grpSpPr>
              <a:xfrm>
                <a:off x="9948183" y="5479853"/>
                <a:ext cx="830577" cy="1197360"/>
                <a:chOff x="9948183" y="5479853"/>
                <a:chExt cx="830577" cy="1197360"/>
              </a:xfrm>
            </p:grpSpPr>
            <p:pic>
              <p:nvPicPr>
                <p:cNvPr id="35" name="Picture 34"/>
                <p:cNvPicPr>
                  <a:picLocks noChangeAspect="1"/>
                </p:cNvPicPr>
                <p:nvPr/>
              </p:nvPicPr>
              <p:blipFill>
                <a:blip r:embed="rId8"/>
                <a:stretch>
                  <a:fillRect/>
                </a:stretch>
              </p:blipFill>
              <p:spPr>
                <a:xfrm>
                  <a:off x="9948183" y="5846636"/>
                  <a:ext cx="830577" cy="830577"/>
                </a:xfrm>
                <a:prstGeom prst="rect">
                  <a:avLst/>
                </a:prstGeom>
              </p:spPr>
            </p:pic>
            <p:pic>
              <p:nvPicPr>
                <p:cNvPr id="36" name="Picture 35"/>
                <p:cNvPicPr>
                  <a:picLocks noChangeAspect="1"/>
                </p:cNvPicPr>
                <p:nvPr/>
              </p:nvPicPr>
              <p:blipFill>
                <a:blip r:embed="rId9"/>
                <a:stretch>
                  <a:fillRect/>
                </a:stretch>
              </p:blipFill>
              <p:spPr>
                <a:xfrm>
                  <a:off x="10032096" y="5479853"/>
                  <a:ext cx="662750" cy="892871"/>
                </a:xfrm>
                <a:prstGeom prst="rect">
                  <a:avLst/>
                </a:prstGeom>
              </p:spPr>
            </p:pic>
          </p:grpSp>
        </p:grpSp>
        <p:pic>
          <p:nvPicPr>
            <p:cNvPr id="29" name="Picture 28"/>
            <p:cNvPicPr>
              <a:picLocks noChangeAspect="1"/>
            </p:cNvPicPr>
            <p:nvPr/>
          </p:nvPicPr>
          <p:blipFill>
            <a:blip r:embed="rId10"/>
            <a:stretch>
              <a:fillRect/>
            </a:stretch>
          </p:blipFill>
          <p:spPr>
            <a:xfrm>
              <a:off x="8457502" y="4721699"/>
              <a:ext cx="2447270" cy="1020335"/>
            </a:xfrm>
            <a:prstGeom prst="rect">
              <a:avLst/>
            </a:prstGeom>
          </p:spPr>
        </p:pic>
        <p:pic>
          <p:nvPicPr>
            <p:cNvPr id="55" name="Picture 54"/>
            <p:cNvPicPr>
              <a:picLocks noChangeAspect="1"/>
            </p:cNvPicPr>
            <p:nvPr/>
          </p:nvPicPr>
          <p:blipFill>
            <a:blip r:embed="rId11"/>
            <a:stretch>
              <a:fillRect/>
            </a:stretch>
          </p:blipFill>
          <p:spPr>
            <a:xfrm>
              <a:off x="8826221" y="1654183"/>
              <a:ext cx="1927113" cy="1106073"/>
            </a:xfrm>
            <a:prstGeom prst="rect">
              <a:avLst/>
            </a:prstGeom>
          </p:spPr>
        </p:pic>
      </p:grpSp>
      <p:grpSp>
        <p:nvGrpSpPr>
          <p:cNvPr id="6" name="Group 5"/>
          <p:cNvGrpSpPr/>
          <p:nvPr/>
        </p:nvGrpSpPr>
        <p:grpSpPr>
          <a:xfrm>
            <a:off x="838200" y="1180278"/>
            <a:ext cx="5401968" cy="5256327"/>
            <a:chOff x="838200" y="1180278"/>
            <a:chExt cx="5401968" cy="5256327"/>
          </a:xfrm>
        </p:grpSpPr>
        <p:pic>
          <p:nvPicPr>
            <p:cNvPr id="48" name="Picture 47"/>
            <p:cNvPicPr>
              <a:picLocks noChangeAspect="1"/>
            </p:cNvPicPr>
            <p:nvPr/>
          </p:nvPicPr>
          <p:blipFill>
            <a:blip r:embed="rId12"/>
            <a:stretch>
              <a:fillRect/>
            </a:stretch>
          </p:blipFill>
          <p:spPr>
            <a:xfrm>
              <a:off x="838200" y="1180278"/>
              <a:ext cx="5401968" cy="5256327"/>
            </a:xfrm>
            <a:prstGeom prst="rect">
              <a:avLst/>
            </a:prstGeom>
          </p:spPr>
        </p:pic>
        <p:pic>
          <p:nvPicPr>
            <p:cNvPr id="49" name="Content Placeholder 4"/>
            <p:cNvPicPr>
              <a:picLocks noChangeAspect="1"/>
            </p:cNvPicPr>
            <p:nvPr/>
          </p:nvPicPr>
          <p:blipFill>
            <a:blip r:embed="rId13"/>
            <a:stretch>
              <a:fillRect/>
            </a:stretch>
          </p:blipFill>
          <p:spPr>
            <a:xfrm>
              <a:off x="2860491" y="2239607"/>
              <a:ext cx="754691" cy="1360620"/>
            </a:xfrm>
            <a:prstGeom prst="rect">
              <a:avLst/>
            </a:prstGeom>
            <a:effectLst>
              <a:glow>
                <a:schemeClr val="tx1">
                  <a:alpha val="40000"/>
                </a:schemeClr>
              </a:glow>
            </a:effectLst>
          </p:spPr>
        </p:pic>
        <p:pic>
          <p:nvPicPr>
            <p:cNvPr id="51" name="Picture 50"/>
            <p:cNvPicPr>
              <a:picLocks noChangeAspect="1"/>
            </p:cNvPicPr>
            <p:nvPr/>
          </p:nvPicPr>
          <p:blipFill>
            <a:blip r:embed="rId14"/>
            <a:stretch>
              <a:fillRect/>
            </a:stretch>
          </p:blipFill>
          <p:spPr>
            <a:xfrm>
              <a:off x="1550124" y="2340940"/>
              <a:ext cx="1049820" cy="2114316"/>
            </a:xfrm>
            <a:prstGeom prst="rect">
              <a:avLst/>
            </a:prstGeom>
          </p:spPr>
        </p:pic>
        <p:pic>
          <p:nvPicPr>
            <p:cNvPr id="52" name="Picture 51"/>
            <p:cNvPicPr>
              <a:picLocks noChangeAspect="1"/>
            </p:cNvPicPr>
            <p:nvPr/>
          </p:nvPicPr>
          <p:blipFill>
            <a:blip r:embed="rId15"/>
            <a:stretch>
              <a:fillRect/>
            </a:stretch>
          </p:blipFill>
          <p:spPr>
            <a:xfrm>
              <a:off x="3893307" y="3265417"/>
              <a:ext cx="830541" cy="1160695"/>
            </a:xfrm>
            <a:prstGeom prst="rect">
              <a:avLst/>
            </a:prstGeom>
          </p:spPr>
        </p:pic>
        <p:pic>
          <p:nvPicPr>
            <p:cNvPr id="54" name="Picture 53"/>
            <p:cNvPicPr>
              <a:picLocks noChangeAspect="1"/>
            </p:cNvPicPr>
            <p:nvPr/>
          </p:nvPicPr>
          <p:blipFill>
            <a:blip r:embed="rId16"/>
            <a:stretch>
              <a:fillRect/>
            </a:stretch>
          </p:blipFill>
          <p:spPr>
            <a:xfrm>
              <a:off x="2839835" y="3941097"/>
              <a:ext cx="832420" cy="1484483"/>
            </a:xfrm>
            <a:prstGeom prst="rect">
              <a:avLst/>
            </a:prstGeom>
          </p:spPr>
        </p:pic>
        <p:pic>
          <p:nvPicPr>
            <p:cNvPr id="56" name="Picture 55"/>
            <p:cNvPicPr>
              <a:picLocks noChangeAspect="1"/>
            </p:cNvPicPr>
            <p:nvPr/>
          </p:nvPicPr>
          <p:blipFill>
            <a:blip r:embed="rId17"/>
            <a:stretch>
              <a:fillRect/>
            </a:stretch>
          </p:blipFill>
          <p:spPr>
            <a:xfrm>
              <a:off x="1424628" y="4851198"/>
              <a:ext cx="1277769" cy="574382"/>
            </a:xfrm>
            <a:prstGeom prst="rect">
              <a:avLst/>
            </a:prstGeom>
          </p:spPr>
        </p:pic>
      </p:grpSp>
    </p:spTree>
    <p:extLst>
      <p:ext uri="{BB962C8B-B14F-4D97-AF65-F5344CB8AC3E}">
        <p14:creationId xmlns:p14="http://schemas.microsoft.com/office/powerpoint/2010/main" val="1960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wdrincorp.com/wp-content/uploads/2015/10/centralia1.jpg"/>
          <p:cNvPicPr>
            <a:picLocks noChangeAspect="1" noChangeArrowheads="1"/>
          </p:cNvPicPr>
          <p:nvPr/>
        </p:nvPicPr>
        <p:blipFill rotWithShape="1">
          <a:blip r:embed="rId3">
            <a:extLst>
              <a:ext uri="{28A0092B-C50C-407E-A947-70E740481C1C}">
                <a14:useLocalDpi xmlns:a14="http://schemas.microsoft.com/office/drawing/2010/main" val="0"/>
              </a:ext>
            </a:extLst>
          </a:blip>
          <a:srcRect l="18706" r="7750" b="-1"/>
          <a:stretch/>
        </p:blipFill>
        <p:spPr bwMode="auto">
          <a:xfrm>
            <a:off x="4636008" y="10"/>
            <a:ext cx="7555992"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839788" y="742208"/>
            <a:ext cx="3796219" cy="1600200"/>
          </a:xfrm>
        </p:spPr>
        <p:txBody>
          <a:bodyPr vert="horz" lIns="91440" tIns="45720" rIns="91440" bIns="45720" rtlCol="0" anchor="ctr">
            <a:normAutofit/>
          </a:bodyPr>
          <a:lstStyle/>
          <a:p>
            <a:r>
              <a:rPr lang="en-US" sz="5400" dirty="0"/>
              <a:t>Today</a:t>
            </a:r>
          </a:p>
        </p:txBody>
      </p:sp>
      <p:sp>
        <p:nvSpPr>
          <p:cNvPr id="8" name="Text Placeholder 7"/>
          <p:cNvSpPr>
            <a:spLocks noGrp="1"/>
          </p:cNvSpPr>
          <p:nvPr>
            <p:ph type="body" sz="half" idx="2"/>
          </p:nvPr>
        </p:nvSpPr>
        <p:spPr>
          <a:xfrm>
            <a:off x="1120001" y="2342408"/>
            <a:ext cx="3516008" cy="3811588"/>
          </a:xfrm>
        </p:spPr>
        <p:txBody>
          <a:bodyPr>
            <a:normAutofit/>
          </a:bodyPr>
          <a:lstStyle/>
          <a:p>
            <a:pPr algn="r"/>
            <a:r>
              <a:rPr lang="en-US" sz="4000" dirty="0"/>
              <a:t>Club, home and work </a:t>
            </a:r>
            <a:r>
              <a:rPr lang="en-US" sz="4000" dirty="0" smtClean="0"/>
              <a:t>are </a:t>
            </a:r>
            <a:r>
              <a:rPr lang="en-US" sz="4000" dirty="0" smtClean="0"/>
              <a:t>independent </a:t>
            </a:r>
            <a:r>
              <a:rPr lang="en-US" sz="4000" dirty="0"/>
              <a:t>of each other.</a:t>
            </a:r>
          </a:p>
        </p:txBody>
      </p:sp>
    </p:spTree>
    <p:extLst>
      <p:ext uri="{BB962C8B-B14F-4D97-AF65-F5344CB8AC3E}">
        <p14:creationId xmlns:p14="http://schemas.microsoft.com/office/powerpoint/2010/main" val="2636462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blipFill dpi="0" rotWithShape="1">
            <a:blip r:embed="rId3">
              <a:lum/>
            </a:blip>
            <a:srcRect/>
            <a:stretch>
              <a:fillRect/>
            </a:stretch>
          </a:blipFill>
          <a:effectLst/>
        </p:spPr>
      </p:sp>
      <p:pic>
        <p:nvPicPr>
          <p:cNvPr id="7" name="Picture 2" descr="http://www.tracysardelli.com/wp-content/uploads/2013/07/neighborhood.jpg"/>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21279" r="2472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4854676" cy="1325563"/>
          </a:xfrm>
        </p:spPr>
        <p:txBody>
          <a:bodyPr vert="horz" lIns="91440" tIns="45720" rIns="91440" bIns="45720" rtlCol="0" anchor="ctr">
            <a:normAutofit/>
          </a:bodyPr>
          <a:lstStyle/>
          <a:p>
            <a:r>
              <a:rPr lang="en-US" sz="5400"/>
              <a:t>Daily Activity</a:t>
            </a:r>
          </a:p>
        </p:txBody>
      </p:sp>
      <p:sp>
        <p:nvSpPr>
          <p:cNvPr id="4" name="Text Placeholder 3"/>
          <p:cNvSpPr>
            <a:spLocks noGrp="1"/>
          </p:cNvSpPr>
          <p:nvPr>
            <p:ph type="body" sz="half" idx="2"/>
          </p:nvPr>
        </p:nvSpPr>
        <p:spPr>
          <a:xfrm>
            <a:off x="1120000" y="1825625"/>
            <a:ext cx="4572877" cy="4351338"/>
          </a:xfrm>
        </p:spPr>
        <p:txBody>
          <a:bodyPr vert="horz" lIns="91440" tIns="45720" rIns="91440" bIns="45720" rtlCol="0">
            <a:normAutofit/>
          </a:bodyPr>
          <a:lstStyle/>
          <a:p>
            <a:pPr algn="r"/>
            <a:r>
              <a:rPr lang="en-US" sz="4000" dirty="0"/>
              <a:t>…from steps to stairs, sitting, eating, sleeping and @home exercise </a:t>
            </a:r>
            <a:r>
              <a:rPr lang="en-US" sz="4000" dirty="0" smtClean="0"/>
              <a:t>such as running and cycling are </a:t>
            </a:r>
            <a:r>
              <a:rPr lang="en-US" sz="4000" dirty="0"/>
              <a:t>completely missed</a:t>
            </a:r>
          </a:p>
        </p:txBody>
      </p:sp>
    </p:spTree>
    <p:extLst>
      <p:ext uri="{BB962C8B-B14F-4D97-AF65-F5344CB8AC3E}">
        <p14:creationId xmlns:p14="http://schemas.microsoft.com/office/powerpoint/2010/main" val="3122269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own Arrow 44"/>
          <p:cNvSpPr/>
          <p:nvPr/>
        </p:nvSpPr>
        <p:spPr>
          <a:xfrm rot="19075927">
            <a:off x="9591685" y="1876962"/>
            <a:ext cx="472700" cy="752947"/>
          </a:xfrm>
          <a:prstGeom prst="downArrow">
            <a:avLst/>
          </a:prstGeom>
          <a:solidFill>
            <a:schemeClr val="tx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40849" y="41297"/>
            <a:ext cx="3138936" cy="646331"/>
          </a:xfrm>
          <a:prstGeom prst="rect">
            <a:avLst/>
          </a:prstGeom>
          <a:noFill/>
        </p:spPr>
        <p:txBody>
          <a:bodyPr wrap="none" rtlCol="0">
            <a:spAutoFit/>
          </a:bodyPr>
          <a:lstStyle/>
          <a:p>
            <a:r>
              <a:rPr lang="en-US" sz="3600" b="1" dirty="0"/>
              <a:t>@Home, Work</a:t>
            </a:r>
          </a:p>
        </p:txBody>
      </p:sp>
      <p:sp>
        <p:nvSpPr>
          <p:cNvPr id="15" name="TextBox 14"/>
          <p:cNvSpPr txBox="1"/>
          <p:nvPr/>
        </p:nvSpPr>
        <p:spPr>
          <a:xfrm>
            <a:off x="8391545" y="41297"/>
            <a:ext cx="1552028" cy="646331"/>
          </a:xfrm>
          <a:prstGeom prst="rect">
            <a:avLst/>
          </a:prstGeom>
          <a:noFill/>
        </p:spPr>
        <p:txBody>
          <a:bodyPr wrap="none" rtlCol="0">
            <a:spAutoFit/>
          </a:bodyPr>
          <a:lstStyle/>
          <a:p>
            <a:r>
              <a:rPr lang="en-US" sz="3600" b="1" dirty="0"/>
              <a:t>@Club</a:t>
            </a:r>
          </a:p>
        </p:txBody>
      </p:sp>
      <p:cxnSp>
        <p:nvCxnSpPr>
          <p:cNvPr id="20" name="Straight Arrow Connector 19"/>
          <p:cNvCxnSpPr>
            <a:stCxn id="32" idx="3"/>
            <a:endCxn id="46" idx="1"/>
          </p:cNvCxnSpPr>
          <p:nvPr/>
        </p:nvCxnSpPr>
        <p:spPr>
          <a:xfrm>
            <a:off x="6318163" y="931444"/>
            <a:ext cx="2017310" cy="3810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15" descr="C:\Users\jeff.cooper\Pictures\Scrap\Food 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975" y="273173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Users\jeff.cooper\Pictures\Scrap\Workout.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33474" y="2760606"/>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C:\Users\jeff.cooper\Pictures\Scrap\sleep.png"/>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91592" y="4758857"/>
            <a:ext cx="775402" cy="775402"/>
          </a:xfrm>
          <a:prstGeom prst="rect">
            <a:avLst/>
          </a:prstGeom>
          <a:noFill/>
          <a:effectLst>
            <a:glow rad="38100">
              <a:schemeClr val="accent6">
                <a:alpha val="63000"/>
              </a:schemeClr>
            </a:glow>
            <a:softEdge rad="0"/>
          </a:effectLst>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833273" y="4287710"/>
            <a:ext cx="2438636" cy="1558926"/>
            <a:chOff x="2624484" y="5334000"/>
            <a:chExt cx="2438636" cy="1558926"/>
          </a:xfrm>
        </p:grpSpPr>
        <p:grpSp>
          <p:nvGrpSpPr>
            <p:cNvPr id="39" name="Group 38"/>
            <p:cNvGrpSpPr/>
            <p:nvPr/>
          </p:nvGrpSpPr>
          <p:grpSpPr>
            <a:xfrm>
              <a:off x="2624484" y="5835872"/>
              <a:ext cx="1160562" cy="929568"/>
              <a:chOff x="8017003" y="5699619"/>
              <a:chExt cx="1160562" cy="929568"/>
            </a:xfrm>
          </p:grpSpPr>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7003" y="5714426"/>
                <a:ext cx="618330" cy="899955"/>
              </a:xfrm>
              <a:prstGeom prst="rect">
                <a:avLst/>
              </a:prstGeom>
            </p:spPr>
          </p:pic>
          <p:grpSp>
            <p:nvGrpSpPr>
              <p:cNvPr id="42" name="Group 41"/>
              <p:cNvGrpSpPr/>
              <p:nvPr/>
            </p:nvGrpSpPr>
            <p:grpSpPr>
              <a:xfrm>
                <a:off x="8610529" y="5699619"/>
                <a:ext cx="567036" cy="929568"/>
                <a:chOff x="8724029" y="3381261"/>
                <a:chExt cx="2037100" cy="3339508"/>
              </a:xfrm>
            </p:grpSpPr>
            <p:sp>
              <p:nvSpPr>
                <p:cNvPr id="43" name="Rectangle 42"/>
                <p:cNvSpPr/>
                <p:nvPr/>
              </p:nvSpPr>
              <p:spPr>
                <a:xfrm>
                  <a:off x="9448800" y="4114798"/>
                  <a:ext cx="609600" cy="1828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http://www.droid-life.com/wp-content/uploads/2014/04/gear-fit.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4098" b="76393" l="4400" r="94500">
                              <a14:backgroundMark x1="89700" y1="18033" x2="18800" y2="18033"/>
                              <a14:backgroundMark x1="20500" y1="11311" x2="61500" y2="8033"/>
                              <a14:backgroundMark x1="90500" y1="20000" x2="90500" y2="20000"/>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8072825" y="4032465"/>
                  <a:ext cx="3339508" cy="20371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0" name="Picture 19" descr="C:\Users\jeff.cooper\Pictures\Scrap\S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2230" y="5334000"/>
              <a:ext cx="1610890" cy="155892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6" name="Straight Arrow Connector 35"/>
          <p:cNvCxnSpPr>
            <a:stCxn id="32" idx="1"/>
            <a:endCxn id="5" idx="3"/>
          </p:cNvCxnSpPr>
          <p:nvPr/>
        </p:nvCxnSpPr>
        <p:spPr>
          <a:xfrm flipH="1">
            <a:off x="3514933" y="931444"/>
            <a:ext cx="1736563" cy="3834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Down Arrow 2"/>
          <p:cNvSpPr/>
          <p:nvPr/>
        </p:nvSpPr>
        <p:spPr>
          <a:xfrm rot="10800000">
            <a:off x="2366761" y="3704768"/>
            <a:ext cx="472700" cy="51783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rot="10800000">
            <a:off x="2366760" y="1994854"/>
            <a:ext cx="472700" cy="51783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691284" y="853512"/>
            <a:ext cx="1823649" cy="922766"/>
            <a:chOff x="277736" y="752265"/>
            <a:chExt cx="1823649" cy="922766"/>
          </a:xfrm>
        </p:grpSpPr>
        <p:pic>
          <p:nvPicPr>
            <p:cNvPr id="5" name="Picture 4"/>
            <p:cNvPicPr>
              <a:picLocks noChangeAspect="1"/>
            </p:cNvPicPr>
            <p:nvPr/>
          </p:nvPicPr>
          <p:blipFill>
            <a:blip r:embed="rId10"/>
            <a:stretch>
              <a:fillRect/>
            </a:stretch>
          </p:blipFill>
          <p:spPr>
            <a:xfrm>
              <a:off x="277736" y="752265"/>
              <a:ext cx="1823649" cy="922766"/>
            </a:xfrm>
            <a:prstGeom prst="rect">
              <a:avLst/>
            </a:prstGeom>
          </p:spPr>
        </p:pic>
        <p:sp>
          <p:nvSpPr>
            <p:cNvPr id="6" name="Rectangle 5"/>
            <p:cNvSpPr/>
            <p:nvPr/>
          </p:nvSpPr>
          <p:spPr>
            <a:xfrm>
              <a:off x="408684" y="1178198"/>
              <a:ext cx="1603901" cy="369332"/>
            </a:xfrm>
            <a:prstGeom prst="rect">
              <a:avLst/>
            </a:prstGeom>
          </p:spPr>
          <p:txBody>
            <a:bodyPr wrap="none">
              <a:spAutoFit/>
            </a:bodyPr>
            <a:lstStyle/>
            <a:p>
              <a:pPr algn="ctr"/>
              <a:r>
                <a:rPr lang="en-US" b="1" dirty="0">
                  <a:solidFill>
                    <a:schemeClr val="bg1"/>
                  </a:solidFill>
                </a:rPr>
                <a:t>Fitness Clouds</a:t>
              </a:r>
            </a:p>
          </p:txBody>
        </p:sp>
      </p:grpSp>
      <p:grpSp>
        <p:nvGrpSpPr>
          <p:cNvPr id="37" name="Group 36"/>
          <p:cNvGrpSpPr/>
          <p:nvPr/>
        </p:nvGrpSpPr>
        <p:grpSpPr>
          <a:xfrm>
            <a:off x="8335473" y="851139"/>
            <a:ext cx="1823649" cy="922766"/>
            <a:chOff x="277736" y="752265"/>
            <a:chExt cx="1823649" cy="922766"/>
          </a:xfrm>
        </p:grpSpPr>
        <p:pic>
          <p:nvPicPr>
            <p:cNvPr id="46" name="Picture 45"/>
            <p:cNvPicPr>
              <a:picLocks noChangeAspect="1"/>
            </p:cNvPicPr>
            <p:nvPr/>
          </p:nvPicPr>
          <p:blipFill>
            <a:blip r:embed="rId10"/>
            <a:stretch>
              <a:fillRect/>
            </a:stretch>
          </p:blipFill>
          <p:spPr>
            <a:xfrm>
              <a:off x="277736" y="752265"/>
              <a:ext cx="1823649" cy="922766"/>
            </a:xfrm>
            <a:prstGeom prst="rect">
              <a:avLst/>
            </a:prstGeom>
          </p:spPr>
        </p:pic>
        <p:sp>
          <p:nvSpPr>
            <p:cNvPr id="47" name="Rectangle 46"/>
            <p:cNvSpPr/>
            <p:nvPr/>
          </p:nvSpPr>
          <p:spPr>
            <a:xfrm>
              <a:off x="451456" y="967522"/>
              <a:ext cx="1518364" cy="646331"/>
            </a:xfrm>
            <a:prstGeom prst="rect">
              <a:avLst/>
            </a:prstGeom>
          </p:spPr>
          <p:txBody>
            <a:bodyPr wrap="none">
              <a:spAutoFit/>
            </a:bodyPr>
            <a:lstStyle/>
            <a:p>
              <a:pPr algn="ctr"/>
              <a:r>
                <a:rPr lang="en-US" b="1" dirty="0">
                  <a:solidFill>
                    <a:schemeClr val="bg1"/>
                  </a:solidFill>
                </a:rPr>
                <a:t>Member</a:t>
              </a:r>
              <a:br>
                <a:rPr lang="en-US" b="1" dirty="0">
                  <a:solidFill>
                    <a:schemeClr val="bg1"/>
                  </a:solidFill>
                </a:rPr>
              </a:br>
              <a:r>
                <a:rPr lang="en-US" b="1" dirty="0">
                  <a:solidFill>
                    <a:schemeClr val="bg1"/>
                  </a:solidFill>
                </a:rPr>
                <a:t>Management</a:t>
              </a:r>
            </a:p>
          </p:txBody>
        </p:sp>
      </p:grpSp>
      <p:pic>
        <p:nvPicPr>
          <p:cNvPr id="32" name="Picture 31"/>
          <p:cNvPicPr>
            <a:picLocks noChangeAspect="1"/>
          </p:cNvPicPr>
          <p:nvPr/>
        </p:nvPicPr>
        <p:blipFill>
          <a:blip r:embed="rId11"/>
          <a:stretch>
            <a:fillRect/>
          </a:stretch>
        </p:blipFill>
        <p:spPr>
          <a:xfrm>
            <a:off x="5251496" y="169539"/>
            <a:ext cx="1066667" cy="1523809"/>
          </a:xfrm>
          <a:prstGeom prst="rect">
            <a:avLst/>
          </a:prstGeom>
        </p:spPr>
      </p:pic>
      <p:pic>
        <p:nvPicPr>
          <p:cNvPr id="35" name="Picture 34"/>
          <p:cNvPicPr>
            <a:picLocks noChangeAspect="1"/>
          </p:cNvPicPr>
          <p:nvPr/>
        </p:nvPicPr>
        <p:blipFill>
          <a:blip r:embed="rId12"/>
          <a:stretch>
            <a:fillRect/>
          </a:stretch>
        </p:blipFill>
        <p:spPr>
          <a:xfrm>
            <a:off x="1449697" y="2747786"/>
            <a:ext cx="758952" cy="758952"/>
          </a:xfrm>
          <a:prstGeom prst="rect">
            <a:avLst/>
          </a:prstGeom>
        </p:spPr>
      </p:pic>
      <p:pic>
        <p:nvPicPr>
          <p:cNvPr id="48" name="Picture 22" descr="C:\Users\jeff.cooper\Pictures\Scrap\Trainer2.jpg"/>
          <p:cNvPicPr>
            <a:picLocks noChangeAspect="1" noChangeArrowheads="1"/>
          </p:cNvPicPr>
          <p:nvPr/>
        </p:nvPicPr>
        <p:blipFill>
          <a:blip r:embed="rId13" cstate="print">
            <a:lum bright="70000" contrast="-70000"/>
            <a:extLst>
              <a:ext uri="{BEBA8EAE-BF5A-486C-A8C5-ECC9F3942E4B}">
                <a14:imgProps xmlns:a14="http://schemas.microsoft.com/office/drawing/2010/main">
                  <a14:imgLayer r:embed="rId14">
                    <a14:imgEffect>
                      <a14:backgroundRemoval t="8750" b="91500" l="6750" r="94500"/>
                    </a14:imgEffect>
                  </a14:imgLayer>
                </a14:imgProps>
              </a:ext>
              <a:ext uri="{28A0092B-C50C-407E-A947-70E740481C1C}">
                <a14:useLocalDpi xmlns:a14="http://schemas.microsoft.com/office/drawing/2010/main" val="0"/>
              </a:ext>
            </a:extLst>
          </a:blip>
          <a:srcRect/>
          <a:stretch>
            <a:fillRect/>
          </a:stretch>
        </p:blipFill>
        <p:spPr bwMode="auto">
          <a:xfrm>
            <a:off x="10063810" y="1970113"/>
            <a:ext cx="1480238" cy="148023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6867807" y="4194558"/>
            <a:ext cx="1213345" cy="646331"/>
          </a:xfrm>
          <a:prstGeom prst="rect">
            <a:avLst/>
          </a:prstGeom>
          <a:noFill/>
        </p:spPr>
        <p:txBody>
          <a:bodyPr wrap="none" rtlCol="0">
            <a:spAutoFit/>
          </a:bodyPr>
          <a:lstStyle/>
          <a:p>
            <a:r>
              <a:rPr lang="en-US" b="1" dirty="0"/>
              <a:t>Weights &amp;</a:t>
            </a:r>
          </a:p>
          <a:p>
            <a:r>
              <a:rPr lang="en-US" b="1" dirty="0"/>
              <a:t>Machines</a:t>
            </a:r>
          </a:p>
        </p:txBody>
      </p:sp>
      <p:sp>
        <p:nvSpPr>
          <p:cNvPr id="50" name="TextBox 49"/>
          <p:cNvSpPr txBox="1"/>
          <p:nvPr/>
        </p:nvSpPr>
        <p:spPr>
          <a:xfrm>
            <a:off x="11232910" y="5894166"/>
            <a:ext cx="800219" cy="369332"/>
          </a:xfrm>
          <a:prstGeom prst="rect">
            <a:avLst/>
          </a:prstGeom>
          <a:noFill/>
        </p:spPr>
        <p:txBody>
          <a:bodyPr wrap="none" rtlCol="0">
            <a:spAutoFit/>
          </a:bodyPr>
          <a:lstStyle/>
          <a:p>
            <a:r>
              <a:rPr lang="en-US" b="1" dirty="0"/>
              <a:t>Group</a:t>
            </a:r>
          </a:p>
        </p:txBody>
      </p:sp>
      <p:sp>
        <p:nvSpPr>
          <p:cNvPr id="51" name="TextBox 50"/>
          <p:cNvSpPr txBox="1"/>
          <p:nvPr/>
        </p:nvSpPr>
        <p:spPr>
          <a:xfrm>
            <a:off x="10366871" y="3241773"/>
            <a:ext cx="982705" cy="369332"/>
          </a:xfrm>
          <a:prstGeom prst="rect">
            <a:avLst/>
          </a:prstGeom>
          <a:noFill/>
        </p:spPr>
        <p:txBody>
          <a:bodyPr wrap="none" rtlCol="0">
            <a:spAutoFit/>
          </a:bodyPr>
          <a:lstStyle/>
          <a:p>
            <a:r>
              <a:rPr lang="en-US" b="1" dirty="0"/>
              <a:t>Trainers</a:t>
            </a:r>
          </a:p>
        </p:txBody>
      </p:sp>
      <p:pic>
        <p:nvPicPr>
          <p:cNvPr id="52" name="Picture 51"/>
          <p:cNvPicPr>
            <a:picLocks noChangeAspect="1"/>
          </p:cNvPicPr>
          <p:nvPr/>
        </p:nvPicPr>
        <p:blipFill>
          <a:blip r:embed="rId15"/>
          <a:stretch>
            <a:fillRect/>
          </a:stretch>
        </p:blipFill>
        <p:spPr>
          <a:xfrm>
            <a:off x="5435359" y="3875619"/>
            <a:ext cx="983391" cy="983391"/>
          </a:xfrm>
          <a:prstGeom prst="rect">
            <a:avLst/>
          </a:prstGeom>
        </p:spPr>
      </p:pic>
      <p:pic>
        <p:nvPicPr>
          <p:cNvPr id="53" name="Picture 52"/>
          <p:cNvPicPr>
            <a:picLocks noChangeAspect="1"/>
          </p:cNvPicPr>
          <p:nvPr/>
        </p:nvPicPr>
        <p:blipFill>
          <a:blip r:embed="rId16"/>
          <a:stretch>
            <a:fillRect/>
          </a:stretch>
        </p:blipFill>
        <p:spPr>
          <a:xfrm>
            <a:off x="5709494" y="5122446"/>
            <a:ext cx="1094719" cy="686519"/>
          </a:xfrm>
          <a:prstGeom prst="rect">
            <a:avLst/>
          </a:prstGeom>
        </p:spPr>
      </p:pic>
      <p:pic>
        <p:nvPicPr>
          <p:cNvPr id="54" name="Picture 53"/>
          <p:cNvPicPr>
            <a:picLocks noChangeAspect="1"/>
          </p:cNvPicPr>
          <p:nvPr/>
        </p:nvPicPr>
        <p:blipFill>
          <a:blip r:embed="rId17"/>
          <a:stretch>
            <a:fillRect/>
          </a:stretch>
        </p:blipFill>
        <p:spPr>
          <a:xfrm>
            <a:off x="6364263" y="3082678"/>
            <a:ext cx="955559" cy="890619"/>
          </a:xfrm>
          <a:prstGeom prst="rect">
            <a:avLst/>
          </a:prstGeom>
        </p:spPr>
      </p:pic>
      <p:pic>
        <p:nvPicPr>
          <p:cNvPr id="55" name="Picture 54"/>
          <p:cNvPicPr>
            <a:picLocks noChangeAspect="1"/>
          </p:cNvPicPr>
          <p:nvPr/>
        </p:nvPicPr>
        <p:blipFill>
          <a:blip r:embed="rId18"/>
          <a:stretch>
            <a:fillRect/>
          </a:stretch>
        </p:blipFill>
        <p:spPr>
          <a:xfrm>
            <a:off x="7600164" y="2925466"/>
            <a:ext cx="853509" cy="1001946"/>
          </a:xfrm>
          <a:prstGeom prst="rect">
            <a:avLst/>
          </a:prstGeom>
        </p:spPr>
      </p:pic>
      <p:pic>
        <p:nvPicPr>
          <p:cNvPr id="56" name="Picture 55"/>
          <p:cNvPicPr>
            <a:picLocks noChangeAspect="1"/>
          </p:cNvPicPr>
          <p:nvPr/>
        </p:nvPicPr>
        <p:blipFill>
          <a:blip r:embed="rId19"/>
          <a:stretch>
            <a:fillRect/>
          </a:stretch>
        </p:blipFill>
        <p:spPr>
          <a:xfrm>
            <a:off x="7071158" y="4978767"/>
            <a:ext cx="1175780" cy="973878"/>
          </a:xfrm>
          <a:prstGeom prst="rect">
            <a:avLst/>
          </a:prstGeom>
        </p:spPr>
      </p:pic>
      <p:pic>
        <p:nvPicPr>
          <p:cNvPr id="57" name="Picture 56"/>
          <p:cNvPicPr>
            <a:picLocks noChangeAspect="1"/>
          </p:cNvPicPr>
          <p:nvPr/>
        </p:nvPicPr>
        <p:blipFill>
          <a:blip r:embed="rId20"/>
          <a:stretch>
            <a:fillRect/>
          </a:stretch>
        </p:blipFill>
        <p:spPr>
          <a:xfrm>
            <a:off x="8269652" y="4165899"/>
            <a:ext cx="1154373" cy="1154373"/>
          </a:xfrm>
          <a:prstGeom prst="rect">
            <a:avLst/>
          </a:prstGeom>
        </p:spPr>
      </p:pic>
      <p:grpSp>
        <p:nvGrpSpPr>
          <p:cNvPr id="58" name="Group 57"/>
          <p:cNvGrpSpPr/>
          <p:nvPr/>
        </p:nvGrpSpPr>
        <p:grpSpPr>
          <a:xfrm>
            <a:off x="9948183" y="4550929"/>
            <a:ext cx="1956765" cy="1803119"/>
            <a:chOff x="9948183" y="4874094"/>
            <a:chExt cx="1956765" cy="1803119"/>
          </a:xfrm>
        </p:grpSpPr>
        <p:grpSp>
          <p:nvGrpSpPr>
            <p:cNvPr id="59" name="Group 58"/>
            <p:cNvGrpSpPr/>
            <p:nvPr/>
          </p:nvGrpSpPr>
          <p:grpSpPr>
            <a:xfrm>
              <a:off x="11074371" y="4874094"/>
              <a:ext cx="830577" cy="1204738"/>
              <a:chOff x="10875060" y="4995391"/>
              <a:chExt cx="830577" cy="1204738"/>
            </a:xfrm>
          </p:grpSpPr>
          <p:pic>
            <p:nvPicPr>
              <p:cNvPr id="66" name="Picture 65"/>
              <p:cNvPicPr>
                <a:picLocks noChangeAspect="1"/>
              </p:cNvPicPr>
              <p:nvPr/>
            </p:nvPicPr>
            <p:blipFill>
              <a:blip r:embed="rId21"/>
              <a:stretch>
                <a:fillRect/>
              </a:stretch>
            </p:blipFill>
            <p:spPr>
              <a:xfrm>
                <a:off x="10875060" y="5369552"/>
                <a:ext cx="830577" cy="830577"/>
              </a:xfrm>
              <a:prstGeom prst="rect">
                <a:avLst/>
              </a:prstGeom>
            </p:spPr>
          </p:pic>
          <p:pic>
            <p:nvPicPr>
              <p:cNvPr id="67" name="Picture 66"/>
              <p:cNvPicPr>
                <a:picLocks noChangeAspect="1"/>
              </p:cNvPicPr>
              <p:nvPr/>
            </p:nvPicPr>
            <p:blipFill>
              <a:blip r:embed="rId22"/>
              <a:stretch>
                <a:fillRect/>
              </a:stretch>
            </p:blipFill>
            <p:spPr>
              <a:xfrm>
                <a:off x="10914027" y="4995391"/>
                <a:ext cx="662750" cy="892871"/>
              </a:xfrm>
              <a:prstGeom prst="rect">
                <a:avLst/>
              </a:prstGeom>
            </p:spPr>
          </p:pic>
        </p:grpSp>
        <p:grpSp>
          <p:nvGrpSpPr>
            <p:cNvPr id="60" name="Group 59"/>
            <p:cNvGrpSpPr/>
            <p:nvPr/>
          </p:nvGrpSpPr>
          <p:grpSpPr>
            <a:xfrm>
              <a:off x="10511277" y="5172153"/>
              <a:ext cx="830577" cy="1214379"/>
              <a:chOff x="10411621" y="5224292"/>
              <a:chExt cx="830577" cy="1214379"/>
            </a:xfrm>
          </p:grpSpPr>
          <p:pic>
            <p:nvPicPr>
              <p:cNvPr id="64" name="Picture 63"/>
              <p:cNvPicPr>
                <a:picLocks noChangeAspect="1"/>
              </p:cNvPicPr>
              <p:nvPr/>
            </p:nvPicPr>
            <p:blipFill>
              <a:blip r:embed="rId21"/>
              <a:stretch>
                <a:fillRect/>
              </a:stretch>
            </p:blipFill>
            <p:spPr>
              <a:xfrm>
                <a:off x="10411621" y="5608094"/>
                <a:ext cx="830577" cy="830577"/>
              </a:xfrm>
              <a:prstGeom prst="rect">
                <a:avLst/>
              </a:prstGeom>
            </p:spPr>
          </p:pic>
          <p:pic>
            <p:nvPicPr>
              <p:cNvPr id="65" name="Picture 64"/>
              <p:cNvPicPr>
                <a:picLocks noChangeAspect="1"/>
              </p:cNvPicPr>
              <p:nvPr/>
            </p:nvPicPr>
            <p:blipFill>
              <a:blip r:embed="rId22"/>
              <a:stretch>
                <a:fillRect/>
              </a:stretch>
            </p:blipFill>
            <p:spPr>
              <a:xfrm>
                <a:off x="10479793" y="5224292"/>
                <a:ext cx="662750" cy="892871"/>
              </a:xfrm>
              <a:prstGeom prst="rect">
                <a:avLst/>
              </a:prstGeom>
            </p:spPr>
          </p:pic>
        </p:grpSp>
        <p:grpSp>
          <p:nvGrpSpPr>
            <p:cNvPr id="61" name="Group 60"/>
            <p:cNvGrpSpPr/>
            <p:nvPr/>
          </p:nvGrpSpPr>
          <p:grpSpPr>
            <a:xfrm>
              <a:off x="9948183" y="5479853"/>
              <a:ext cx="830577" cy="1197360"/>
              <a:chOff x="9948183" y="5479853"/>
              <a:chExt cx="830577" cy="1197360"/>
            </a:xfrm>
          </p:grpSpPr>
          <p:pic>
            <p:nvPicPr>
              <p:cNvPr id="62" name="Picture 61"/>
              <p:cNvPicPr>
                <a:picLocks noChangeAspect="1"/>
              </p:cNvPicPr>
              <p:nvPr/>
            </p:nvPicPr>
            <p:blipFill>
              <a:blip r:embed="rId21"/>
              <a:stretch>
                <a:fillRect/>
              </a:stretch>
            </p:blipFill>
            <p:spPr>
              <a:xfrm>
                <a:off x="9948183" y="5846636"/>
                <a:ext cx="830577" cy="830577"/>
              </a:xfrm>
              <a:prstGeom prst="rect">
                <a:avLst/>
              </a:prstGeom>
            </p:spPr>
          </p:pic>
          <p:pic>
            <p:nvPicPr>
              <p:cNvPr id="63" name="Picture 62"/>
              <p:cNvPicPr>
                <a:picLocks noChangeAspect="1"/>
              </p:cNvPicPr>
              <p:nvPr/>
            </p:nvPicPr>
            <p:blipFill>
              <a:blip r:embed="rId22"/>
              <a:stretch>
                <a:fillRect/>
              </a:stretch>
            </p:blipFill>
            <p:spPr>
              <a:xfrm>
                <a:off x="10032096" y="5479853"/>
                <a:ext cx="662750" cy="892871"/>
              </a:xfrm>
              <a:prstGeom prst="rect">
                <a:avLst/>
              </a:prstGeom>
            </p:spPr>
          </p:pic>
        </p:grpSp>
      </p:grpSp>
      <p:pic>
        <p:nvPicPr>
          <p:cNvPr id="69" name="Picture 68"/>
          <p:cNvPicPr>
            <a:picLocks noChangeAspect="1"/>
          </p:cNvPicPr>
          <p:nvPr/>
        </p:nvPicPr>
        <p:blipFill>
          <a:blip r:embed="rId23"/>
          <a:stretch>
            <a:fillRect/>
          </a:stretch>
        </p:blipFill>
        <p:spPr>
          <a:xfrm>
            <a:off x="6741480" y="2427862"/>
            <a:ext cx="3504092" cy="3650970"/>
          </a:xfrm>
          <a:prstGeom prst="rect">
            <a:avLst/>
          </a:prstGeom>
        </p:spPr>
      </p:pic>
    </p:spTree>
    <p:extLst>
      <p:ext uri="{BB962C8B-B14F-4D97-AF65-F5344CB8AC3E}">
        <p14:creationId xmlns:p14="http://schemas.microsoft.com/office/powerpoint/2010/main" val="116215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fltVal val="0"/>
                                          </p:val>
                                        </p:tav>
                                        <p:tav tm="100000">
                                          <p:val>
                                            <p:strVal val="#ppt_w"/>
                                          </p:val>
                                        </p:tav>
                                      </p:tavLst>
                                    </p:anim>
                                    <p:anim calcmode="lin" valueType="num">
                                      <p:cBhvr>
                                        <p:cTn id="8" dur="1000" fill="hold"/>
                                        <p:tgtEl>
                                          <p:spTgt spid="69"/>
                                        </p:tgtEl>
                                        <p:attrNameLst>
                                          <p:attrName>ppt_h</p:attrName>
                                        </p:attrNameLst>
                                      </p:cBhvr>
                                      <p:tavLst>
                                        <p:tav tm="0">
                                          <p:val>
                                            <p:fltVal val="0"/>
                                          </p:val>
                                        </p:tav>
                                        <p:tav tm="100000">
                                          <p:val>
                                            <p:strVal val="#ppt_h"/>
                                          </p:val>
                                        </p:tav>
                                      </p:tavLst>
                                    </p:anim>
                                    <p:anim calcmode="lin" valueType="num">
                                      <p:cBhvr>
                                        <p:cTn id="9" dur="1000" fill="hold"/>
                                        <p:tgtEl>
                                          <p:spTgt spid="69"/>
                                        </p:tgtEl>
                                        <p:attrNameLst>
                                          <p:attrName>style.rotation</p:attrName>
                                        </p:attrNameLst>
                                      </p:cBhvr>
                                      <p:tavLst>
                                        <p:tav tm="0">
                                          <p:val>
                                            <p:fltVal val="90"/>
                                          </p:val>
                                        </p:tav>
                                        <p:tav tm="100000">
                                          <p:val>
                                            <p:fltVal val="0"/>
                                          </p:val>
                                        </p:tav>
                                      </p:tavLst>
                                    </p:anim>
                                    <p:animEffect transition="in" filter="fade">
                                      <p:cBhvr>
                                        <p:cTn id="10"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ROI for the Club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9932936"/>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6701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typical week in your life- by hours</a:t>
            </a:r>
          </a:p>
        </p:txBody>
      </p:sp>
      <p:sp>
        <p:nvSpPr>
          <p:cNvPr id="7" name="Oval 6"/>
          <p:cNvSpPr/>
          <p:nvPr/>
        </p:nvSpPr>
        <p:spPr>
          <a:xfrm>
            <a:off x="8323837" y="2391756"/>
            <a:ext cx="2670048" cy="2670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000" dirty="0"/>
              <a:t>Work</a:t>
            </a:r>
          </a:p>
          <a:p>
            <a:pPr algn="ctr">
              <a:lnSpc>
                <a:spcPct val="80000"/>
              </a:lnSpc>
            </a:pPr>
            <a:r>
              <a:rPr lang="en-US" sz="9600" dirty="0"/>
              <a:t>40</a:t>
            </a:r>
          </a:p>
        </p:txBody>
      </p:sp>
      <p:sp>
        <p:nvSpPr>
          <p:cNvPr id="8" name="Oval 7"/>
          <p:cNvSpPr/>
          <p:nvPr/>
        </p:nvSpPr>
        <p:spPr>
          <a:xfrm>
            <a:off x="4412379" y="3479892"/>
            <a:ext cx="3163824" cy="31638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000" dirty="0"/>
              <a:t>Sleep</a:t>
            </a:r>
          </a:p>
          <a:p>
            <a:pPr algn="ctr">
              <a:lnSpc>
                <a:spcPct val="80000"/>
              </a:lnSpc>
            </a:pPr>
            <a:r>
              <a:rPr lang="en-US" sz="11500" dirty="0"/>
              <a:t>56</a:t>
            </a:r>
          </a:p>
        </p:txBody>
      </p:sp>
      <p:sp>
        <p:nvSpPr>
          <p:cNvPr id="9" name="Oval 8"/>
          <p:cNvSpPr/>
          <p:nvPr/>
        </p:nvSpPr>
        <p:spPr>
          <a:xfrm>
            <a:off x="308898" y="2408712"/>
            <a:ext cx="3355848" cy="335584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000" dirty="0"/>
              <a:t>Other</a:t>
            </a:r>
          </a:p>
          <a:p>
            <a:pPr algn="ctr">
              <a:lnSpc>
                <a:spcPct val="80000"/>
              </a:lnSpc>
            </a:pPr>
            <a:r>
              <a:rPr lang="en-US" sz="13800" dirty="0"/>
              <a:t>63</a:t>
            </a:r>
          </a:p>
        </p:txBody>
      </p:sp>
      <p:sp>
        <p:nvSpPr>
          <p:cNvPr id="10" name="Oval 9"/>
          <p:cNvSpPr/>
          <p:nvPr/>
        </p:nvSpPr>
        <p:spPr>
          <a:xfrm>
            <a:off x="10687466" y="1215200"/>
            <a:ext cx="950976" cy="950976"/>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900" b="1" dirty="0"/>
              <a:t>Commute</a:t>
            </a:r>
          </a:p>
          <a:p>
            <a:pPr algn="ctr">
              <a:lnSpc>
                <a:spcPct val="80000"/>
              </a:lnSpc>
            </a:pPr>
            <a:r>
              <a:rPr lang="en-US" sz="4000" dirty="0"/>
              <a:t>5</a:t>
            </a:r>
          </a:p>
        </p:txBody>
      </p:sp>
      <p:sp>
        <p:nvSpPr>
          <p:cNvPr id="11" name="Oval 10"/>
          <p:cNvSpPr/>
          <p:nvPr/>
        </p:nvSpPr>
        <p:spPr>
          <a:xfrm>
            <a:off x="5939528" y="1976857"/>
            <a:ext cx="841248" cy="8412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t>Club</a:t>
            </a:r>
            <a:r>
              <a:rPr lang="en-US" sz="4000" dirty="0"/>
              <a:t/>
            </a:r>
            <a:br>
              <a:rPr lang="en-US" sz="4000" dirty="0"/>
            </a:br>
            <a:r>
              <a:rPr lang="en-US" sz="4000" dirty="0"/>
              <a:t>4</a:t>
            </a:r>
          </a:p>
        </p:txBody>
      </p:sp>
    </p:spTree>
    <p:extLst>
      <p:ext uri="{BB962C8B-B14F-4D97-AF65-F5344CB8AC3E}">
        <p14:creationId xmlns:p14="http://schemas.microsoft.com/office/powerpoint/2010/main" val="2920316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Club view of your week</a:t>
            </a:r>
          </a:p>
        </p:txBody>
      </p:sp>
      <p:sp>
        <p:nvSpPr>
          <p:cNvPr id="5" name="Oval 4"/>
          <p:cNvSpPr/>
          <p:nvPr/>
        </p:nvSpPr>
        <p:spPr>
          <a:xfrm>
            <a:off x="5363646" y="1314123"/>
            <a:ext cx="5413248" cy="5413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0" dirty="0"/>
              <a:t>Not club</a:t>
            </a:r>
          </a:p>
          <a:p>
            <a:pPr algn="ctr">
              <a:lnSpc>
                <a:spcPct val="80000"/>
              </a:lnSpc>
            </a:pPr>
            <a:r>
              <a:rPr lang="en-US" sz="16600" dirty="0"/>
              <a:t>164</a:t>
            </a:r>
          </a:p>
        </p:txBody>
      </p:sp>
      <p:sp>
        <p:nvSpPr>
          <p:cNvPr id="7" name="Oval 6"/>
          <p:cNvSpPr/>
          <p:nvPr/>
        </p:nvSpPr>
        <p:spPr>
          <a:xfrm>
            <a:off x="2574371" y="3367781"/>
            <a:ext cx="841248" cy="8412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t>Club</a:t>
            </a:r>
            <a:r>
              <a:rPr lang="en-US" sz="4000" dirty="0"/>
              <a:t/>
            </a:r>
            <a:br>
              <a:rPr lang="en-US" sz="4000" dirty="0"/>
            </a:br>
            <a:r>
              <a:rPr lang="en-US" sz="4000" dirty="0"/>
              <a:t>4</a:t>
            </a:r>
          </a:p>
        </p:txBody>
      </p:sp>
    </p:spTree>
    <p:extLst>
      <p:ext uri="{BB962C8B-B14F-4D97-AF65-F5344CB8AC3E}">
        <p14:creationId xmlns:p14="http://schemas.microsoft.com/office/powerpoint/2010/main" val="2292248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5363646" y="1314123"/>
            <a:ext cx="5413248" cy="5413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0" dirty="0"/>
              <a:t>Not club</a:t>
            </a:r>
          </a:p>
          <a:p>
            <a:pPr algn="ctr">
              <a:lnSpc>
                <a:spcPct val="80000"/>
              </a:lnSpc>
            </a:pPr>
            <a:r>
              <a:rPr lang="en-US" sz="16600" dirty="0"/>
              <a:t>164</a:t>
            </a:r>
          </a:p>
        </p:txBody>
      </p:sp>
      <p:sp>
        <p:nvSpPr>
          <p:cNvPr id="18" name="Oval 17"/>
          <p:cNvSpPr/>
          <p:nvPr/>
        </p:nvSpPr>
        <p:spPr>
          <a:xfrm>
            <a:off x="2574371" y="3367781"/>
            <a:ext cx="841248" cy="8412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t>Club</a:t>
            </a:r>
            <a:r>
              <a:rPr lang="en-US" sz="4000" dirty="0"/>
              <a:t/>
            </a:r>
            <a:br>
              <a:rPr lang="en-US" sz="4000" dirty="0"/>
            </a:br>
            <a:r>
              <a:rPr lang="en-US" sz="4000" dirty="0"/>
              <a:t>4</a:t>
            </a:r>
          </a:p>
        </p:txBody>
      </p:sp>
      <p:sp>
        <p:nvSpPr>
          <p:cNvPr id="2" name="Title 1"/>
          <p:cNvSpPr>
            <a:spLocks noGrp="1"/>
          </p:cNvSpPr>
          <p:nvPr>
            <p:ph type="title"/>
          </p:nvPr>
        </p:nvSpPr>
        <p:spPr/>
        <p:txBody>
          <a:bodyPr/>
          <a:lstStyle/>
          <a:p>
            <a:r>
              <a:rPr lang="en-US" dirty="0" smtClean="0"/>
              <a:t>What if…</a:t>
            </a:r>
            <a:endParaRPr lang="en-US" dirty="0"/>
          </a:p>
        </p:txBody>
      </p:sp>
      <p:sp>
        <p:nvSpPr>
          <p:cNvPr id="7" name="Oval 6"/>
          <p:cNvSpPr>
            <a:spLocks noChangeAspect="1"/>
          </p:cNvSpPr>
          <p:nvPr/>
        </p:nvSpPr>
        <p:spPr>
          <a:xfrm>
            <a:off x="2096714" y="3139112"/>
            <a:ext cx="3566160" cy="356616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000" dirty="0">
                <a:solidFill>
                  <a:schemeClr val="tx1"/>
                </a:solidFill>
              </a:rPr>
              <a:t>Work</a:t>
            </a:r>
          </a:p>
          <a:p>
            <a:pPr algn="ctr">
              <a:lnSpc>
                <a:spcPct val="80000"/>
              </a:lnSpc>
            </a:pPr>
            <a:r>
              <a:rPr lang="en-US" sz="9600" dirty="0">
                <a:solidFill>
                  <a:schemeClr val="tx1"/>
                </a:solidFill>
              </a:rPr>
              <a:t>40</a:t>
            </a:r>
          </a:p>
        </p:txBody>
      </p:sp>
      <p:sp>
        <p:nvSpPr>
          <p:cNvPr id="8" name="Oval 7"/>
          <p:cNvSpPr>
            <a:spLocks noChangeAspect="1"/>
          </p:cNvSpPr>
          <p:nvPr/>
        </p:nvSpPr>
        <p:spPr>
          <a:xfrm>
            <a:off x="7712845" y="2440010"/>
            <a:ext cx="4224528" cy="422452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000" dirty="0"/>
              <a:t>Sleep</a:t>
            </a:r>
          </a:p>
          <a:p>
            <a:pPr algn="ctr">
              <a:lnSpc>
                <a:spcPct val="80000"/>
              </a:lnSpc>
            </a:pPr>
            <a:r>
              <a:rPr lang="en-US" sz="11500" dirty="0"/>
              <a:t>56</a:t>
            </a:r>
          </a:p>
        </p:txBody>
      </p:sp>
      <p:sp>
        <p:nvSpPr>
          <p:cNvPr id="9" name="Oval 8"/>
          <p:cNvSpPr>
            <a:spLocks noChangeAspect="1"/>
          </p:cNvSpPr>
          <p:nvPr/>
        </p:nvSpPr>
        <p:spPr>
          <a:xfrm>
            <a:off x="209576" y="1317833"/>
            <a:ext cx="3383280" cy="3383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000" dirty="0"/>
              <a:t>Sedentary</a:t>
            </a:r>
            <a:endParaRPr lang="en-US" sz="2800" dirty="0"/>
          </a:p>
          <a:p>
            <a:pPr algn="ctr">
              <a:lnSpc>
                <a:spcPct val="80000"/>
              </a:lnSpc>
            </a:pPr>
            <a:r>
              <a:rPr lang="en-US" sz="11500" dirty="0"/>
              <a:t>36</a:t>
            </a:r>
          </a:p>
        </p:txBody>
      </p:sp>
      <p:sp>
        <p:nvSpPr>
          <p:cNvPr id="10" name="Oval 9"/>
          <p:cNvSpPr>
            <a:spLocks noChangeAspect="1"/>
          </p:cNvSpPr>
          <p:nvPr/>
        </p:nvSpPr>
        <p:spPr>
          <a:xfrm>
            <a:off x="10701881" y="1116664"/>
            <a:ext cx="1261872" cy="1261872"/>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250" dirty="0"/>
              <a:t>Commute</a:t>
            </a:r>
          </a:p>
          <a:p>
            <a:pPr algn="ctr">
              <a:lnSpc>
                <a:spcPct val="80000"/>
              </a:lnSpc>
            </a:pPr>
            <a:r>
              <a:rPr lang="en-US" sz="4000" dirty="0"/>
              <a:t>5</a:t>
            </a:r>
          </a:p>
        </p:txBody>
      </p:sp>
      <p:sp>
        <p:nvSpPr>
          <p:cNvPr id="11" name="Oval 10"/>
          <p:cNvSpPr>
            <a:spLocks noChangeAspect="1"/>
          </p:cNvSpPr>
          <p:nvPr/>
        </p:nvSpPr>
        <p:spPr>
          <a:xfrm>
            <a:off x="7712845" y="1117102"/>
            <a:ext cx="1124712" cy="11247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400" dirty="0"/>
              <a:t>Club</a:t>
            </a:r>
            <a:r>
              <a:rPr lang="en-US" sz="4000" dirty="0"/>
              <a:t/>
            </a:r>
            <a:br>
              <a:rPr lang="en-US" sz="4000" dirty="0"/>
            </a:br>
            <a:r>
              <a:rPr lang="en-US" sz="4000" dirty="0"/>
              <a:t>4</a:t>
            </a:r>
          </a:p>
        </p:txBody>
      </p:sp>
      <p:sp>
        <p:nvSpPr>
          <p:cNvPr id="12" name="Oval 11"/>
          <p:cNvSpPr>
            <a:spLocks noChangeAspect="1"/>
          </p:cNvSpPr>
          <p:nvPr/>
        </p:nvSpPr>
        <p:spPr>
          <a:xfrm>
            <a:off x="9209694" y="724539"/>
            <a:ext cx="1124712" cy="11247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t>Exercise</a:t>
            </a:r>
            <a:r>
              <a:rPr lang="en-US" sz="4000" dirty="0"/>
              <a:t/>
            </a:r>
            <a:br>
              <a:rPr lang="en-US" sz="4000" dirty="0"/>
            </a:br>
            <a:r>
              <a:rPr lang="en-US" sz="4000" dirty="0"/>
              <a:t>4</a:t>
            </a:r>
          </a:p>
        </p:txBody>
      </p:sp>
      <p:sp>
        <p:nvSpPr>
          <p:cNvPr id="13" name="Oval 12"/>
          <p:cNvSpPr>
            <a:spLocks noChangeAspect="1"/>
          </p:cNvSpPr>
          <p:nvPr/>
        </p:nvSpPr>
        <p:spPr>
          <a:xfrm>
            <a:off x="5350764" y="511939"/>
            <a:ext cx="1490472" cy="149047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dirty="0"/>
              <a:t>Relaxed</a:t>
            </a:r>
            <a:r>
              <a:rPr lang="en-US" sz="4000" dirty="0"/>
              <a:t/>
            </a:r>
            <a:br>
              <a:rPr lang="en-US" sz="4000" dirty="0"/>
            </a:br>
            <a:r>
              <a:rPr lang="en-US" sz="4000" dirty="0"/>
              <a:t>7</a:t>
            </a:r>
          </a:p>
        </p:txBody>
      </p:sp>
      <p:sp>
        <p:nvSpPr>
          <p:cNvPr id="14" name="Oval 13"/>
          <p:cNvSpPr>
            <a:spLocks noChangeAspect="1"/>
          </p:cNvSpPr>
          <p:nvPr/>
        </p:nvSpPr>
        <p:spPr>
          <a:xfrm>
            <a:off x="4725614" y="4328257"/>
            <a:ext cx="2258568" cy="22585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800" dirty="0"/>
              <a:t>Stressed</a:t>
            </a:r>
            <a:r>
              <a:rPr lang="en-US" sz="4000" dirty="0"/>
              <a:t/>
            </a:r>
            <a:br>
              <a:rPr lang="en-US" sz="4000" dirty="0"/>
            </a:br>
            <a:r>
              <a:rPr lang="en-US" sz="4000" dirty="0"/>
              <a:t>16</a:t>
            </a:r>
          </a:p>
        </p:txBody>
      </p:sp>
      <p:sp>
        <p:nvSpPr>
          <p:cNvPr id="15" name="Oval 14"/>
          <p:cNvSpPr>
            <a:spLocks noChangeAspect="1"/>
          </p:cNvSpPr>
          <p:nvPr/>
        </p:nvSpPr>
        <p:spPr>
          <a:xfrm>
            <a:off x="4030676" y="2440010"/>
            <a:ext cx="1691640" cy="169164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000" dirty="0"/>
              <a:t>Active</a:t>
            </a:r>
            <a:r>
              <a:rPr lang="en-US" sz="4000" dirty="0"/>
              <a:t/>
            </a:r>
            <a:br>
              <a:rPr lang="en-US" sz="4000" dirty="0"/>
            </a:br>
            <a:r>
              <a:rPr lang="en-US" sz="4000" dirty="0"/>
              <a:t>4</a:t>
            </a:r>
          </a:p>
        </p:txBody>
      </p:sp>
      <p:sp>
        <p:nvSpPr>
          <p:cNvPr id="16" name="Oval 15"/>
          <p:cNvSpPr>
            <a:spLocks noChangeAspect="1"/>
          </p:cNvSpPr>
          <p:nvPr/>
        </p:nvSpPr>
        <p:spPr>
          <a:xfrm>
            <a:off x="6332101" y="2199018"/>
            <a:ext cx="1380744" cy="138074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dirty="0"/>
              <a:t>Walking</a:t>
            </a:r>
            <a:r>
              <a:rPr lang="en-US" sz="4000" dirty="0"/>
              <a:t/>
            </a:r>
            <a:br>
              <a:rPr lang="en-US" sz="4000" dirty="0"/>
            </a:br>
            <a:r>
              <a:rPr lang="en-US" sz="4000" dirty="0"/>
              <a:t>7</a:t>
            </a:r>
          </a:p>
        </p:txBody>
      </p:sp>
      <p:sp>
        <p:nvSpPr>
          <p:cNvPr id="3" name="Rectangle 2"/>
          <p:cNvSpPr/>
          <p:nvPr/>
        </p:nvSpPr>
        <p:spPr>
          <a:xfrm>
            <a:off x="1193833" y="5457541"/>
            <a:ext cx="9322130" cy="8106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What </a:t>
            </a:r>
            <a:r>
              <a:rPr lang="en-US" sz="4000" b="1" i="1" dirty="0"/>
              <a:t>could</a:t>
            </a:r>
            <a:r>
              <a:rPr lang="en-US" sz="4000" b="1" dirty="0"/>
              <a:t> that week look like to a club?</a:t>
            </a:r>
          </a:p>
        </p:txBody>
      </p:sp>
    </p:spTree>
    <p:extLst>
      <p:ext uri="{BB962C8B-B14F-4D97-AF65-F5344CB8AC3E}">
        <p14:creationId xmlns:p14="http://schemas.microsoft.com/office/powerpoint/2010/main" val="106479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42" presetClass="path" presetSubtype="0" accel="50000" decel="50000" fill="hold" grpId="0" nodeType="withEffect">
                                  <p:stCondLst>
                                    <p:cond delay="0"/>
                                  </p:stCondLst>
                                  <p:childTnLst>
                                    <p:animMotion origin="layout" path="M 2.81531E-6 -3.88529E-6 L 0.43459 -0.31082 " pathEditMode="relative" rAng="0" ptsTypes="AA">
                                      <p:cBhvr>
                                        <p:cTn id="12" dur="1000" fill="hold"/>
                                        <p:tgtEl>
                                          <p:spTgt spid="18"/>
                                        </p:tgtEl>
                                        <p:attrNameLst>
                                          <p:attrName>ppt_x</p:attrName>
                                          <p:attrName>ppt_y</p:attrName>
                                        </p:attrNameLst>
                                      </p:cBhvr>
                                      <p:rCtr x="21723" y="-15541"/>
                                    </p:animMotion>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9" presetClass="emph" presetSubtype="0" grpId="0" nodeType="withEffect">
                                  <p:stCondLst>
                                    <p:cond delay="0"/>
                                  </p:stCondLst>
                                  <p:childTnLst>
                                    <p:set>
                                      <p:cBhvr rctx="PPT">
                                        <p:cTn id="22" dur="indefinite"/>
                                        <p:tgtEl>
                                          <p:spTgt spid="17"/>
                                        </p:tgtEl>
                                        <p:attrNameLst>
                                          <p:attrName>style.opacity</p:attrName>
                                        </p:attrNameLst>
                                      </p:cBhvr>
                                      <p:to>
                                        <p:strVal val="0.25"/>
                                      </p:to>
                                    </p:set>
                                    <p:animEffect filter="image" prLst="opacity: 0.25">
                                      <p:cBhvr rctx="IE">
                                        <p:cTn id="23" dur="indefinite"/>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grpId="1" nodeType="clickEffect">
                                  <p:stCondLst>
                                    <p:cond delay="0"/>
                                  </p:stCondLst>
                                  <p:childTnLst>
                                    <p:set>
                                      <p:cBhvr rctx="PPT">
                                        <p:cTn id="35" dur="indefinite"/>
                                        <p:tgtEl>
                                          <p:spTgt spid="7"/>
                                        </p:tgtEl>
                                        <p:attrNameLst>
                                          <p:attrName>style.opacity</p:attrName>
                                        </p:attrNameLst>
                                      </p:cBhvr>
                                      <p:to>
                                        <p:strVal val="0.5"/>
                                      </p:to>
                                    </p:set>
                                    <p:animEffect filter="image" prLst="opacity: 0.5">
                                      <p:cBhvr rctx="IE">
                                        <p:cTn id="36" dur="indefinite"/>
                                        <p:tgtEl>
                                          <p:spTgt spid="7"/>
                                        </p:tgtEl>
                                      </p:cBhvr>
                                    </p:animEffect>
                                  </p:childTnLst>
                                </p:cTn>
                              </p:par>
                            </p:childTnLst>
                          </p:cTn>
                        </p:par>
                        <p:par>
                          <p:cTn id="37" fill="hold">
                            <p:stCondLst>
                              <p:cond delay="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 grpId="0"/>
      <p:bldP spid="7" grpId="0" animBg="1"/>
      <p:bldP spid="7" grpId="1" animBg="1"/>
      <p:bldP spid="8" grpId="0" animBg="1"/>
      <p:bldP spid="9" grpId="0" animBg="1"/>
      <p:bldP spid="10" grpId="0" animBg="1"/>
      <p:bldP spid="11" grpId="0" animBg="1"/>
      <p:bldP spid="12" grpId="0" animBg="1"/>
      <p:bldP spid="13" grpId="0" animBg="1"/>
      <p:bldP spid="14" grpId="0" animBg="1"/>
      <p:bldP spid="15" grpId="0" animBg="1"/>
      <p:bldP spid="16"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ext uri="{D42A27DB-BD31-4B8C-83A1-F6EECF244321}">
                <p14:modId xmlns:p14="http://schemas.microsoft.com/office/powerpoint/2010/main" val="1076366536"/>
              </p:ext>
            </p:extLst>
          </p:nvPr>
        </p:nvGraphicFramePr>
        <p:xfrm>
          <a:off x="-1" y="0"/>
          <a:ext cx="12192002" cy="6858000"/>
        </p:xfrm>
        <a:graphic>
          <a:graphicData uri="http://schemas.openxmlformats.org/presentationml/2006/ole">
            <mc:AlternateContent xmlns:mc="http://schemas.openxmlformats.org/markup-compatibility/2006">
              <mc:Choice xmlns:v="urn:schemas-microsoft-com:vml" Requires="v">
                <p:oleObj spid="_x0000_s1239" name="Image" r:id="rId4" imgW="16253640" imgH="9142560" progId="Photoshop.Image.17">
                  <p:embed/>
                </p:oleObj>
              </mc:Choice>
              <mc:Fallback>
                <p:oleObj name="Image" r:id="rId4" imgW="16253640" imgH="9142560" progId="Photoshop.Image.17">
                  <p:embed/>
                  <p:pic>
                    <p:nvPicPr>
                      <p:cNvPr id="0" name=""/>
                      <p:cNvPicPr/>
                      <p:nvPr/>
                    </p:nvPicPr>
                    <p:blipFill>
                      <a:blip r:embed="rId5"/>
                      <a:stretch>
                        <a:fillRect/>
                      </a:stretch>
                    </p:blipFill>
                    <p:spPr>
                      <a:xfrm>
                        <a:off x="-1" y="0"/>
                        <a:ext cx="12192002" cy="6858000"/>
                      </a:xfrm>
                      <a:prstGeom prst="rect">
                        <a:avLst/>
                      </a:prstGeom>
                    </p:spPr>
                  </p:pic>
                </p:oleObj>
              </mc:Fallback>
            </mc:AlternateContent>
          </a:graphicData>
        </a:graphic>
      </p:graphicFrame>
      <p:sp>
        <p:nvSpPr>
          <p:cNvPr id="2" name="Title 1"/>
          <p:cNvSpPr>
            <a:spLocks noGrp="1"/>
          </p:cNvSpPr>
          <p:nvPr>
            <p:ph type="title"/>
          </p:nvPr>
        </p:nvSpPr>
        <p:spPr>
          <a:xfrm>
            <a:off x="8324603" y="4251432"/>
            <a:ext cx="3867398" cy="1567478"/>
          </a:xfrm>
          <a:prstGeom prst="flowChartProcess">
            <a:avLst/>
          </a:prstGeom>
        </p:spPr>
        <p:style>
          <a:lnRef idx="3">
            <a:schemeClr val="lt1"/>
          </a:lnRef>
          <a:fillRef idx="1">
            <a:schemeClr val="accent2"/>
          </a:fillRef>
          <a:effectRef idx="1">
            <a:schemeClr val="accent2"/>
          </a:effectRef>
          <a:fontRef idx="minor">
            <a:schemeClr val="lt1"/>
          </a:fontRef>
        </p:style>
        <p:txBody>
          <a:bodyPr>
            <a:normAutofit/>
          </a:bodyPr>
          <a:lstStyle/>
          <a:p>
            <a:pPr algn="r"/>
            <a:r>
              <a:rPr lang="en-US" sz="4800" dirty="0">
                <a:solidFill>
                  <a:schemeClr val="bg1"/>
                </a:solidFill>
              </a:rPr>
              <a:t>Use the phone you have</a:t>
            </a:r>
          </a:p>
        </p:txBody>
      </p:sp>
      <p:graphicFrame>
        <p:nvGraphicFramePr>
          <p:cNvPr id="8" name="Diagram 7"/>
          <p:cNvGraphicFramePr/>
          <p:nvPr>
            <p:extLst>
              <p:ext uri="{D42A27DB-BD31-4B8C-83A1-F6EECF244321}">
                <p14:modId xmlns:p14="http://schemas.microsoft.com/office/powerpoint/2010/main" val="913637534"/>
              </p:ext>
            </p:extLst>
          </p:nvPr>
        </p:nvGraphicFramePr>
        <p:xfrm>
          <a:off x="0" y="1090804"/>
          <a:ext cx="466344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Speech Bubble: Rectangle 12"/>
          <p:cNvSpPr/>
          <p:nvPr/>
        </p:nvSpPr>
        <p:spPr>
          <a:xfrm>
            <a:off x="9144002" y="3083859"/>
            <a:ext cx="2850776" cy="986118"/>
          </a:xfrm>
          <a:prstGeom prst="wedgeRectCallout">
            <a:avLst>
              <a:gd name="adj1" fmla="val 19419"/>
              <a:gd name="adj2" fmla="val 71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Half </a:t>
            </a:r>
            <a:r>
              <a:rPr lang="en-US" dirty="0" smtClean="0">
                <a:solidFill>
                  <a:schemeClr val="bg1"/>
                </a:solidFill>
              </a:rPr>
              <a:t>of </a:t>
            </a:r>
            <a:r>
              <a:rPr lang="en-US" dirty="0">
                <a:solidFill>
                  <a:schemeClr val="bg1"/>
                </a:solidFill>
              </a:rPr>
              <a:t>club members use their phone while working out</a:t>
            </a:r>
          </a:p>
        </p:txBody>
      </p:sp>
      <p:sp>
        <p:nvSpPr>
          <p:cNvPr id="6" name="Rectangle 5"/>
          <p:cNvSpPr/>
          <p:nvPr/>
        </p:nvSpPr>
        <p:spPr>
          <a:xfrm>
            <a:off x="2858404" y="5457541"/>
            <a:ext cx="5992988" cy="8106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How do you get there?</a:t>
            </a:r>
          </a:p>
        </p:txBody>
      </p:sp>
    </p:spTree>
    <p:extLst>
      <p:ext uri="{BB962C8B-B14F-4D97-AF65-F5344CB8AC3E}">
        <p14:creationId xmlns:p14="http://schemas.microsoft.com/office/powerpoint/2010/main" val="126383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8" grpId="0">
        <p:bldAsOne/>
      </p:bldGraphic>
      <p:bldP spid="1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a </a:t>
            </a:r>
            <a:r>
              <a:rPr lang="en-US" dirty="0" smtClean="0"/>
              <a:t>smart </a:t>
            </a:r>
            <a:r>
              <a:rPr lang="en-US" dirty="0"/>
              <a:t>wearable</a:t>
            </a:r>
          </a:p>
        </p:txBody>
      </p:sp>
      <p:pic>
        <p:nvPicPr>
          <p:cNvPr id="4" name="Content Placeholder 4"/>
          <p:cNvPicPr>
            <a:picLocks noGrp="1" noChangeAspect="1"/>
          </p:cNvPicPr>
          <p:nvPr>
            <p:ph idx="1"/>
          </p:nvPr>
        </p:nvPicPr>
        <p:blipFill>
          <a:blip r:embed="rId3"/>
          <a:stretch>
            <a:fillRect/>
          </a:stretch>
        </p:blipFill>
        <p:spPr>
          <a:xfrm>
            <a:off x="159963" y="1988542"/>
            <a:ext cx="2115604" cy="3814192"/>
          </a:xfrm>
        </p:spPr>
      </p:pic>
      <p:pic>
        <p:nvPicPr>
          <p:cNvPr id="3" name="Picture 2"/>
          <p:cNvPicPr>
            <a:picLocks noChangeAspect="1"/>
          </p:cNvPicPr>
          <p:nvPr/>
        </p:nvPicPr>
        <p:blipFill>
          <a:blip r:embed="rId4"/>
          <a:stretch>
            <a:fillRect/>
          </a:stretch>
        </p:blipFill>
        <p:spPr>
          <a:xfrm>
            <a:off x="4788285" y="1883637"/>
            <a:ext cx="1960964" cy="2740476"/>
          </a:xfrm>
          <a:prstGeom prst="rect">
            <a:avLst/>
          </a:prstGeom>
        </p:spPr>
      </p:pic>
      <p:sp>
        <p:nvSpPr>
          <p:cNvPr id="5" name="TextBox 4"/>
          <p:cNvSpPr txBox="1"/>
          <p:nvPr/>
        </p:nvSpPr>
        <p:spPr>
          <a:xfrm>
            <a:off x="7341570" y="4914105"/>
            <a:ext cx="4850430" cy="646331"/>
          </a:xfrm>
          <a:prstGeom prst="rect">
            <a:avLst/>
          </a:prstGeom>
          <a:noFill/>
        </p:spPr>
        <p:txBody>
          <a:bodyPr wrap="square" rtlCol="0">
            <a:spAutoFit/>
          </a:bodyPr>
          <a:lstStyle/>
          <a:p>
            <a:r>
              <a:rPr lang="en-US" b="1" dirty="0">
                <a:solidFill>
                  <a:schemeClr val="accent5"/>
                </a:solidFill>
              </a:rPr>
              <a:t>Smart Watches are directly programmable </a:t>
            </a:r>
            <a:r>
              <a:rPr lang="en-US" b="1" dirty="0" smtClean="0">
                <a:solidFill>
                  <a:schemeClr val="accent5"/>
                </a:solidFill>
              </a:rPr>
              <a:t>in HTML5 and </a:t>
            </a:r>
            <a:r>
              <a:rPr lang="en-US" b="1" dirty="0">
                <a:solidFill>
                  <a:schemeClr val="accent5"/>
                </a:solidFill>
              </a:rPr>
              <a:t>native C++</a:t>
            </a:r>
          </a:p>
        </p:txBody>
      </p:sp>
      <p:pic>
        <p:nvPicPr>
          <p:cNvPr id="7" name="Picture 6"/>
          <p:cNvPicPr>
            <a:picLocks noChangeAspect="1"/>
          </p:cNvPicPr>
          <p:nvPr/>
        </p:nvPicPr>
        <p:blipFill>
          <a:blip r:embed="rId5"/>
          <a:stretch>
            <a:fillRect/>
          </a:stretch>
        </p:blipFill>
        <p:spPr>
          <a:xfrm>
            <a:off x="4568435" y="5237271"/>
            <a:ext cx="2400664" cy="1079145"/>
          </a:xfrm>
          <a:prstGeom prst="rect">
            <a:avLst/>
          </a:prstGeom>
        </p:spPr>
      </p:pic>
      <p:pic>
        <p:nvPicPr>
          <p:cNvPr id="8" name="Picture 7"/>
          <p:cNvPicPr>
            <a:picLocks noChangeAspect="1"/>
          </p:cNvPicPr>
          <p:nvPr/>
        </p:nvPicPr>
        <p:blipFill>
          <a:blip r:embed="rId6"/>
          <a:stretch>
            <a:fillRect/>
          </a:stretch>
        </p:blipFill>
        <p:spPr>
          <a:xfrm>
            <a:off x="2387362" y="1883637"/>
            <a:ext cx="2247260" cy="4007614"/>
          </a:xfrm>
          <a:prstGeom prst="rect">
            <a:avLst/>
          </a:prstGeom>
        </p:spPr>
      </p:pic>
      <p:graphicFrame>
        <p:nvGraphicFramePr>
          <p:cNvPr id="23" name="Table 22"/>
          <p:cNvGraphicFramePr>
            <a:graphicFrameLocks noGrp="1"/>
          </p:cNvGraphicFramePr>
          <p:nvPr>
            <p:extLst>
              <p:ext uri="{D42A27DB-BD31-4B8C-83A1-F6EECF244321}">
                <p14:modId xmlns:p14="http://schemas.microsoft.com/office/powerpoint/2010/main" val="4006370962"/>
              </p:ext>
            </p:extLst>
          </p:nvPr>
        </p:nvGraphicFramePr>
        <p:xfrm>
          <a:off x="6902912" y="1455429"/>
          <a:ext cx="5080690" cy="2807086"/>
        </p:xfrm>
        <a:graphic>
          <a:graphicData uri="http://schemas.openxmlformats.org/drawingml/2006/table">
            <a:tbl>
              <a:tblPr/>
              <a:tblGrid>
                <a:gridCol w="1422594">
                  <a:extLst>
                    <a:ext uri="{9D8B030D-6E8A-4147-A177-3AD203B41FA5}">
                      <a16:colId xmlns:a16="http://schemas.microsoft.com/office/drawing/2014/main" xmlns="" val="2182798158"/>
                    </a:ext>
                  </a:extLst>
                </a:gridCol>
                <a:gridCol w="914524">
                  <a:extLst>
                    <a:ext uri="{9D8B030D-6E8A-4147-A177-3AD203B41FA5}">
                      <a16:colId xmlns:a16="http://schemas.microsoft.com/office/drawing/2014/main" xmlns="" val="3696158221"/>
                    </a:ext>
                  </a:extLst>
                </a:gridCol>
                <a:gridCol w="914524">
                  <a:extLst>
                    <a:ext uri="{9D8B030D-6E8A-4147-A177-3AD203B41FA5}">
                      <a16:colId xmlns:a16="http://schemas.microsoft.com/office/drawing/2014/main" xmlns="" val="3464759841"/>
                    </a:ext>
                  </a:extLst>
                </a:gridCol>
                <a:gridCol w="914524">
                  <a:extLst>
                    <a:ext uri="{9D8B030D-6E8A-4147-A177-3AD203B41FA5}">
                      <a16:colId xmlns:a16="http://schemas.microsoft.com/office/drawing/2014/main" xmlns="" val="3785923297"/>
                    </a:ext>
                  </a:extLst>
                </a:gridCol>
                <a:gridCol w="914524">
                  <a:extLst>
                    <a:ext uri="{9D8B030D-6E8A-4147-A177-3AD203B41FA5}">
                      <a16:colId xmlns:a16="http://schemas.microsoft.com/office/drawing/2014/main" xmlns="" val="3838929111"/>
                    </a:ext>
                  </a:extLst>
                </a:gridCol>
              </a:tblGrid>
              <a:tr h="254035">
                <a:tc>
                  <a:txBody>
                    <a:bodyPr/>
                    <a:lstStyle/>
                    <a:p>
                      <a:pPr algn="l" fontAlgn="ctr"/>
                      <a:r>
                        <a:rPr lang="en-US" sz="1500" b="1" i="0" u="none" strike="noStrike">
                          <a:solidFill>
                            <a:srgbClr val="FFFFFF"/>
                          </a:solidFill>
                          <a:effectLst/>
                          <a:latin typeface="Calibri" panose="020F0502020204030204" pitchFamily="34" charset="0"/>
                        </a:rPr>
                        <a:t>Feature</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US" sz="1500" b="1" i="0" u="none" strike="noStrike">
                          <a:solidFill>
                            <a:srgbClr val="FFFFFF"/>
                          </a:solidFill>
                          <a:effectLst/>
                          <a:latin typeface="Calibri" panose="020F0502020204030204" pitchFamily="34" charset="0"/>
                        </a:rPr>
                        <a:t>Gear S2</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US" sz="1500" b="1" i="0" u="none" strike="noStrike">
                          <a:solidFill>
                            <a:srgbClr val="FFFFFF"/>
                          </a:solidFill>
                          <a:effectLst/>
                          <a:latin typeface="Calibri" panose="020F0502020204030204" pitchFamily="34" charset="0"/>
                        </a:rPr>
                        <a:t>Gear S3</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US" sz="1500" b="1" i="0" u="none" strike="noStrike">
                          <a:solidFill>
                            <a:srgbClr val="FFFFFF"/>
                          </a:solidFill>
                          <a:effectLst/>
                          <a:latin typeface="Calibri" panose="020F0502020204030204" pitchFamily="34" charset="0"/>
                        </a:rPr>
                        <a:t>Gear Fit2</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ctr" fontAlgn="ctr"/>
                      <a:r>
                        <a:rPr lang="en-US" sz="1500" b="1" i="0" u="none" strike="noStrike">
                          <a:solidFill>
                            <a:srgbClr val="FFFFFF"/>
                          </a:solidFill>
                          <a:effectLst/>
                          <a:latin typeface="Calibri" panose="020F0502020204030204" pitchFamily="34" charset="0"/>
                        </a:rPr>
                        <a:t>IconX</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xmlns="" val="2997197830"/>
                  </a:ext>
                </a:extLst>
              </a:tr>
              <a:tr h="254035">
                <a:tc>
                  <a:txBody>
                    <a:bodyPr/>
                    <a:lstStyle/>
                    <a:p>
                      <a:pPr algn="r" fontAlgn="ctr"/>
                      <a:r>
                        <a:rPr lang="en-US" sz="1500" b="1" i="0" u="none" strike="noStrike">
                          <a:solidFill>
                            <a:srgbClr val="000000"/>
                          </a:solidFill>
                          <a:effectLst/>
                          <a:latin typeface="Calibri" panose="020F0502020204030204" pitchFamily="34" charset="0"/>
                        </a:rPr>
                        <a:t>Pedometer</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extLst>
                  <a:ext uri="{0D108BD9-81ED-4DB2-BD59-A6C34878D82A}">
                    <a16:rowId xmlns:a16="http://schemas.microsoft.com/office/drawing/2014/main" xmlns="" val="346036214"/>
                  </a:ext>
                </a:extLst>
              </a:tr>
              <a:tr h="254035">
                <a:tc>
                  <a:txBody>
                    <a:bodyPr/>
                    <a:lstStyle/>
                    <a:p>
                      <a:pPr algn="r" fontAlgn="ctr"/>
                      <a:r>
                        <a:rPr lang="en-US" sz="1500" b="1" i="0" u="none" strike="noStrike">
                          <a:solidFill>
                            <a:srgbClr val="000000"/>
                          </a:solidFill>
                          <a:effectLst/>
                          <a:latin typeface="Calibri" panose="020F0502020204030204" pitchFamily="34" charset="0"/>
                        </a:rPr>
                        <a:t>Continuous HR</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extLst>
                  <a:ext uri="{0D108BD9-81ED-4DB2-BD59-A6C34878D82A}">
                    <a16:rowId xmlns:a16="http://schemas.microsoft.com/office/drawing/2014/main" xmlns="" val="1049732476"/>
                  </a:ext>
                </a:extLst>
              </a:tr>
              <a:tr h="254035">
                <a:tc>
                  <a:txBody>
                    <a:bodyPr/>
                    <a:lstStyle/>
                    <a:p>
                      <a:pPr algn="r" fontAlgn="ctr"/>
                      <a:r>
                        <a:rPr lang="en-US" sz="1500" b="1" i="0" u="none" strike="noStrike">
                          <a:solidFill>
                            <a:srgbClr val="000000"/>
                          </a:solidFill>
                          <a:effectLst/>
                          <a:latin typeface="Calibri" panose="020F0502020204030204" pitchFamily="34" charset="0"/>
                        </a:rPr>
                        <a:t>9-axis accel/gyro</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557596563"/>
                  </a:ext>
                </a:extLst>
              </a:tr>
              <a:tr h="254035">
                <a:tc>
                  <a:txBody>
                    <a:bodyPr/>
                    <a:lstStyle/>
                    <a:p>
                      <a:pPr algn="r" fontAlgn="ctr"/>
                      <a:r>
                        <a:rPr lang="en-US" sz="1500" b="1" i="0" u="none" strike="noStrike">
                          <a:solidFill>
                            <a:srgbClr val="000000"/>
                          </a:solidFill>
                          <a:effectLst/>
                          <a:latin typeface="Calibri" panose="020F0502020204030204" pitchFamily="34" charset="0"/>
                        </a:rPr>
                        <a:t>Altimeter</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4053400780"/>
                  </a:ext>
                </a:extLst>
              </a:tr>
              <a:tr h="254035">
                <a:tc>
                  <a:txBody>
                    <a:bodyPr/>
                    <a:lstStyle/>
                    <a:p>
                      <a:pPr algn="r" fontAlgn="ctr"/>
                      <a:r>
                        <a:rPr lang="en-US" sz="1500" b="1" i="0" u="none" strike="noStrike">
                          <a:solidFill>
                            <a:srgbClr val="000000"/>
                          </a:solidFill>
                          <a:effectLst/>
                          <a:latin typeface="Calibri" panose="020F0502020204030204" pitchFamily="34" charset="0"/>
                        </a:rPr>
                        <a:t>Barometer</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215948315"/>
                  </a:ext>
                </a:extLst>
              </a:tr>
              <a:tr h="254035">
                <a:tc>
                  <a:txBody>
                    <a:bodyPr/>
                    <a:lstStyle/>
                    <a:p>
                      <a:pPr algn="r" fontAlgn="ctr"/>
                      <a:r>
                        <a:rPr lang="en-US" sz="1500" b="1" i="0" u="none" strike="noStrike">
                          <a:solidFill>
                            <a:srgbClr val="000000"/>
                          </a:solidFill>
                          <a:effectLst/>
                          <a:latin typeface="Calibri" panose="020F0502020204030204" pitchFamily="34" charset="0"/>
                        </a:rPr>
                        <a:t>GPS</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500" b="0" i="0" u="none" strike="noStrike">
                          <a:solidFill>
                            <a:srgbClr val="FFFFFF"/>
                          </a:solidFill>
                          <a:effectLst/>
                          <a:latin typeface="Calibri" panose="020F0502020204030204" pitchFamily="34" charset="0"/>
                        </a:rPr>
                        <a:t>(3G model)</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ctr" fontAlgn="ctr"/>
                      <a:r>
                        <a:rPr lang="en-US" sz="1500" b="0" i="0" u="none" strike="noStrike">
                          <a:solidFill>
                            <a:srgbClr val="FFFFFF"/>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643473928"/>
                  </a:ext>
                </a:extLst>
              </a:tr>
              <a:tr h="254035">
                <a:tc>
                  <a:txBody>
                    <a:bodyPr/>
                    <a:lstStyle/>
                    <a:p>
                      <a:pPr algn="r" fontAlgn="ctr"/>
                      <a:r>
                        <a:rPr lang="en-US" sz="1500" b="1" i="0" u="none" strike="noStrike">
                          <a:solidFill>
                            <a:srgbClr val="000000"/>
                          </a:solidFill>
                          <a:effectLst/>
                          <a:latin typeface="Calibri" panose="020F0502020204030204" pitchFamily="34" charset="0"/>
                        </a:rPr>
                        <a:t>WiFi</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774810366"/>
                  </a:ext>
                </a:extLst>
              </a:tr>
              <a:tr h="254035">
                <a:tc>
                  <a:txBody>
                    <a:bodyPr/>
                    <a:lstStyle/>
                    <a:p>
                      <a:pPr algn="r" fontAlgn="ctr"/>
                      <a:r>
                        <a:rPr lang="en-US" sz="1500" b="1" i="0" u="none" strike="noStrike">
                          <a:solidFill>
                            <a:srgbClr val="000000"/>
                          </a:solidFill>
                          <a:effectLst/>
                          <a:latin typeface="Calibri" panose="020F0502020204030204" pitchFamily="34" charset="0"/>
                        </a:rPr>
                        <a:t>Cellular</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500" b="0" i="0" u="none" strike="noStrike">
                          <a:solidFill>
                            <a:srgbClr val="FFFFFF"/>
                          </a:solidFill>
                          <a:effectLst/>
                          <a:latin typeface="Calibri" panose="020F0502020204030204" pitchFamily="34" charset="0"/>
                        </a:rPr>
                        <a:t>(some) 3G</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ctr" fontAlgn="ctr"/>
                      <a:r>
                        <a:rPr lang="en-US" sz="1500" b="0" i="0" u="none" strike="noStrike">
                          <a:solidFill>
                            <a:srgbClr val="FFFFFF"/>
                          </a:solidFill>
                          <a:effectLst/>
                          <a:latin typeface="Calibri" panose="020F0502020204030204" pitchFamily="34" charset="0"/>
                        </a:rPr>
                        <a:t>(some) LTE</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906915187"/>
                  </a:ext>
                </a:extLst>
              </a:tr>
              <a:tr h="254035">
                <a:tc>
                  <a:txBody>
                    <a:bodyPr/>
                    <a:lstStyle/>
                    <a:p>
                      <a:pPr algn="r" fontAlgn="ctr"/>
                      <a:r>
                        <a:rPr lang="en-US" sz="1500" b="1" i="0" u="none" strike="noStrike">
                          <a:solidFill>
                            <a:srgbClr val="000000"/>
                          </a:solidFill>
                          <a:effectLst/>
                          <a:latin typeface="Calibri" panose="020F0502020204030204" pitchFamily="34" charset="0"/>
                        </a:rPr>
                        <a:t>NFC (passive)</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2220919834"/>
                  </a:ext>
                </a:extLst>
              </a:tr>
              <a:tr h="266736">
                <a:tc>
                  <a:txBody>
                    <a:bodyPr/>
                    <a:lstStyle/>
                    <a:p>
                      <a:pPr algn="r" fontAlgn="ctr"/>
                      <a:r>
                        <a:rPr lang="en-US" sz="1500" b="1" i="0" u="none" strike="noStrike">
                          <a:solidFill>
                            <a:srgbClr val="000000"/>
                          </a:solidFill>
                          <a:effectLst/>
                          <a:latin typeface="Calibri" panose="020F0502020204030204" pitchFamily="34" charset="0"/>
                        </a:rPr>
                        <a:t>MST (payment)</a:t>
                      </a:r>
                    </a:p>
                  </a:txBody>
                  <a:tcPr marL="12702" marR="12702" marT="12702"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5911"/>
                    </a:solidFill>
                  </a:tcPr>
                </a:tc>
                <a:tc>
                  <a:txBody>
                    <a:bodyPr/>
                    <a:lstStyle/>
                    <a:p>
                      <a:pPr algn="l" fontAlgn="ctr"/>
                      <a:r>
                        <a:rPr lang="en-US" sz="1500" b="0" i="0" u="none" strike="noStrike">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en-US" sz="1500" b="0" i="0" u="none" strike="noStrike" dirty="0">
                          <a:solidFill>
                            <a:srgbClr val="000000"/>
                          </a:solidFill>
                          <a:effectLst/>
                          <a:latin typeface="Calibri" panose="020F0502020204030204" pitchFamily="34" charset="0"/>
                        </a:rPr>
                        <a:t> </a:t>
                      </a:r>
                    </a:p>
                  </a:txBody>
                  <a:tcPr marL="12702" marR="12702" marT="12702"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050118232"/>
                  </a:ext>
                </a:extLst>
              </a:tr>
            </a:tbl>
          </a:graphicData>
        </a:graphic>
      </p:graphicFrame>
      <p:sp>
        <p:nvSpPr>
          <p:cNvPr id="24" name="TextBox 23"/>
          <p:cNvSpPr txBox="1"/>
          <p:nvPr/>
        </p:nvSpPr>
        <p:spPr>
          <a:xfrm>
            <a:off x="701374" y="5932676"/>
            <a:ext cx="1032783" cy="400110"/>
          </a:xfrm>
          <a:prstGeom prst="rect">
            <a:avLst/>
          </a:prstGeom>
          <a:noFill/>
        </p:spPr>
        <p:txBody>
          <a:bodyPr wrap="none" rtlCol="0">
            <a:spAutoFit/>
          </a:bodyPr>
          <a:lstStyle/>
          <a:p>
            <a:pPr algn="ctr"/>
            <a:r>
              <a:rPr lang="en-US" sz="2000" b="1" dirty="0"/>
              <a:t>Gear S2</a:t>
            </a:r>
          </a:p>
        </p:txBody>
      </p:sp>
      <p:sp>
        <p:nvSpPr>
          <p:cNvPr id="25" name="TextBox 24"/>
          <p:cNvSpPr txBox="1"/>
          <p:nvPr/>
        </p:nvSpPr>
        <p:spPr>
          <a:xfrm>
            <a:off x="2996204" y="5932676"/>
            <a:ext cx="1029577" cy="400110"/>
          </a:xfrm>
          <a:prstGeom prst="rect">
            <a:avLst/>
          </a:prstGeom>
          <a:noFill/>
        </p:spPr>
        <p:txBody>
          <a:bodyPr wrap="none" rtlCol="0">
            <a:spAutoFit/>
          </a:bodyPr>
          <a:lstStyle/>
          <a:p>
            <a:pPr algn="ctr"/>
            <a:r>
              <a:rPr lang="en-US" sz="2000" b="1" dirty="0"/>
              <a:t>Gear S3</a:t>
            </a:r>
          </a:p>
        </p:txBody>
      </p:sp>
      <p:sp>
        <p:nvSpPr>
          <p:cNvPr id="26" name="TextBox 25"/>
          <p:cNvSpPr txBox="1"/>
          <p:nvPr/>
        </p:nvSpPr>
        <p:spPr>
          <a:xfrm>
            <a:off x="5175496" y="4674990"/>
            <a:ext cx="1186543" cy="400110"/>
          </a:xfrm>
          <a:prstGeom prst="rect">
            <a:avLst/>
          </a:prstGeom>
          <a:noFill/>
        </p:spPr>
        <p:txBody>
          <a:bodyPr wrap="none" rtlCol="0">
            <a:spAutoFit/>
          </a:bodyPr>
          <a:lstStyle/>
          <a:p>
            <a:pPr algn="ctr"/>
            <a:r>
              <a:rPr lang="en-US" sz="2000" b="1" dirty="0"/>
              <a:t>Gear Fit2</a:t>
            </a:r>
          </a:p>
        </p:txBody>
      </p:sp>
      <p:sp>
        <p:nvSpPr>
          <p:cNvPr id="27" name="TextBox 26"/>
          <p:cNvSpPr txBox="1"/>
          <p:nvPr/>
        </p:nvSpPr>
        <p:spPr>
          <a:xfrm>
            <a:off x="5070500" y="6285914"/>
            <a:ext cx="1396537" cy="400110"/>
          </a:xfrm>
          <a:prstGeom prst="rect">
            <a:avLst/>
          </a:prstGeom>
          <a:noFill/>
        </p:spPr>
        <p:txBody>
          <a:bodyPr wrap="none" rtlCol="0">
            <a:spAutoFit/>
          </a:bodyPr>
          <a:lstStyle/>
          <a:p>
            <a:pPr algn="ctr"/>
            <a:r>
              <a:rPr lang="en-US" sz="2000" b="1" dirty="0"/>
              <a:t>Gear </a:t>
            </a:r>
            <a:r>
              <a:rPr lang="en-US" sz="2000" b="1" dirty="0" err="1"/>
              <a:t>IconX</a:t>
            </a:r>
            <a:endParaRPr lang="en-US" sz="2000" b="1" dirty="0"/>
          </a:p>
        </p:txBody>
      </p:sp>
    </p:spTree>
    <p:extLst>
      <p:ext uri="{BB962C8B-B14F-4D97-AF65-F5344CB8AC3E}">
        <p14:creationId xmlns:p14="http://schemas.microsoft.com/office/powerpoint/2010/main" val="4108664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personal story- the quantified guy</a:t>
            </a:r>
          </a:p>
        </p:txBody>
      </p:sp>
      <p:sp>
        <p:nvSpPr>
          <p:cNvPr id="6" name="TextBox 5"/>
          <p:cNvSpPr txBox="1"/>
          <p:nvPr/>
        </p:nvSpPr>
        <p:spPr>
          <a:xfrm>
            <a:off x="1074465" y="4131993"/>
            <a:ext cx="7056661" cy="1569660"/>
          </a:xfrm>
          <a:prstGeom prst="rect">
            <a:avLst/>
          </a:prstGeom>
          <a:noFill/>
        </p:spPr>
        <p:txBody>
          <a:bodyPr wrap="square" rtlCol="0">
            <a:spAutoFit/>
          </a:bodyPr>
          <a:lstStyle/>
          <a:p>
            <a:r>
              <a:rPr lang="en-US" sz="2400" dirty="0"/>
              <a:t>2004- 259lbs</a:t>
            </a:r>
          </a:p>
          <a:p>
            <a:r>
              <a:rPr lang="en-US" sz="2400" dirty="0"/>
              <a:t>In 7 months, dropped 65 </a:t>
            </a:r>
            <a:r>
              <a:rPr lang="en-US" sz="2400" dirty="0" err="1"/>
              <a:t>lbs</a:t>
            </a:r>
            <a:r>
              <a:rPr lang="en-US" sz="2400" dirty="0"/>
              <a:t> to weigh 194lbs</a:t>
            </a:r>
          </a:p>
          <a:p>
            <a:r>
              <a:rPr lang="en-US" sz="2400" dirty="0"/>
              <a:t>Cycling, running, then swimming, weightlifting with 3 months with a personal trainer</a:t>
            </a:r>
          </a:p>
        </p:txBody>
      </p:sp>
      <p:graphicFrame>
        <p:nvGraphicFramePr>
          <p:cNvPr id="7" name="Object 6"/>
          <p:cNvGraphicFramePr>
            <a:graphicFrameLocks noChangeAspect="1"/>
          </p:cNvGraphicFramePr>
          <p:nvPr>
            <p:extLst>
              <p:ext uri="{D42A27DB-BD31-4B8C-83A1-F6EECF244321}">
                <p14:modId xmlns:p14="http://schemas.microsoft.com/office/powerpoint/2010/main" val="2170786434"/>
              </p:ext>
            </p:extLst>
          </p:nvPr>
        </p:nvGraphicFramePr>
        <p:xfrm>
          <a:off x="1074465" y="1564078"/>
          <a:ext cx="1747570" cy="2569291"/>
        </p:xfrm>
        <a:graphic>
          <a:graphicData uri="http://schemas.openxmlformats.org/presentationml/2006/ole">
            <mc:AlternateContent xmlns:mc="http://schemas.openxmlformats.org/markup-compatibility/2006">
              <mc:Choice xmlns:v="urn:schemas-microsoft-com:vml" Requires="v">
                <p:oleObj spid="_x0000_s4428" name="Image" r:id="rId4" imgW="1225080" imgH="1801080" progId="Photoshop.Image.17">
                  <p:embed/>
                </p:oleObj>
              </mc:Choice>
              <mc:Fallback>
                <p:oleObj name="Image" r:id="rId4" imgW="1225080" imgH="1801080" progId="Photoshop.Image.17">
                  <p:embed/>
                  <p:pic>
                    <p:nvPicPr>
                      <p:cNvPr id="0" name=""/>
                      <p:cNvPicPr/>
                      <p:nvPr/>
                    </p:nvPicPr>
                    <p:blipFill>
                      <a:blip r:embed="rId5"/>
                      <a:stretch>
                        <a:fillRect/>
                      </a:stretch>
                    </p:blipFill>
                    <p:spPr>
                      <a:xfrm>
                        <a:off x="1074465" y="1564078"/>
                        <a:ext cx="1747570" cy="2569291"/>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16390751"/>
              </p:ext>
            </p:extLst>
          </p:nvPr>
        </p:nvGraphicFramePr>
        <p:xfrm>
          <a:off x="8535768" y="3325960"/>
          <a:ext cx="2352626" cy="2954045"/>
        </p:xfrm>
        <a:graphic>
          <a:graphicData uri="http://schemas.openxmlformats.org/presentationml/2006/ole">
            <mc:AlternateContent xmlns:mc="http://schemas.openxmlformats.org/markup-compatibility/2006">
              <mc:Choice xmlns:v="urn:schemas-microsoft-com:vml" Requires="v">
                <p:oleObj spid="_x0000_s4429" name="Image" r:id="rId6" imgW="633960" imgH="795240" progId="Photoshop.Image.17">
                  <p:embed/>
                </p:oleObj>
              </mc:Choice>
              <mc:Fallback>
                <p:oleObj name="Image" r:id="rId6" imgW="633960" imgH="795240" progId="Photoshop.Image.17">
                  <p:embed/>
                  <p:pic>
                    <p:nvPicPr>
                      <p:cNvPr id="0" name=""/>
                      <p:cNvPicPr/>
                      <p:nvPr/>
                    </p:nvPicPr>
                    <p:blipFill>
                      <a:blip r:embed="rId7"/>
                      <a:stretch>
                        <a:fillRect/>
                      </a:stretch>
                    </p:blipFill>
                    <p:spPr>
                      <a:xfrm>
                        <a:off x="8535768" y="3325960"/>
                        <a:ext cx="2352626" cy="2954045"/>
                      </a:xfrm>
                      <a:prstGeom prst="rect">
                        <a:avLst/>
                      </a:prstGeom>
                    </p:spPr>
                  </p:pic>
                </p:oleObj>
              </mc:Fallback>
            </mc:AlternateContent>
          </a:graphicData>
        </a:graphic>
      </p:graphicFrame>
    </p:spTree>
    <p:extLst>
      <p:ext uri="{BB962C8B-B14F-4D97-AF65-F5344CB8AC3E}">
        <p14:creationId xmlns:p14="http://schemas.microsoft.com/office/powerpoint/2010/main" val="353775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descr="C:\Users\jeff.cooper\Pictures\Scrap\Trainer2.jp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backgroundRemoval t="8750" b="91500" l="6750" r="94500"/>
                    </a14:imgEffect>
                  </a14:imgLayer>
                </a14:imgProps>
              </a:ext>
              <a:ext uri="{28A0092B-C50C-407E-A947-70E740481C1C}">
                <a14:useLocalDpi xmlns:a14="http://schemas.microsoft.com/office/drawing/2010/main" val="0"/>
              </a:ext>
            </a:extLst>
          </a:blip>
          <a:srcRect/>
          <a:stretch>
            <a:fillRect/>
          </a:stretch>
        </p:blipFill>
        <p:spPr bwMode="auto">
          <a:xfrm>
            <a:off x="10063810" y="1970113"/>
            <a:ext cx="1480238" cy="14802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867807" y="4194558"/>
            <a:ext cx="1213345" cy="646331"/>
          </a:xfrm>
          <a:prstGeom prst="rect">
            <a:avLst/>
          </a:prstGeom>
          <a:noFill/>
        </p:spPr>
        <p:txBody>
          <a:bodyPr wrap="none" rtlCol="0">
            <a:spAutoFit/>
          </a:bodyPr>
          <a:lstStyle/>
          <a:p>
            <a:r>
              <a:rPr lang="en-US" b="1" dirty="0"/>
              <a:t>Weights &amp;</a:t>
            </a:r>
          </a:p>
          <a:p>
            <a:r>
              <a:rPr lang="en-US" b="1" dirty="0"/>
              <a:t>Machines</a:t>
            </a:r>
          </a:p>
        </p:txBody>
      </p:sp>
      <p:sp>
        <p:nvSpPr>
          <p:cNvPr id="19" name="TextBox 18"/>
          <p:cNvSpPr txBox="1"/>
          <p:nvPr/>
        </p:nvSpPr>
        <p:spPr>
          <a:xfrm>
            <a:off x="10366871" y="3241773"/>
            <a:ext cx="982705" cy="369332"/>
          </a:xfrm>
          <a:prstGeom prst="rect">
            <a:avLst/>
          </a:prstGeom>
          <a:noFill/>
        </p:spPr>
        <p:txBody>
          <a:bodyPr wrap="none" rtlCol="0">
            <a:spAutoFit/>
          </a:bodyPr>
          <a:lstStyle/>
          <a:p>
            <a:r>
              <a:rPr lang="en-US" b="1" dirty="0"/>
              <a:t>Trainers</a:t>
            </a:r>
          </a:p>
        </p:txBody>
      </p:sp>
      <p:pic>
        <p:nvPicPr>
          <p:cNvPr id="26" name="Picture 18" descr="C:\Users\jeff.cooper\Pictures\Scrap\sleep.png"/>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91592" y="4758857"/>
            <a:ext cx="775402" cy="775402"/>
          </a:xfrm>
          <a:prstGeom prst="rect">
            <a:avLst/>
          </a:prstGeom>
          <a:noFill/>
          <a:effectLst>
            <a:glow rad="38100">
              <a:schemeClr val="accent6">
                <a:alpha val="63000"/>
              </a:schemeClr>
            </a:glow>
            <a:softEdge rad="0"/>
          </a:effectLst>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833273" y="4287710"/>
            <a:ext cx="2438636" cy="1558926"/>
            <a:chOff x="2624484" y="5334000"/>
            <a:chExt cx="2438636" cy="1558926"/>
          </a:xfrm>
        </p:grpSpPr>
        <p:grpSp>
          <p:nvGrpSpPr>
            <p:cNvPr id="39" name="Group 38"/>
            <p:cNvGrpSpPr/>
            <p:nvPr/>
          </p:nvGrpSpPr>
          <p:grpSpPr>
            <a:xfrm>
              <a:off x="2624484" y="5835872"/>
              <a:ext cx="1160562" cy="929568"/>
              <a:chOff x="8017003" y="5699619"/>
              <a:chExt cx="1160562" cy="929568"/>
            </a:xfrm>
          </p:grpSpPr>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7003" y="5714426"/>
                <a:ext cx="618330" cy="899955"/>
              </a:xfrm>
              <a:prstGeom prst="rect">
                <a:avLst/>
              </a:prstGeom>
            </p:spPr>
          </p:pic>
          <p:grpSp>
            <p:nvGrpSpPr>
              <p:cNvPr id="42" name="Group 41"/>
              <p:cNvGrpSpPr/>
              <p:nvPr/>
            </p:nvGrpSpPr>
            <p:grpSpPr>
              <a:xfrm>
                <a:off x="8610529" y="5699619"/>
                <a:ext cx="567036" cy="929568"/>
                <a:chOff x="8724029" y="3381261"/>
                <a:chExt cx="2037100" cy="3339508"/>
              </a:xfrm>
            </p:grpSpPr>
            <p:sp>
              <p:nvSpPr>
                <p:cNvPr id="43" name="Rectangle 42"/>
                <p:cNvSpPr/>
                <p:nvPr/>
              </p:nvSpPr>
              <p:spPr>
                <a:xfrm>
                  <a:off x="9448800" y="4114798"/>
                  <a:ext cx="609600" cy="1828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http://www.droid-life.com/wp-content/uploads/2014/04/gear-fit.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4098" b="76393" l="4400" r="94500">
                              <a14:backgroundMark x1="89700" y1="18033" x2="18800" y2="18033"/>
                              <a14:backgroundMark x1="20500" y1="11311" x2="61500" y2="8033"/>
                              <a14:backgroundMark x1="90500" y1="20000" x2="90500" y2="20000"/>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8072825" y="4032465"/>
                  <a:ext cx="3339508" cy="20371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0" name="Picture 19" descr="C:\Users\jeff.cooper\Pictures\Scrap\S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2230" y="5334000"/>
              <a:ext cx="1610890" cy="1558926"/>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Down Arrow 30"/>
          <p:cNvSpPr/>
          <p:nvPr/>
        </p:nvSpPr>
        <p:spPr>
          <a:xfrm rot="4308575">
            <a:off x="6659873" y="-454479"/>
            <a:ext cx="316580" cy="5310402"/>
          </a:xfrm>
          <a:prstGeom prst="downArrow">
            <a:avLst>
              <a:gd name="adj1" fmla="val 18707"/>
              <a:gd name="adj2"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10800000">
            <a:off x="2366761" y="3704768"/>
            <a:ext cx="472700" cy="51783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10800000">
            <a:off x="2366760" y="1994854"/>
            <a:ext cx="472700" cy="51783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rot="19075927">
            <a:off x="9591685" y="1876962"/>
            <a:ext cx="472700" cy="752947"/>
          </a:xfrm>
          <a:prstGeom prst="downArrow">
            <a:avLst/>
          </a:prstGeom>
          <a:solidFill>
            <a:schemeClr val="tx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a:stCxn id="51" idx="3"/>
            <a:endCxn id="49" idx="1"/>
          </p:cNvCxnSpPr>
          <p:nvPr/>
        </p:nvCxnSpPr>
        <p:spPr>
          <a:xfrm>
            <a:off x="6318163" y="931444"/>
            <a:ext cx="2017310" cy="3810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51" idx="1"/>
            <a:endCxn id="46" idx="3"/>
          </p:cNvCxnSpPr>
          <p:nvPr/>
        </p:nvCxnSpPr>
        <p:spPr>
          <a:xfrm flipH="1">
            <a:off x="3514933" y="931444"/>
            <a:ext cx="1736563" cy="3834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691284" y="853512"/>
            <a:ext cx="1823649" cy="922766"/>
            <a:chOff x="277736" y="752265"/>
            <a:chExt cx="1823649" cy="922766"/>
          </a:xfrm>
        </p:grpSpPr>
        <p:pic>
          <p:nvPicPr>
            <p:cNvPr id="46" name="Picture 45"/>
            <p:cNvPicPr>
              <a:picLocks noChangeAspect="1"/>
            </p:cNvPicPr>
            <p:nvPr/>
          </p:nvPicPr>
          <p:blipFill>
            <a:blip r:embed="rId10"/>
            <a:stretch>
              <a:fillRect/>
            </a:stretch>
          </p:blipFill>
          <p:spPr>
            <a:xfrm>
              <a:off x="277736" y="752265"/>
              <a:ext cx="1823649" cy="922766"/>
            </a:xfrm>
            <a:prstGeom prst="rect">
              <a:avLst/>
            </a:prstGeom>
          </p:spPr>
        </p:pic>
        <p:sp>
          <p:nvSpPr>
            <p:cNvPr id="47" name="Rectangle 46"/>
            <p:cNvSpPr/>
            <p:nvPr/>
          </p:nvSpPr>
          <p:spPr>
            <a:xfrm>
              <a:off x="408684" y="1178198"/>
              <a:ext cx="1603901" cy="369332"/>
            </a:xfrm>
            <a:prstGeom prst="rect">
              <a:avLst/>
            </a:prstGeom>
          </p:spPr>
          <p:txBody>
            <a:bodyPr wrap="none">
              <a:spAutoFit/>
            </a:bodyPr>
            <a:lstStyle/>
            <a:p>
              <a:pPr algn="ctr"/>
              <a:r>
                <a:rPr lang="en-US" b="1" dirty="0">
                  <a:solidFill>
                    <a:schemeClr val="bg1"/>
                  </a:solidFill>
                </a:rPr>
                <a:t>Fitness Clouds</a:t>
              </a:r>
            </a:p>
          </p:txBody>
        </p:sp>
      </p:grpSp>
      <p:grpSp>
        <p:nvGrpSpPr>
          <p:cNvPr id="48" name="Group 47"/>
          <p:cNvGrpSpPr/>
          <p:nvPr/>
        </p:nvGrpSpPr>
        <p:grpSpPr>
          <a:xfrm>
            <a:off x="8335473" y="851139"/>
            <a:ext cx="1823649" cy="922766"/>
            <a:chOff x="277736" y="752265"/>
            <a:chExt cx="1823649" cy="922766"/>
          </a:xfrm>
        </p:grpSpPr>
        <p:pic>
          <p:nvPicPr>
            <p:cNvPr id="49" name="Picture 48"/>
            <p:cNvPicPr>
              <a:picLocks noChangeAspect="1"/>
            </p:cNvPicPr>
            <p:nvPr/>
          </p:nvPicPr>
          <p:blipFill>
            <a:blip r:embed="rId10"/>
            <a:stretch>
              <a:fillRect/>
            </a:stretch>
          </p:blipFill>
          <p:spPr>
            <a:xfrm>
              <a:off x="277736" y="752265"/>
              <a:ext cx="1823649" cy="922766"/>
            </a:xfrm>
            <a:prstGeom prst="rect">
              <a:avLst/>
            </a:prstGeom>
          </p:spPr>
        </p:pic>
        <p:sp>
          <p:nvSpPr>
            <p:cNvPr id="50" name="Rectangle 49"/>
            <p:cNvSpPr/>
            <p:nvPr/>
          </p:nvSpPr>
          <p:spPr>
            <a:xfrm>
              <a:off x="451456" y="967522"/>
              <a:ext cx="1518364" cy="646331"/>
            </a:xfrm>
            <a:prstGeom prst="rect">
              <a:avLst/>
            </a:prstGeom>
          </p:spPr>
          <p:txBody>
            <a:bodyPr wrap="none">
              <a:spAutoFit/>
            </a:bodyPr>
            <a:lstStyle/>
            <a:p>
              <a:pPr algn="ctr"/>
              <a:r>
                <a:rPr lang="en-US" b="1" dirty="0">
                  <a:solidFill>
                    <a:schemeClr val="bg1"/>
                  </a:solidFill>
                </a:rPr>
                <a:t>Member</a:t>
              </a:r>
              <a:br>
                <a:rPr lang="en-US" b="1" dirty="0">
                  <a:solidFill>
                    <a:schemeClr val="bg1"/>
                  </a:solidFill>
                </a:rPr>
              </a:br>
              <a:r>
                <a:rPr lang="en-US" b="1" dirty="0">
                  <a:solidFill>
                    <a:schemeClr val="bg1"/>
                  </a:solidFill>
                </a:rPr>
                <a:t>Management</a:t>
              </a:r>
            </a:p>
          </p:txBody>
        </p:sp>
      </p:grpSp>
      <p:pic>
        <p:nvPicPr>
          <p:cNvPr id="51" name="Picture 50"/>
          <p:cNvPicPr>
            <a:picLocks noChangeAspect="1"/>
          </p:cNvPicPr>
          <p:nvPr/>
        </p:nvPicPr>
        <p:blipFill>
          <a:blip r:embed="rId11"/>
          <a:stretch>
            <a:fillRect/>
          </a:stretch>
        </p:blipFill>
        <p:spPr>
          <a:xfrm>
            <a:off x="5251496" y="169539"/>
            <a:ext cx="1066667" cy="1523809"/>
          </a:xfrm>
          <a:prstGeom prst="rect">
            <a:avLst/>
          </a:prstGeom>
        </p:spPr>
      </p:pic>
      <p:pic>
        <p:nvPicPr>
          <p:cNvPr id="55" name="Picture 15" descr="C:\Users\jeff.cooper\Pictures\Scrap\Food Ic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70390" y="2707987"/>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C:\Users\jeff.cooper\Pictures\Scrap\Workout.png"/>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15889" y="2736863"/>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4"/>
          <a:stretch>
            <a:fillRect/>
          </a:stretch>
        </p:blipFill>
        <p:spPr>
          <a:xfrm>
            <a:off x="1032112" y="2724043"/>
            <a:ext cx="758952" cy="758952"/>
          </a:xfrm>
          <a:prstGeom prst="rect">
            <a:avLst/>
          </a:prstGeom>
        </p:spPr>
      </p:pic>
      <p:pic>
        <p:nvPicPr>
          <p:cNvPr id="2" name="Picture 1"/>
          <p:cNvPicPr>
            <a:picLocks noChangeAspect="1"/>
          </p:cNvPicPr>
          <p:nvPr/>
        </p:nvPicPr>
        <p:blipFill>
          <a:blip r:embed="rId15"/>
          <a:stretch>
            <a:fillRect/>
          </a:stretch>
        </p:blipFill>
        <p:spPr>
          <a:xfrm>
            <a:off x="5435359" y="3875619"/>
            <a:ext cx="983391" cy="983391"/>
          </a:xfrm>
          <a:prstGeom prst="rect">
            <a:avLst/>
          </a:prstGeom>
        </p:spPr>
      </p:pic>
      <p:pic>
        <p:nvPicPr>
          <p:cNvPr id="3" name="Picture 2"/>
          <p:cNvPicPr>
            <a:picLocks noChangeAspect="1"/>
          </p:cNvPicPr>
          <p:nvPr/>
        </p:nvPicPr>
        <p:blipFill>
          <a:blip r:embed="rId16"/>
          <a:stretch>
            <a:fillRect/>
          </a:stretch>
        </p:blipFill>
        <p:spPr>
          <a:xfrm>
            <a:off x="5709494" y="5122446"/>
            <a:ext cx="1094719" cy="686519"/>
          </a:xfrm>
          <a:prstGeom prst="rect">
            <a:avLst/>
          </a:prstGeom>
        </p:spPr>
      </p:pic>
      <p:pic>
        <p:nvPicPr>
          <p:cNvPr id="4" name="Picture 3"/>
          <p:cNvPicPr>
            <a:picLocks noChangeAspect="1"/>
          </p:cNvPicPr>
          <p:nvPr/>
        </p:nvPicPr>
        <p:blipFill>
          <a:blip r:embed="rId17"/>
          <a:stretch>
            <a:fillRect/>
          </a:stretch>
        </p:blipFill>
        <p:spPr>
          <a:xfrm>
            <a:off x="6364263" y="3082678"/>
            <a:ext cx="955559" cy="890619"/>
          </a:xfrm>
          <a:prstGeom prst="rect">
            <a:avLst/>
          </a:prstGeom>
        </p:spPr>
      </p:pic>
      <p:pic>
        <p:nvPicPr>
          <p:cNvPr id="5" name="Picture 4"/>
          <p:cNvPicPr>
            <a:picLocks noChangeAspect="1"/>
          </p:cNvPicPr>
          <p:nvPr/>
        </p:nvPicPr>
        <p:blipFill>
          <a:blip r:embed="rId18"/>
          <a:stretch>
            <a:fillRect/>
          </a:stretch>
        </p:blipFill>
        <p:spPr>
          <a:xfrm>
            <a:off x="7600164" y="2925466"/>
            <a:ext cx="853509" cy="1001946"/>
          </a:xfrm>
          <a:prstGeom prst="rect">
            <a:avLst/>
          </a:prstGeom>
        </p:spPr>
      </p:pic>
      <p:pic>
        <p:nvPicPr>
          <p:cNvPr id="6" name="Picture 5"/>
          <p:cNvPicPr>
            <a:picLocks noChangeAspect="1"/>
          </p:cNvPicPr>
          <p:nvPr/>
        </p:nvPicPr>
        <p:blipFill>
          <a:blip r:embed="rId19"/>
          <a:stretch>
            <a:fillRect/>
          </a:stretch>
        </p:blipFill>
        <p:spPr>
          <a:xfrm>
            <a:off x="7071158" y="4978767"/>
            <a:ext cx="1175780" cy="973878"/>
          </a:xfrm>
          <a:prstGeom prst="rect">
            <a:avLst/>
          </a:prstGeom>
        </p:spPr>
      </p:pic>
      <p:pic>
        <p:nvPicPr>
          <p:cNvPr id="11" name="Picture 10"/>
          <p:cNvPicPr>
            <a:picLocks noChangeAspect="1"/>
          </p:cNvPicPr>
          <p:nvPr/>
        </p:nvPicPr>
        <p:blipFill>
          <a:blip r:embed="rId20"/>
          <a:stretch>
            <a:fillRect/>
          </a:stretch>
        </p:blipFill>
        <p:spPr>
          <a:xfrm>
            <a:off x="8269652" y="4165899"/>
            <a:ext cx="1154373" cy="1154373"/>
          </a:xfrm>
          <a:prstGeom prst="rect">
            <a:avLst/>
          </a:prstGeom>
        </p:spPr>
      </p:pic>
      <p:sp>
        <p:nvSpPr>
          <p:cNvPr id="66" name="Down Arrow 30"/>
          <p:cNvSpPr/>
          <p:nvPr/>
        </p:nvSpPr>
        <p:spPr>
          <a:xfrm rot="9210901">
            <a:off x="3412479" y="1739784"/>
            <a:ext cx="316580" cy="1097280"/>
          </a:xfrm>
          <a:prstGeom prst="downArrow">
            <a:avLst>
              <a:gd name="adj1" fmla="val 18707"/>
              <a:gd name="adj2"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wn Arrow 30"/>
          <p:cNvSpPr/>
          <p:nvPr/>
        </p:nvSpPr>
        <p:spPr>
          <a:xfrm rot="1090084">
            <a:off x="3483677" y="3247510"/>
            <a:ext cx="316580" cy="1097280"/>
          </a:xfrm>
          <a:prstGeom prst="downArrow">
            <a:avLst>
              <a:gd name="adj1" fmla="val 18707"/>
              <a:gd name="adj2"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21"/>
          <a:stretch>
            <a:fillRect/>
          </a:stretch>
        </p:blipFill>
        <p:spPr>
          <a:xfrm>
            <a:off x="3357858" y="2696058"/>
            <a:ext cx="862057" cy="862057"/>
          </a:xfrm>
          <a:prstGeom prst="rect">
            <a:avLst/>
          </a:prstGeom>
        </p:spPr>
      </p:pic>
      <p:sp>
        <p:nvSpPr>
          <p:cNvPr id="68" name="Title 1"/>
          <p:cNvSpPr>
            <a:spLocks noGrp="1"/>
          </p:cNvSpPr>
          <p:nvPr>
            <p:ph type="title"/>
          </p:nvPr>
        </p:nvSpPr>
        <p:spPr>
          <a:xfrm>
            <a:off x="0" y="5864313"/>
            <a:ext cx="4376928" cy="986118"/>
          </a:xfrm>
        </p:spPr>
        <p:txBody>
          <a:bodyPr vert="horz" lIns="91440" tIns="45720" rIns="91440" bIns="45720" rtlCol="0" anchor="ctr">
            <a:normAutofit/>
          </a:bodyPr>
          <a:lstStyle/>
          <a:p>
            <a:r>
              <a:rPr lang="en-US" sz="4400" dirty="0"/>
              <a:t>Virtual Tracking</a:t>
            </a:r>
          </a:p>
        </p:txBody>
      </p:sp>
      <p:pic>
        <p:nvPicPr>
          <p:cNvPr id="53" name="Picture 52"/>
          <p:cNvPicPr>
            <a:picLocks noChangeAspect="1"/>
          </p:cNvPicPr>
          <p:nvPr/>
        </p:nvPicPr>
        <p:blipFill>
          <a:blip r:embed="rId22"/>
          <a:stretch>
            <a:fillRect/>
          </a:stretch>
        </p:blipFill>
        <p:spPr>
          <a:xfrm>
            <a:off x="6741480" y="2427862"/>
            <a:ext cx="3504092" cy="3650970"/>
          </a:xfrm>
          <a:prstGeom prst="rect">
            <a:avLst/>
          </a:prstGeom>
        </p:spPr>
      </p:pic>
      <p:sp>
        <p:nvSpPr>
          <p:cNvPr id="54" name="TextBox 53"/>
          <p:cNvSpPr txBox="1"/>
          <p:nvPr/>
        </p:nvSpPr>
        <p:spPr>
          <a:xfrm>
            <a:off x="11232910" y="5894166"/>
            <a:ext cx="800219" cy="369332"/>
          </a:xfrm>
          <a:prstGeom prst="rect">
            <a:avLst/>
          </a:prstGeom>
          <a:noFill/>
        </p:spPr>
        <p:txBody>
          <a:bodyPr wrap="none" rtlCol="0">
            <a:spAutoFit/>
          </a:bodyPr>
          <a:lstStyle/>
          <a:p>
            <a:r>
              <a:rPr lang="en-US" b="1" dirty="0"/>
              <a:t>Group</a:t>
            </a:r>
          </a:p>
        </p:txBody>
      </p:sp>
      <p:grpSp>
        <p:nvGrpSpPr>
          <p:cNvPr id="69" name="Group 68"/>
          <p:cNvGrpSpPr/>
          <p:nvPr/>
        </p:nvGrpSpPr>
        <p:grpSpPr>
          <a:xfrm>
            <a:off x="9948183" y="4550929"/>
            <a:ext cx="1956765" cy="1803119"/>
            <a:chOff x="9948183" y="4874094"/>
            <a:chExt cx="1956765" cy="1803119"/>
          </a:xfrm>
        </p:grpSpPr>
        <p:grpSp>
          <p:nvGrpSpPr>
            <p:cNvPr id="70" name="Group 69"/>
            <p:cNvGrpSpPr/>
            <p:nvPr/>
          </p:nvGrpSpPr>
          <p:grpSpPr>
            <a:xfrm>
              <a:off x="11074371" y="4874094"/>
              <a:ext cx="830577" cy="1204738"/>
              <a:chOff x="10875060" y="4995391"/>
              <a:chExt cx="830577" cy="1204738"/>
            </a:xfrm>
          </p:grpSpPr>
          <p:pic>
            <p:nvPicPr>
              <p:cNvPr id="77" name="Picture 76"/>
              <p:cNvPicPr>
                <a:picLocks noChangeAspect="1"/>
              </p:cNvPicPr>
              <p:nvPr/>
            </p:nvPicPr>
            <p:blipFill>
              <a:blip r:embed="rId23"/>
              <a:stretch>
                <a:fillRect/>
              </a:stretch>
            </p:blipFill>
            <p:spPr>
              <a:xfrm>
                <a:off x="10875060" y="5369552"/>
                <a:ext cx="830577" cy="830577"/>
              </a:xfrm>
              <a:prstGeom prst="rect">
                <a:avLst/>
              </a:prstGeom>
            </p:spPr>
          </p:pic>
          <p:pic>
            <p:nvPicPr>
              <p:cNvPr id="78" name="Picture 77"/>
              <p:cNvPicPr>
                <a:picLocks noChangeAspect="1"/>
              </p:cNvPicPr>
              <p:nvPr/>
            </p:nvPicPr>
            <p:blipFill>
              <a:blip r:embed="rId24"/>
              <a:stretch>
                <a:fillRect/>
              </a:stretch>
            </p:blipFill>
            <p:spPr>
              <a:xfrm>
                <a:off x="10914027" y="4995391"/>
                <a:ext cx="662750" cy="892871"/>
              </a:xfrm>
              <a:prstGeom prst="rect">
                <a:avLst/>
              </a:prstGeom>
            </p:spPr>
          </p:pic>
        </p:grpSp>
        <p:grpSp>
          <p:nvGrpSpPr>
            <p:cNvPr id="71" name="Group 70"/>
            <p:cNvGrpSpPr/>
            <p:nvPr/>
          </p:nvGrpSpPr>
          <p:grpSpPr>
            <a:xfrm>
              <a:off x="10511277" y="5172153"/>
              <a:ext cx="830577" cy="1214379"/>
              <a:chOff x="10411621" y="5224292"/>
              <a:chExt cx="830577" cy="1214379"/>
            </a:xfrm>
          </p:grpSpPr>
          <p:pic>
            <p:nvPicPr>
              <p:cNvPr id="75" name="Picture 74"/>
              <p:cNvPicPr>
                <a:picLocks noChangeAspect="1"/>
              </p:cNvPicPr>
              <p:nvPr/>
            </p:nvPicPr>
            <p:blipFill>
              <a:blip r:embed="rId23"/>
              <a:stretch>
                <a:fillRect/>
              </a:stretch>
            </p:blipFill>
            <p:spPr>
              <a:xfrm>
                <a:off x="10411621" y="5608094"/>
                <a:ext cx="830577" cy="830577"/>
              </a:xfrm>
              <a:prstGeom prst="rect">
                <a:avLst/>
              </a:prstGeom>
            </p:spPr>
          </p:pic>
          <p:pic>
            <p:nvPicPr>
              <p:cNvPr id="76" name="Picture 75"/>
              <p:cNvPicPr>
                <a:picLocks noChangeAspect="1"/>
              </p:cNvPicPr>
              <p:nvPr/>
            </p:nvPicPr>
            <p:blipFill>
              <a:blip r:embed="rId24"/>
              <a:stretch>
                <a:fillRect/>
              </a:stretch>
            </p:blipFill>
            <p:spPr>
              <a:xfrm>
                <a:off x="10479793" y="5224292"/>
                <a:ext cx="662750" cy="892871"/>
              </a:xfrm>
              <a:prstGeom prst="rect">
                <a:avLst/>
              </a:prstGeom>
            </p:spPr>
          </p:pic>
        </p:grpSp>
        <p:grpSp>
          <p:nvGrpSpPr>
            <p:cNvPr id="72" name="Group 71"/>
            <p:cNvGrpSpPr/>
            <p:nvPr/>
          </p:nvGrpSpPr>
          <p:grpSpPr>
            <a:xfrm>
              <a:off x="9948183" y="5479853"/>
              <a:ext cx="830577" cy="1197360"/>
              <a:chOff x="9948183" y="5479853"/>
              <a:chExt cx="830577" cy="1197360"/>
            </a:xfrm>
          </p:grpSpPr>
          <p:pic>
            <p:nvPicPr>
              <p:cNvPr id="73" name="Picture 72"/>
              <p:cNvPicPr>
                <a:picLocks noChangeAspect="1"/>
              </p:cNvPicPr>
              <p:nvPr/>
            </p:nvPicPr>
            <p:blipFill>
              <a:blip r:embed="rId23"/>
              <a:stretch>
                <a:fillRect/>
              </a:stretch>
            </p:blipFill>
            <p:spPr>
              <a:xfrm>
                <a:off x="9948183" y="5846636"/>
                <a:ext cx="830577" cy="830577"/>
              </a:xfrm>
              <a:prstGeom prst="rect">
                <a:avLst/>
              </a:prstGeom>
            </p:spPr>
          </p:pic>
          <p:pic>
            <p:nvPicPr>
              <p:cNvPr id="74" name="Picture 73"/>
              <p:cNvPicPr>
                <a:picLocks noChangeAspect="1"/>
              </p:cNvPicPr>
              <p:nvPr/>
            </p:nvPicPr>
            <p:blipFill>
              <a:blip r:embed="rId24"/>
              <a:stretch>
                <a:fillRect/>
              </a:stretch>
            </p:blipFill>
            <p:spPr>
              <a:xfrm>
                <a:off x="10032096" y="5479853"/>
                <a:ext cx="662750" cy="892871"/>
              </a:xfrm>
              <a:prstGeom prst="rect">
                <a:avLst/>
              </a:prstGeom>
            </p:spPr>
          </p:pic>
        </p:grpSp>
      </p:grpSp>
      <p:sp>
        <p:nvSpPr>
          <p:cNvPr id="58" name="TextBox 57"/>
          <p:cNvSpPr txBox="1"/>
          <p:nvPr/>
        </p:nvSpPr>
        <p:spPr>
          <a:xfrm>
            <a:off x="1140849" y="41297"/>
            <a:ext cx="3138936" cy="646331"/>
          </a:xfrm>
          <a:prstGeom prst="rect">
            <a:avLst/>
          </a:prstGeom>
          <a:noFill/>
        </p:spPr>
        <p:txBody>
          <a:bodyPr wrap="none" rtlCol="0">
            <a:spAutoFit/>
          </a:bodyPr>
          <a:lstStyle/>
          <a:p>
            <a:r>
              <a:rPr lang="en-US" sz="3600" b="1" dirty="0"/>
              <a:t>@Home, Work</a:t>
            </a:r>
          </a:p>
        </p:txBody>
      </p:sp>
      <p:sp>
        <p:nvSpPr>
          <p:cNvPr id="59" name="TextBox 58"/>
          <p:cNvSpPr txBox="1"/>
          <p:nvPr/>
        </p:nvSpPr>
        <p:spPr>
          <a:xfrm>
            <a:off x="8391545" y="41297"/>
            <a:ext cx="1552028" cy="646331"/>
          </a:xfrm>
          <a:prstGeom prst="rect">
            <a:avLst/>
          </a:prstGeom>
          <a:noFill/>
        </p:spPr>
        <p:txBody>
          <a:bodyPr wrap="none" rtlCol="0">
            <a:spAutoFit/>
          </a:bodyPr>
          <a:lstStyle/>
          <a:p>
            <a:r>
              <a:rPr lang="en-US" sz="3600" b="1" dirty="0"/>
              <a:t>@Club</a:t>
            </a:r>
          </a:p>
        </p:txBody>
      </p:sp>
    </p:spTree>
    <p:extLst>
      <p:ext uri="{BB962C8B-B14F-4D97-AF65-F5344CB8AC3E}">
        <p14:creationId xmlns:p14="http://schemas.microsoft.com/office/powerpoint/2010/main" val="17183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p:cTn id="23" dur="1000" fill="hold"/>
                                        <p:tgtEl>
                                          <p:spTgt spid="53"/>
                                        </p:tgtEl>
                                        <p:attrNameLst>
                                          <p:attrName>ppt_w</p:attrName>
                                        </p:attrNameLst>
                                      </p:cBhvr>
                                      <p:tavLst>
                                        <p:tav tm="0">
                                          <p:val>
                                            <p:fltVal val="0"/>
                                          </p:val>
                                        </p:tav>
                                        <p:tav tm="100000">
                                          <p:val>
                                            <p:strVal val="#ppt_w"/>
                                          </p:val>
                                        </p:tav>
                                      </p:tavLst>
                                    </p:anim>
                                    <p:anim calcmode="lin" valueType="num">
                                      <p:cBhvr>
                                        <p:cTn id="24" dur="1000" fill="hold"/>
                                        <p:tgtEl>
                                          <p:spTgt spid="53"/>
                                        </p:tgtEl>
                                        <p:attrNameLst>
                                          <p:attrName>ppt_h</p:attrName>
                                        </p:attrNameLst>
                                      </p:cBhvr>
                                      <p:tavLst>
                                        <p:tav tm="0">
                                          <p:val>
                                            <p:fltVal val="0"/>
                                          </p:val>
                                        </p:tav>
                                        <p:tav tm="100000">
                                          <p:val>
                                            <p:strVal val="#ppt_h"/>
                                          </p:val>
                                        </p:tav>
                                      </p:tavLst>
                                    </p:anim>
                                    <p:anim calcmode="lin" valueType="num">
                                      <p:cBhvr>
                                        <p:cTn id="25" dur="1000" fill="hold"/>
                                        <p:tgtEl>
                                          <p:spTgt spid="53"/>
                                        </p:tgtEl>
                                        <p:attrNameLst>
                                          <p:attrName>style.rotation</p:attrName>
                                        </p:attrNameLst>
                                      </p:cBhvr>
                                      <p:tavLst>
                                        <p:tav tm="0">
                                          <p:val>
                                            <p:fltVal val="90"/>
                                          </p:val>
                                        </p:tav>
                                        <p:tav tm="100000">
                                          <p:val>
                                            <p:fltVal val="0"/>
                                          </p:val>
                                        </p:tav>
                                      </p:tavLst>
                                    </p:anim>
                                    <p:animEffect transition="in" filter="fade">
                                      <p:cBhvr>
                                        <p:cTn id="2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6" grpId="0" animBg="1"/>
      <p:bldP spid="6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6096215" y="1180278"/>
            <a:ext cx="5166145" cy="5256327"/>
            <a:chOff x="6096215" y="1180278"/>
            <a:chExt cx="5166145" cy="5256327"/>
          </a:xfrm>
        </p:grpSpPr>
        <p:pic>
          <p:nvPicPr>
            <p:cNvPr id="78" name="Picture 77"/>
            <p:cNvPicPr>
              <a:picLocks noChangeAspect="1"/>
            </p:cNvPicPr>
            <p:nvPr/>
          </p:nvPicPr>
          <p:blipFill>
            <a:blip r:embed="rId3"/>
            <a:stretch>
              <a:fillRect/>
            </a:stretch>
          </p:blipFill>
          <p:spPr>
            <a:xfrm>
              <a:off x="6096215" y="1180278"/>
              <a:ext cx="5166145" cy="5256327"/>
            </a:xfrm>
            <a:prstGeom prst="rect">
              <a:avLst/>
            </a:prstGeom>
          </p:spPr>
        </p:pic>
        <p:pic>
          <p:nvPicPr>
            <p:cNvPr id="79" name="Picture 78"/>
            <p:cNvPicPr>
              <a:picLocks noChangeAspect="1"/>
            </p:cNvPicPr>
            <p:nvPr/>
          </p:nvPicPr>
          <p:blipFill>
            <a:blip r:embed="rId4"/>
            <a:stretch>
              <a:fillRect/>
            </a:stretch>
          </p:blipFill>
          <p:spPr>
            <a:xfrm>
              <a:off x="9771636" y="3619275"/>
              <a:ext cx="821058" cy="963850"/>
            </a:xfrm>
            <a:prstGeom prst="rect">
              <a:avLst/>
            </a:prstGeom>
          </p:spPr>
        </p:pic>
        <p:pic>
          <p:nvPicPr>
            <p:cNvPr id="80" name="Picture 79"/>
            <p:cNvPicPr>
              <a:picLocks noChangeAspect="1"/>
            </p:cNvPicPr>
            <p:nvPr/>
          </p:nvPicPr>
          <p:blipFill>
            <a:blip r:embed="rId5"/>
            <a:stretch>
              <a:fillRect/>
            </a:stretch>
          </p:blipFill>
          <p:spPr>
            <a:xfrm>
              <a:off x="9564388" y="2920533"/>
              <a:ext cx="877609" cy="726908"/>
            </a:xfrm>
            <a:prstGeom prst="rect">
              <a:avLst/>
            </a:prstGeom>
          </p:spPr>
        </p:pic>
        <p:pic>
          <p:nvPicPr>
            <p:cNvPr id="81" name="Picture 22" descr="C:\Users\jeff.cooper\Pictures\Scrap\Trainer2.jpg"/>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backgroundRemoval t="8750" b="91500" l="6750" r="94500"/>
                      </a14:imgEffect>
                    </a14:imgLayer>
                  </a14:imgProps>
                </a:ext>
                <a:ext uri="{28A0092B-C50C-407E-A947-70E740481C1C}">
                  <a14:useLocalDpi xmlns:a14="http://schemas.microsoft.com/office/drawing/2010/main" val="0"/>
                </a:ext>
              </a:extLst>
            </a:blip>
            <a:srcRect/>
            <a:stretch>
              <a:fillRect/>
            </a:stretch>
          </p:blipFill>
          <p:spPr bwMode="auto">
            <a:xfrm>
              <a:off x="7952350" y="2365569"/>
              <a:ext cx="1423956" cy="1423956"/>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7694477" y="3605959"/>
              <a:ext cx="1574334" cy="1450718"/>
              <a:chOff x="9948183" y="4874094"/>
              <a:chExt cx="1956765" cy="1803119"/>
            </a:xfrm>
          </p:grpSpPr>
          <p:grpSp>
            <p:nvGrpSpPr>
              <p:cNvPr id="85" name="Group 84"/>
              <p:cNvGrpSpPr/>
              <p:nvPr/>
            </p:nvGrpSpPr>
            <p:grpSpPr>
              <a:xfrm>
                <a:off x="11074371" y="4874094"/>
                <a:ext cx="830577" cy="1204738"/>
                <a:chOff x="10875060" y="4995391"/>
                <a:chExt cx="830577" cy="1204738"/>
              </a:xfrm>
            </p:grpSpPr>
            <p:pic>
              <p:nvPicPr>
                <p:cNvPr id="92" name="Picture 91"/>
                <p:cNvPicPr>
                  <a:picLocks noChangeAspect="1"/>
                </p:cNvPicPr>
                <p:nvPr/>
              </p:nvPicPr>
              <p:blipFill>
                <a:blip r:embed="rId8"/>
                <a:stretch>
                  <a:fillRect/>
                </a:stretch>
              </p:blipFill>
              <p:spPr>
                <a:xfrm>
                  <a:off x="10875060" y="5369552"/>
                  <a:ext cx="830577" cy="830577"/>
                </a:xfrm>
                <a:prstGeom prst="rect">
                  <a:avLst/>
                </a:prstGeom>
              </p:spPr>
            </p:pic>
            <p:pic>
              <p:nvPicPr>
                <p:cNvPr id="93" name="Picture 92"/>
                <p:cNvPicPr>
                  <a:picLocks noChangeAspect="1"/>
                </p:cNvPicPr>
                <p:nvPr/>
              </p:nvPicPr>
              <p:blipFill>
                <a:blip r:embed="rId9"/>
                <a:stretch>
                  <a:fillRect/>
                </a:stretch>
              </p:blipFill>
              <p:spPr>
                <a:xfrm>
                  <a:off x="10914027" y="4995391"/>
                  <a:ext cx="662750" cy="892871"/>
                </a:xfrm>
                <a:prstGeom prst="rect">
                  <a:avLst/>
                </a:prstGeom>
              </p:spPr>
            </p:pic>
          </p:grpSp>
          <p:grpSp>
            <p:nvGrpSpPr>
              <p:cNvPr id="86" name="Group 85"/>
              <p:cNvGrpSpPr/>
              <p:nvPr/>
            </p:nvGrpSpPr>
            <p:grpSpPr>
              <a:xfrm>
                <a:off x="10511277" y="5172153"/>
                <a:ext cx="830577" cy="1214379"/>
                <a:chOff x="10411621" y="5224292"/>
                <a:chExt cx="830577" cy="1214379"/>
              </a:xfrm>
            </p:grpSpPr>
            <p:pic>
              <p:nvPicPr>
                <p:cNvPr id="90" name="Picture 89"/>
                <p:cNvPicPr>
                  <a:picLocks noChangeAspect="1"/>
                </p:cNvPicPr>
                <p:nvPr/>
              </p:nvPicPr>
              <p:blipFill>
                <a:blip r:embed="rId8"/>
                <a:stretch>
                  <a:fillRect/>
                </a:stretch>
              </p:blipFill>
              <p:spPr>
                <a:xfrm>
                  <a:off x="10411621" y="5608094"/>
                  <a:ext cx="830577" cy="830577"/>
                </a:xfrm>
                <a:prstGeom prst="rect">
                  <a:avLst/>
                </a:prstGeom>
              </p:spPr>
            </p:pic>
            <p:pic>
              <p:nvPicPr>
                <p:cNvPr id="91" name="Picture 90"/>
                <p:cNvPicPr>
                  <a:picLocks noChangeAspect="1"/>
                </p:cNvPicPr>
                <p:nvPr/>
              </p:nvPicPr>
              <p:blipFill>
                <a:blip r:embed="rId9"/>
                <a:stretch>
                  <a:fillRect/>
                </a:stretch>
              </p:blipFill>
              <p:spPr>
                <a:xfrm>
                  <a:off x="10479793" y="5224292"/>
                  <a:ext cx="662750" cy="892871"/>
                </a:xfrm>
                <a:prstGeom prst="rect">
                  <a:avLst/>
                </a:prstGeom>
              </p:spPr>
            </p:pic>
          </p:grpSp>
          <p:grpSp>
            <p:nvGrpSpPr>
              <p:cNvPr id="87" name="Group 86"/>
              <p:cNvGrpSpPr/>
              <p:nvPr/>
            </p:nvGrpSpPr>
            <p:grpSpPr>
              <a:xfrm>
                <a:off x="9948183" y="5479853"/>
                <a:ext cx="830577" cy="1197360"/>
                <a:chOff x="9948183" y="5479853"/>
                <a:chExt cx="830577" cy="1197360"/>
              </a:xfrm>
            </p:grpSpPr>
            <p:pic>
              <p:nvPicPr>
                <p:cNvPr id="88" name="Picture 87"/>
                <p:cNvPicPr>
                  <a:picLocks noChangeAspect="1"/>
                </p:cNvPicPr>
                <p:nvPr/>
              </p:nvPicPr>
              <p:blipFill>
                <a:blip r:embed="rId8"/>
                <a:stretch>
                  <a:fillRect/>
                </a:stretch>
              </p:blipFill>
              <p:spPr>
                <a:xfrm>
                  <a:off x="9948183" y="5846636"/>
                  <a:ext cx="830577" cy="830577"/>
                </a:xfrm>
                <a:prstGeom prst="rect">
                  <a:avLst/>
                </a:prstGeom>
              </p:spPr>
            </p:pic>
            <p:pic>
              <p:nvPicPr>
                <p:cNvPr id="89" name="Picture 88"/>
                <p:cNvPicPr>
                  <a:picLocks noChangeAspect="1"/>
                </p:cNvPicPr>
                <p:nvPr/>
              </p:nvPicPr>
              <p:blipFill>
                <a:blip r:embed="rId9"/>
                <a:stretch>
                  <a:fillRect/>
                </a:stretch>
              </p:blipFill>
              <p:spPr>
                <a:xfrm>
                  <a:off x="10032096" y="5479853"/>
                  <a:ext cx="662750" cy="892871"/>
                </a:xfrm>
                <a:prstGeom prst="rect">
                  <a:avLst/>
                </a:prstGeom>
              </p:spPr>
            </p:pic>
          </p:grpSp>
        </p:grpSp>
        <p:pic>
          <p:nvPicPr>
            <p:cNvPr id="83" name="Picture 82"/>
            <p:cNvPicPr>
              <a:picLocks noChangeAspect="1"/>
            </p:cNvPicPr>
            <p:nvPr/>
          </p:nvPicPr>
          <p:blipFill>
            <a:blip r:embed="rId10"/>
            <a:stretch>
              <a:fillRect/>
            </a:stretch>
          </p:blipFill>
          <p:spPr>
            <a:xfrm>
              <a:off x="8457502" y="4721699"/>
              <a:ext cx="2447270" cy="1020335"/>
            </a:xfrm>
            <a:prstGeom prst="rect">
              <a:avLst/>
            </a:prstGeom>
          </p:spPr>
        </p:pic>
        <p:pic>
          <p:nvPicPr>
            <p:cNvPr id="84" name="Picture 83"/>
            <p:cNvPicPr>
              <a:picLocks noChangeAspect="1"/>
            </p:cNvPicPr>
            <p:nvPr/>
          </p:nvPicPr>
          <p:blipFill>
            <a:blip r:embed="rId11"/>
            <a:stretch>
              <a:fillRect/>
            </a:stretch>
          </p:blipFill>
          <p:spPr>
            <a:xfrm>
              <a:off x="8826221" y="1654183"/>
              <a:ext cx="1927113" cy="1106073"/>
            </a:xfrm>
            <a:prstGeom prst="rect">
              <a:avLst/>
            </a:prstGeom>
          </p:spPr>
        </p:pic>
      </p:grpSp>
      <p:sp>
        <p:nvSpPr>
          <p:cNvPr id="2" name="Title 1"/>
          <p:cNvSpPr>
            <a:spLocks noGrp="1"/>
          </p:cNvSpPr>
          <p:nvPr>
            <p:ph type="title"/>
          </p:nvPr>
        </p:nvSpPr>
        <p:spPr>
          <a:xfrm>
            <a:off x="838200" y="0"/>
            <a:ext cx="10515600" cy="1325563"/>
          </a:xfrm>
        </p:spPr>
        <p:txBody>
          <a:bodyPr>
            <a:normAutofit fontScale="90000"/>
          </a:bodyPr>
          <a:lstStyle/>
          <a:p>
            <a:r>
              <a:rPr lang="en-US" dirty="0"/>
              <a:t>Context </a:t>
            </a:r>
            <a:r>
              <a:rPr lang="en-US" dirty="0" smtClean="0"/>
              <a:t>and communication connect </a:t>
            </a:r>
            <a:r>
              <a:rPr lang="en-US" dirty="0"/>
              <a:t>the two worlds</a:t>
            </a:r>
          </a:p>
        </p:txBody>
      </p:sp>
      <p:grpSp>
        <p:nvGrpSpPr>
          <p:cNvPr id="4" name="Group 3"/>
          <p:cNvGrpSpPr/>
          <p:nvPr/>
        </p:nvGrpSpPr>
        <p:grpSpPr>
          <a:xfrm>
            <a:off x="3638590" y="3616032"/>
            <a:ext cx="5056402" cy="3241968"/>
            <a:chOff x="3638590" y="3616032"/>
            <a:chExt cx="5056402" cy="3241968"/>
          </a:xfrm>
        </p:grpSpPr>
        <p:pic>
          <p:nvPicPr>
            <p:cNvPr id="17" name="Picture 16"/>
            <p:cNvPicPr>
              <a:picLocks noChangeAspect="1"/>
            </p:cNvPicPr>
            <p:nvPr/>
          </p:nvPicPr>
          <p:blipFill>
            <a:blip r:embed="rId12"/>
            <a:stretch>
              <a:fillRect/>
            </a:stretch>
          </p:blipFill>
          <p:spPr>
            <a:xfrm>
              <a:off x="3638590" y="3616032"/>
              <a:ext cx="5056402" cy="3241968"/>
            </a:xfrm>
            <a:prstGeom prst="rect">
              <a:avLst/>
            </a:prstGeom>
          </p:spPr>
        </p:pic>
        <p:pic>
          <p:nvPicPr>
            <p:cNvPr id="3" name="Picture 2"/>
            <p:cNvPicPr>
              <a:picLocks noChangeAspect="1"/>
            </p:cNvPicPr>
            <p:nvPr/>
          </p:nvPicPr>
          <p:blipFill>
            <a:blip r:embed="rId13"/>
            <a:stretch>
              <a:fillRect/>
            </a:stretch>
          </p:blipFill>
          <p:spPr>
            <a:xfrm>
              <a:off x="3806017" y="3768729"/>
              <a:ext cx="4644417" cy="2786650"/>
            </a:xfrm>
            <a:prstGeom prst="rect">
              <a:avLst/>
            </a:prstGeom>
          </p:spPr>
        </p:pic>
      </p:grpSp>
      <p:grpSp>
        <p:nvGrpSpPr>
          <p:cNvPr id="9" name="Group 8"/>
          <p:cNvGrpSpPr/>
          <p:nvPr/>
        </p:nvGrpSpPr>
        <p:grpSpPr>
          <a:xfrm>
            <a:off x="6686693" y="2790440"/>
            <a:ext cx="1216759" cy="1189568"/>
            <a:chOff x="6686693" y="2790440"/>
            <a:chExt cx="1216759" cy="1189568"/>
          </a:xfrm>
        </p:grpSpPr>
        <p:pic>
          <p:nvPicPr>
            <p:cNvPr id="29" name="Picture 28"/>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6686693" y="3539938"/>
              <a:ext cx="514266" cy="440070"/>
            </a:xfrm>
            <a:prstGeom prst="rect">
              <a:avLst/>
            </a:prstGeom>
          </p:spPr>
        </p:pic>
        <p:pic>
          <p:nvPicPr>
            <p:cNvPr id="6" name="Picture 5"/>
            <p:cNvPicPr>
              <a:picLocks noChangeAspect="1"/>
            </p:cNvPicPr>
            <p:nvPr/>
          </p:nvPicPr>
          <p:blipFill>
            <a:blip r:embed="rId15"/>
            <a:stretch>
              <a:fillRect/>
            </a:stretch>
          </p:blipFill>
          <p:spPr>
            <a:xfrm>
              <a:off x="7094932" y="3094730"/>
              <a:ext cx="512547" cy="512545"/>
            </a:xfrm>
            <a:prstGeom prst="rect">
              <a:avLst/>
            </a:prstGeom>
          </p:spPr>
        </p:pic>
        <p:pic>
          <p:nvPicPr>
            <p:cNvPr id="7" name="Picture 6"/>
            <p:cNvPicPr>
              <a:picLocks noChangeAspect="1"/>
            </p:cNvPicPr>
            <p:nvPr/>
          </p:nvPicPr>
          <p:blipFill>
            <a:blip r:embed="rId16"/>
            <a:stretch>
              <a:fillRect/>
            </a:stretch>
          </p:blipFill>
          <p:spPr>
            <a:xfrm>
              <a:off x="7535359" y="2790440"/>
              <a:ext cx="368093" cy="304290"/>
            </a:xfrm>
            <a:prstGeom prst="rect">
              <a:avLst/>
            </a:prstGeom>
          </p:spPr>
        </p:pic>
      </p:grpSp>
      <p:grpSp>
        <p:nvGrpSpPr>
          <p:cNvPr id="94" name="Group 93"/>
          <p:cNvGrpSpPr/>
          <p:nvPr/>
        </p:nvGrpSpPr>
        <p:grpSpPr>
          <a:xfrm>
            <a:off x="838200" y="1180278"/>
            <a:ext cx="5401968" cy="5256327"/>
            <a:chOff x="838200" y="1180278"/>
            <a:chExt cx="5401968" cy="5256327"/>
          </a:xfrm>
        </p:grpSpPr>
        <p:pic>
          <p:nvPicPr>
            <p:cNvPr id="95" name="Picture 94"/>
            <p:cNvPicPr>
              <a:picLocks noChangeAspect="1"/>
            </p:cNvPicPr>
            <p:nvPr/>
          </p:nvPicPr>
          <p:blipFill>
            <a:blip r:embed="rId17"/>
            <a:stretch>
              <a:fillRect/>
            </a:stretch>
          </p:blipFill>
          <p:spPr>
            <a:xfrm>
              <a:off x="838200" y="1180278"/>
              <a:ext cx="5401968" cy="5256327"/>
            </a:xfrm>
            <a:prstGeom prst="rect">
              <a:avLst/>
            </a:prstGeom>
          </p:spPr>
        </p:pic>
        <p:pic>
          <p:nvPicPr>
            <p:cNvPr id="96" name="Content Placeholder 4"/>
            <p:cNvPicPr>
              <a:picLocks noChangeAspect="1"/>
            </p:cNvPicPr>
            <p:nvPr/>
          </p:nvPicPr>
          <p:blipFill>
            <a:blip r:embed="rId18"/>
            <a:stretch>
              <a:fillRect/>
            </a:stretch>
          </p:blipFill>
          <p:spPr>
            <a:xfrm>
              <a:off x="2860491" y="2239607"/>
              <a:ext cx="754691" cy="1360620"/>
            </a:xfrm>
            <a:prstGeom prst="rect">
              <a:avLst/>
            </a:prstGeom>
            <a:effectLst>
              <a:glow>
                <a:schemeClr val="tx1">
                  <a:alpha val="40000"/>
                </a:schemeClr>
              </a:glow>
            </a:effectLst>
          </p:spPr>
        </p:pic>
        <p:pic>
          <p:nvPicPr>
            <p:cNvPr id="97" name="Picture 96"/>
            <p:cNvPicPr>
              <a:picLocks noChangeAspect="1"/>
            </p:cNvPicPr>
            <p:nvPr/>
          </p:nvPicPr>
          <p:blipFill>
            <a:blip r:embed="rId19"/>
            <a:stretch>
              <a:fillRect/>
            </a:stretch>
          </p:blipFill>
          <p:spPr>
            <a:xfrm>
              <a:off x="1550124" y="2340940"/>
              <a:ext cx="1049820" cy="2114316"/>
            </a:xfrm>
            <a:prstGeom prst="rect">
              <a:avLst/>
            </a:prstGeom>
          </p:spPr>
        </p:pic>
        <p:pic>
          <p:nvPicPr>
            <p:cNvPr id="98" name="Picture 97"/>
            <p:cNvPicPr>
              <a:picLocks noChangeAspect="1"/>
            </p:cNvPicPr>
            <p:nvPr/>
          </p:nvPicPr>
          <p:blipFill>
            <a:blip r:embed="rId20"/>
            <a:stretch>
              <a:fillRect/>
            </a:stretch>
          </p:blipFill>
          <p:spPr>
            <a:xfrm>
              <a:off x="3893307" y="3265417"/>
              <a:ext cx="830541" cy="1160695"/>
            </a:xfrm>
            <a:prstGeom prst="rect">
              <a:avLst/>
            </a:prstGeom>
          </p:spPr>
        </p:pic>
        <p:pic>
          <p:nvPicPr>
            <p:cNvPr id="99" name="Picture 98"/>
            <p:cNvPicPr>
              <a:picLocks noChangeAspect="1"/>
            </p:cNvPicPr>
            <p:nvPr/>
          </p:nvPicPr>
          <p:blipFill>
            <a:blip r:embed="rId21"/>
            <a:stretch>
              <a:fillRect/>
            </a:stretch>
          </p:blipFill>
          <p:spPr>
            <a:xfrm>
              <a:off x="2839835" y="3941097"/>
              <a:ext cx="832420" cy="1484483"/>
            </a:xfrm>
            <a:prstGeom prst="rect">
              <a:avLst/>
            </a:prstGeom>
          </p:spPr>
        </p:pic>
        <p:pic>
          <p:nvPicPr>
            <p:cNvPr id="100" name="Picture 99"/>
            <p:cNvPicPr>
              <a:picLocks noChangeAspect="1"/>
            </p:cNvPicPr>
            <p:nvPr/>
          </p:nvPicPr>
          <p:blipFill>
            <a:blip r:embed="rId22"/>
            <a:stretch>
              <a:fillRect/>
            </a:stretch>
          </p:blipFill>
          <p:spPr>
            <a:xfrm>
              <a:off x="1424628" y="4851198"/>
              <a:ext cx="1277769" cy="574382"/>
            </a:xfrm>
            <a:prstGeom prst="rect">
              <a:avLst/>
            </a:prstGeom>
          </p:spPr>
        </p:pic>
      </p:grpSp>
      <p:sp>
        <p:nvSpPr>
          <p:cNvPr id="5" name="Rounded Rectangle 4"/>
          <p:cNvSpPr/>
          <p:nvPr/>
        </p:nvSpPr>
        <p:spPr>
          <a:xfrm>
            <a:off x="4959664" y="1492624"/>
            <a:ext cx="2272672" cy="11564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Context-enabled applications</a:t>
            </a:r>
            <a:endParaRPr lang="en-US" sz="2400" b="1" dirty="0"/>
          </a:p>
        </p:txBody>
      </p:sp>
    </p:spTree>
    <p:extLst>
      <p:ext uri="{BB962C8B-B14F-4D97-AF65-F5344CB8AC3E}">
        <p14:creationId xmlns:p14="http://schemas.microsoft.com/office/powerpoint/2010/main" val="2406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p:cNvPicPr>
            <a:picLocks noChangeAspect="1"/>
          </p:cNvPicPr>
          <p:nvPr/>
        </p:nvPicPr>
        <p:blipFill rotWithShape="1">
          <a:blip r:embed="rId3"/>
          <a:srcRect t="43191" r="-1" b="31006"/>
          <a:stretch/>
        </p:blipFill>
        <p:spPr>
          <a:xfrm>
            <a:off x="-3" y="10"/>
            <a:ext cx="7406640" cy="3443533"/>
          </a:xfrm>
          <a:prstGeom prst="rect">
            <a:avLst/>
          </a:prstGeom>
          <a:effectLst>
            <a:softEdge rad="19050"/>
          </a:effectLst>
        </p:spPr>
      </p:pic>
      <p:pic>
        <p:nvPicPr>
          <p:cNvPr id="15" name="Picture 14"/>
          <p:cNvPicPr>
            <a:picLocks noChangeAspect="1"/>
          </p:cNvPicPr>
          <p:nvPr/>
        </p:nvPicPr>
        <p:blipFill rotWithShape="1">
          <a:blip r:embed="rId4"/>
          <a:srcRect t="14035" r="3" b="32726"/>
          <a:stretch/>
        </p:blipFill>
        <p:spPr>
          <a:xfrm>
            <a:off x="7567509" y="10"/>
            <a:ext cx="4624493" cy="3443533"/>
          </a:xfrm>
          <a:prstGeom prst="rect">
            <a:avLst/>
          </a:prstGeom>
          <a:effectLst>
            <a:softEdge rad="19050"/>
          </a:effectLst>
        </p:spPr>
      </p:pic>
      <p:sp>
        <p:nvSpPr>
          <p:cNvPr id="4" name="Content Placeholder 3"/>
          <p:cNvSpPr>
            <a:spLocks noGrp="1"/>
          </p:cNvSpPr>
          <p:nvPr>
            <p:ph sz="half" idx="1"/>
          </p:nvPr>
        </p:nvSpPr>
        <p:spPr>
          <a:xfrm>
            <a:off x="1119999" y="3910818"/>
            <a:ext cx="10077883" cy="2794782"/>
          </a:xfrm>
        </p:spPr>
        <p:txBody>
          <a:bodyPr>
            <a:normAutofit lnSpcReduction="10000"/>
          </a:bodyPr>
          <a:lstStyle/>
          <a:p>
            <a:pPr marL="0" indent="0" algn="ctr">
              <a:buNone/>
            </a:pPr>
            <a:r>
              <a:rPr lang="en-US" sz="4000" dirty="0"/>
              <a:t>By </a:t>
            </a:r>
            <a:r>
              <a:rPr lang="en-US" sz="4000" dirty="0" smtClean="0"/>
              <a:t>adding in a </a:t>
            </a:r>
            <a:r>
              <a:rPr lang="en-US" sz="4000" dirty="0"/>
              <a:t>smart watch that can talk directly to club infrastructure and cutting edge technology from partners that runs directly on those devices, you get access to a wealth of new data never before possible.</a:t>
            </a:r>
          </a:p>
        </p:txBody>
      </p:sp>
    </p:spTree>
    <p:extLst>
      <p:ext uri="{BB962C8B-B14F-4D97-AF65-F5344CB8AC3E}">
        <p14:creationId xmlns:p14="http://schemas.microsoft.com/office/powerpoint/2010/main" val="557840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gfi.com/blog/wp-content/uploads/2013/05/big-d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ctrTitle"/>
          </p:nvPr>
        </p:nvSpPr>
        <p:spPr>
          <a:xfrm>
            <a:off x="0" y="4426857"/>
            <a:ext cx="12192000" cy="1715832"/>
          </a:xfrm>
          <a:solidFill>
            <a:schemeClr val="bg1"/>
          </a:solidFill>
        </p:spPr>
        <p:txBody>
          <a:bodyPr anchor="ctr"/>
          <a:lstStyle/>
          <a:p>
            <a:pPr algn="ctr"/>
            <a:r>
              <a:rPr lang="en-US" dirty="0" smtClean="0"/>
              <a:t>Individual Member Data</a:t>
            </a:r>
            <a:endParaRPr lang="en-US" dirty="0"/>
          </a:p>
        </p:txBody>
      </p:sp>
    </p:spTree>
    <p:extLst>
      <p:ext uri="{BB962C8B-B14F-4D97-AF65-F5344CB8AC3E}">
        <p14:creationId xmlns:p14="http://schemas.microsoft.com/office/powerpoint/2010/main" val="1479386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3"/>
          <a:srcRect l="9339" r="-3" b="-3"/>
          <a:stretch/>
        </p:blipFill>
        <p:spPr>
          <a:xfrm>
            <a:off x="195072" y="1540184"/>
            <a:ext cx="6059422" cy="4711914"/>
          </a:xfrm>
          <a:prstGeom prst="rect">
            <a:avLst/>
          </a:prstGeom>
        </p:spPr>
      </p:pic>
      <p:sp>
        <p:nvSpPr>
          <p:cNvPr id="2" name="Title 1"/>
          <p:cNvSpPr>
            <a:spLocks noGrp="1"/>
          </p:cNvSpPr>
          <p:nvPr>
            <p:ph type="title"/>
          </p:nvPr>
        </p:nvSpPr>
        <p:spPr/>
        <p:txBody>
          <a:bodyPr>
            <a:normAutofit fontScale="90000"/>
          </a:bodyPr>
          <a:lstStyle/>
          <a:p>
            <a:r>
              <a:rPr lang="en-US" dirty="0"/>
              <a:t>Understand </a:t>
            </a:r>
            <a:r>
              <a:rPr lang="en-US" dirty="0" smtClean="0"/>
              <a:t>what machines members are using</a:t>
            </a:r>
            <a:endParaRPr lang="en-US" dirty="0"/>
          </a:p>
        </p:txBody>
      </p:sp>
      <p:sp>
        <p:nvSpPr>
          <p:cNvPr id="10" name="Content Placeholder 9"/>
          <p:cNvSpPr>
            <a:spLocks noGrp="1"/>
          </p:cNvSpPr>
          <p:nvPr>
            <p:ph idx="1"/>
          </p:nvPr>
        </p:nvSpPr>
        <p:spPr>
          <a:xfrm>
            <a:off x="6096000" y="1633728"/>
            <a:ext cx="5257799" cy="4857576"/>
          </a:xfrm>
        </p:spPr>
        <p:txBody>
          <a:bodyPr>
            <a:normAutofit/>
          </a:bodyPr>
          <a:lstStyle/>
          <a:p>
            <a:r>
              <a:rPr lang="en-US" dirty="0" err="1" smtClean="0"/>
              <a:t>Wivi</a:t>
            </a:r>
            <a:r>
              <a:rPr lang="en-US" dirty="0" smtClean="0"/>
              <a:t> and beacons </a:t>
            </a:r>
            <a:r>
              <a:rPr lang="en-US" dirty="0"/>
              <a:t>can provide information on what equipment and parts of the facility members are using when they carry a phone or wear a smart watch.</a:t>
            </a:r>
          </a:p>
          <a:p>
            <a:r>
              <a:rPr lang="en-US" dirty="0" smtClean="0"/>
              <a:t>Use information from sensor proximity to create </a:t>
            </a:r>
            <a:r>
              <a:rPr lang="en-US" dirty="0" err="1" smtClean="0"/>
              <a:t>heatmaps</a:t>
            </a:r>
            <a:r>
              <a:rPr lang="en-US" dirty="0" smtClean="0"/>
              <a:t> for the member and aggregate at club level as well</a:t>
            </a:r>
            <a:endParaRPr lang="en-US" dirty="0"/>
          </a:p>
          <a:p>
            <a:r>
              <a:rPr lang="en-US" dirty="0"/>
              <a:t>Infrastructure density directly influences fidelity of heatmap</a:t>
            </a:r>
          </a:p>
        </p:txBody>
      </p:sp>
    </p:spTree>
    <p:extLst>
      <p:ext uri="{BB962C8B-B14F-4D97-AF65-F5344CB8AC3E}">
        <p14:creationId xmlns:p14="http://schemas.microsoft.com/office/powerpoint/2010/main" val="3668615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Know what machines the member is using</a:t>
            </a:r>
          </a:p>
        </p:txBody>
      </p:sp>
      <p:sp>
        <p:nvSpPr>
          <p:cNvPr id="3" name="Content Placeholder 2"/>
          <p:cNvSpPr>
            <a:spLocks noGrp="1"/>
          </p:cNvSpPr>
          <p:nvPr>
            <p:ph idx="1"/>
          </p:nvPr>
        </p:nvSpPr>
        <p:spPr>
          <a:xfrm>
            <a:off x="4951828" y="1825625"/>
            <a:ext cx="6401972" cy="4351338"/>
          </a:xfrm>
        </p:spPr>
        <p:txBody>
          <a:bodyPr/>
          <a:lstStyle/>
          <a:p>
            <a:r>
              <a:rPr lang="en-US" dirty="0"/>
              <a:t>Ability to track a member’s actual workout and record it, with contextual AI that can count the number of reps and even how much weight was lifted</a:t>
            </a:r>
          </a:p>
          <a:p>
            <a:r>
              <a:rPr lang="en-US" dirty="0" smtClean="0"/>
              <a:t>Create workout </a:t>
            </a:r>
            <a:r>
              <a:rPr lang="en-US" dirty="0"/>
              <a:t>regimens tailored to a member’s goals and needs</a:t>
            </a:r>
          </a:p>
          <a:p>
            <a:r>
              <a:rPr lang="en-US" dirty="0"/>
              <a:t>Suggest new machines to broaden member’s repertoire</a:t>
            </a:r>
          </a:p>
        </p:txBody>
      </p:sp>
      <p:pic>
        <p:nvPicPr>
          <p:cNvPr id="5124" name="Picture 4" descr="FreeMotion FreeMotion Commercial Selectorized Dual Cable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29" y="2269246"/>
            <a:ext cx="4177274" cy="417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86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Context is powerful- automatically detect exercises performed</a:t>
            </a:r>
          </a:p>
        </p:txBody>
      </p:sp>
      <p:pic>
        <p:nvPicPr>
          <p:cNvPr id="6" name="Picture 5"/>
          <p:cNvPicPr>
            <a:picLocks noChangeAspect="1"/>
          </p:cNvPicPr>
          <p:nvPr/>
        </p:nvPicPr>
        <p:blipFill>
          <a:blip r:embed="rId3"/>
          <a:stretch>
            <a:fillRect/>
          </a:stretch>
        </p:blipFill>
        <p:spPr>
          <a:xfrm>
            <a:off x="841248" y="1673352"/>
            <a:ext cx="5637603" cy="4151376"/>
          </a:xfrm>
          <a:prstGeom prst="rect">
            <a:avLst/>
          </a:prstGeom>
        </p:spPr>
      </p:pic>
      <p:pic>
        <p:nvPicPr>
          <p:cNvPr id="3" name="Picture 2"/>
          <p:cNvPicPr>
            <a:picLocks noChangeAspect="1"/>
          </p:cNvPicPr>
          <p:nvPr/>
        </p:nvPicPr>
        <p:blipFill>
          <a:blip r:embed="rId4"/>
          <a:stretch>
            <a:fillRect/>
          </a:stretch>
        </p:blipFill>
        <p:spPr>
          <a:xfrm>
            <a:off x="7898847" y="1858625"/>
            <a:ext cx="2339121" cy="4199206"/>
          </a:xfrm>
          <a:prstGeom prst="rect">
            <a:avLst/>
          </a:prstGeom>
        </p:spPr>
      </p:pic>
      <p:sp>
        <p:nvSpPr>
          <p:cNvPr id="4" name="TextBox 3"/>
          <p:cNvSpPr txBox="1"/>
          <p:nvPr/>
        </p:nvSpPr>
        <p:spPr>
          <a:xfrm>
            <a:off x="1615258" y="5765443"/>
            <a:ext cx="4089581" cy="584775"/>
          </a:xfrm>
          <a:prstGeom prst="rect">
            <a:avLst/>
          </a:prstGeom>
          <a:noFill/>
        </p:spPr>
        <p:txBody>
          <a:bodyPr wrap="none" rtlCol="0">
            <a:spAutoFit/>
          </a:bodyPr>
          <a:lstStyle/>
          <a:p>
            <a:r>
              <a:rPr lang="en-US" sz="3200" dirty="0"/>
              <a:t>Standing Military Press</a:t>
            </a:r>
          </a:p>
        </p:txBody>
      </p:sp>
      <p:sp>
        <p:nvSpPr>
          <p:cNvPr id="5" name="TextBox 4"/>
          <p:cNvSpPr txBox="1"/>
          <p:nvPr/>
        </p:nvSpPr>
        <p:spPr>
          <a:xfrm>
            <a:off x="5596298" y="4916787"/>
            <a:ext cx="1765106" cy="646331"/>
          </a:xfrm>
          <a:prstGeom prst="rect">
            <a:avLst/>
          </a:prstGeom>
          <a:noFill/>
          <a:ln>
            <a:solidFill>
              <a:schemeClr val="tx1"/>
            </a:solidFill>
          </a:ln>
        </p:spPr>
        <p:txBody>
          <a:bodyPr wrap="square" rtlCol="0">
            <a:spAutoFit/>
          </a:bodyPr>
          <a:lstStyle/>
          <a:p>
            <a:r>
              <a:rPr lang="en-US" dirty="0"/>
              <a:t>Show on phone if present</a:t>
            </a:r>
          </a:p>
        </p:txBody>
      </p:sp>
    </p:spTree>
    <p:extLst>
      <p:ext uri="{BB962C8B-B14F-4D97-AF65-F5344CB8AC3E}">
        <p14:creationId xmlns:p14="http://schemas.microsoft.com/office/powerpoint/2010/main" val="1279687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eff.cooper\Creative Cloud Files\Fitness360\FocusMotion-in-a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9"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eff.cooper\Creative Cloud Files\Fitness360\FocusMotion-in-action inse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36" y="1262743"/>
            <a:ext cx="8192819" cy="481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2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fontScale="90000"/>
          </a:bodyPr>
          <a:lstStyle/>
          <a:p>
            <a:r>
              <a:rPr lang="en-US" dirty="0"/>
              <a:t>Automatically detect exercise performed</a:t>
            </a:r>
          </a:p>
        </p:txBody>
      </p:sp>
      <p:pic>
        <p:nvPicPr>
          <p:cNvPr id="7" name="Picture 6"/>
          <p:cNvPicPr>
            <a:picLocks noChangeAspect="1"/>
          </p:cNvPicPr>
          <p:nvPr/>
        </p:nvPicPr>
        <p:blipFill>
          <a:blip r:embed="rId3"/>
          <a:stretch>
            <a:fillRect/>
          </a:stretch>
        </p:blipFill>
        <p:spPr>
          <a:xfrm>
            <a:off x="838200" y="1673693"/>
            <a:ext cx="5638445" cy="4151996"/>
          </a:xfrm>
          <a:prstGeom prst="rect">
            <a:avLst/>
          </a:prstGeom>
        </p:spPr>
      </p:pic>
      <p:pic>
        <p:nvPicPr>
          <p:cNvPr id="5" name="Picture 4"/>
          <p:cNvPicPr>
            <a:picLocks noChangeAspect="1"/>
          </p:cNvPicPr>
          <p:nvPr/>
        </p:nvPicPr>
        <p:blipFill>
          <a:blip r:embed="rId4"/>
          <a:stretch>
            <a:fillRect/>
          </a:stretch>
        </p:blipFill>
        <p:spPr>
          <a:xfrm flipH="1">
            <a:off x="7387614" y="2044770"/>
            <a:ext cx="2561996" cy="3780919"/>
          </a:xfrm>
          <a:prstGeom prst="rect">
            <a:avLst/>
          </a:prstGeom>
        </p:spPr>
      </p:pic>
      <p:sp>
        <p:nvSpPr>
          <p:cNvPr id="10" name="TextBox 9"/>
          <p:cNvSpPr txBox="1"/>
          <p:nvPr/>
        </p:nvSpPr>
        <p:spPr>
          <a:xfrm>
            <a:off x="2884614" y="5825689"/>
            <a:ext cx="1545616" cy="584775"/>
          </a:xfrm>
          <a:prstGeom prst="rect">
            <a:avLst/>
          </a:prstGeom>
          <a:noFill/>
        </p:spPr>
        <p:txBody>
          <a:bodyPr wrap="none" rtlCol="0">
            <a:spAutoFit/>
          </a:bodyPr>
          <a:lstStyle/>
          <a:p>
            <a:r>
              <a:rPr lang="en-US" sz="3200" dirty="0"/>
              <a:t>Deadlift</a:t>
            </a:r>
          </a:p>
        </p:txBody>
      </p:sp>
    </p:spTree>
    <p:extLst>
      <p:ext uri="{BB962C8B-B14F-4D97-AF65-F5344CB8AC3E}">
        <p14:creationId xmlns:p14="http://schemas.microsoft.com/office/powerpoint/2010/main" val="4068627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missed muscle groups</a:t>
            </a:r>
          </a:p>
        </p:txBody>
      </p:sp>
      <p:sp>
        <p:nvSpPr>
          <p:cNvPr id="3" name="Content Placeholder 2"/>
          <p:cNvSpPr>
            <a:spLocks noGrp="1"/>
          </p:cNvSpPr>
          <p:nvPr>
            <p:ph idx="1"/>
          </p:nvPr>
        </p:nvSpPr>
        <p:spPr>
          <a:xfrm>
            <a:off x="6510528" y="1825625"/>
            <a:ext cx="4843272" cy="4351338"/>
          </a:xfrm>
        </p:spPr>
        <p:txBody>
          <a:bodyPr/>
          <a:lstStyle/>
          <a:p>
            <a:r>
              <a:rPr lang="en-US" dirty="0"/>
              <a:t>Suggest complementary exercises to work out remaining muscles, depending on goals for this workout session.</a:t>
            </a:r>
          </a:p>
        </p:txBody>
      </p:sp>
      <p:pic>
        <p:nvPicPr>
          <p:cNvPr id="4" name="Picture 3"/>
          <p:cNvPicPr>
            <a:picLocks noChangeAspect="1"/>
          </p:cNvPicPr>
          <p:nvPr/>
        </p:nvPicPr>
        <p:blipFill>
          <a:blip r:embed="rId3"/>
          <a:stretch>
            <a:fillRect/>
          </a:stretch>
        </p:blipFill>
        <p:spPr>
          <a:xfrm>
            <a:off x="841248" y="1673352"/>
            <a:ext cx="5637603" cy="4151376"/>
          </a:xfrm>
          <a:prstGeom prst="rect">
            <a:avLst/>
          </a:prstGeom>
        </p:spPr>
      </p:pic>
      <p:sp>
        <p:nvSpPr>
          <p:cNvPr id="6" name="TextBox 5"/>
          <p:cNvSpPr txBox="1"/>
          <p:nvPr/>
        </p:nvSpPr>
        <p:spPr>
          <a:xfrm>
            <a:off x="5714115" y="5099745"/>
            <a:ext cx="5639685" cy="1077218"/>
          </a:xfrm>
          <a:prstGeom prst="rect">
            <a:avLst/>
          </a:prstGeom>
          <a:noFill/>
        </p:spPr>
        <p:txBody>
          <a:bodyPr wrap="none" rtlCol="0">
            <a:spAutoFit/>
          </a:bodyPr>
          <a:lstStyle/>
          <a:p>
            <a:r>
              <a:rPr lang="en-US" sz="3200" dirty="0"/>
              <a:t>Missed:  Deltoid</a:t>
            </a:r>
          </a:p>
          <a:p>
            <a:r>
              <a:rPr lang="en-US" sz="3200" dirty="0"/>
              <a:t>Suggest:  Dumbbell Bench Press</a:t>
            </a:r>
          </a:p>
        </p:txBody>
      </p:sp>
      <p:sp>
        <p:nvSpPr>
          <p:cNvPr id="7" name="TextBox 6"/>
          <p:cNvSpPr txBox="1"/>
          <p:nvPr/>
        </p:nvSpPr>
        <p:spPr>
          <a:xfrm>
            <a:off x="2703697" y="5825431"/>
            <a:ext cx="1912703" cy="584775"/>
          </a:xfrm>
          <a:prstGeom prst="rect">
            <a:avLst/>
          </a:prstGeom>
          <a:noFill/>
        </p:spPr>
        <p:txBody>
          <a:bodyPr wrap="none" rtlCol="0">
            <a:spAutoFit/>
          </a:bodyPr>
          <a:lstStyle/>
          <a:p>
            <a:r>
              <a:rPr lang="en-US" sz="3200" dirty="0"/>
              <a:t>Chest Day</a:t>
            </a:r>
          </a:p>
        </p:txBody>
      </p:sp>
    </p:spTree>
    <p:extLst>
      <p:ext uri="{BB962C8B-B14F-4D97-AF65-F5344CB8AC3E}">
        <p14:creationId xmlns:p14="http://schemas.microsoft.com/office/powerpoint/2010/main" val="606578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how I did </a:t>
            </a:r>
            <a:r>
              <a:rPr lang="en-US" dirty="0" smtClean="0"/>
              <a:t>it in2004-5</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678443385"/>
              </p:ext>
            </p:extLst>
          </p:nvPr>
        </p:nvGraphicFramePr>
        <p:xfrm>
          <a:off x="361950" y="1523560"/>
          <a:ext cx="11449050" cy="2400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3586355786"/>
              </p:ext>
            </p:extLst>
          </p:nvPr>
        </p:nvGraphicFramePr>
        <p:xfrm>
          <a:off x="361950" y="3923860"/>
          <a:ext cx="11458575" cy="27241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50148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55" y="365125"/>
            <a:ext cx="10515600" cy="1325563"/>
          </a:xfrm>
        </p:spPr>
        <p:txBody>
          <a:bodyPr/>
          <a:lstStyle/>
          <a:p>
            <a:r>
              <a:rPr lang="en-US" dirty="0"/>
              <a:t>Summarize a day’s workout</a:t>
            </a:r>
          </a:p>
        </p:txBody>
      </p:sp>
      <p:graphicFrame>
        <p:nvGraphicFramePr>
          <p:cNvPr id="8" name="Chart 7"/>
          <p:cNvGraphicFramePr>
            <a:graphicFrameLocks/>
          </p:cNvGraphicFramePr>
          <p:nvPr>
            <p:extLst>
              <p:ext uri="{D42A27DB-BD31-4B8C-83A1-F6EECF244321}">
                <p14:modId xmlns:p14="http://schemas.microsoft.com/office/powerpoint/2010/main" val="4109515423"/>
              </p:ext>
            </p:extLst>
          </p:nvPr>
        </p:nvGraphicFramePr>
        <p:xfrm>
          <a:off x="6678549" y="4618863"/>
          <a:ext cx="3028950" cy="21050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522463" y="6506328"/>
            <a:ext cx="1691489" cy="369332"/>
          </a:xfrm>
          <a:prstGeom prst="rect">
            <a:avLst/>
          </a:prstGeom>
          <a:noFill/>
        </p:spPr>
        <p:txBody>
          <a:bodyPr wrap="none" rtlCol="0">
            <a:spAutoFit/>
          </a:bodyPr>
          <a:lstStyle/>
          <a:p>
            <a:r>
              <a:rPr lang="en-US" dirty="0"/>
              <a:t>5-week average</a:t>
            </a:r>
          </a:p>
        </p:txBody>
      </p:sp>
      <p:pic>
        <p:nvPicPr>
          <p:cNvPr id="3" name="Picture 2"/>
          <p:cNvPicPr>
            <a:picLocks noChangeAspect="1"/>
          </p:cNvPicPr>
          <p:nvPr/>
        </p:nvPicPr>
        <p:blipFill>
          <a:blip r:embed="rId4"/>
          <a:stretch>
            <a:fillRect/>
          </a:stretch>
        </p:blipFill>
        <p:spPr>
          <a:xfrm>
            <a:off x="841248" y="1673352"/>
            <a:ext cx="5637603" cy="4151376"/>
          </a:xfrm>
          <a:prstGeom prst="rect">
            <a:avLst/>
          </a:prstGeom>
        </p:spPr>
      </p:pic>
      <p:sp>
        <p:nvSpPr>
          <p:cNvPr id="10" name="TextBox 9"/>
          <p:cNvSpPr txBox="1"/>
          <p:nvPr/>
        </p:nvSpPr>
        <p:spPr>
          <a:xfrm>
            <a:off x="2703697" y="5825431"/>
            <a:ext cx="1912703" cy="584775"/>
          </a:xfrm>
          <a:prstGeom prst="rect">
            <a:avLst/>
          </a:prstGeom>
          <a:noFill/>
        </p:spPr>
        <p:txBody>
          <a:bodyPr wrap="none" rtlCol="0">
            <a:spAutoFit/>
          </a:bodyPr>
          <a:lstStyle/>
          <a:p>
            <a:r>
              <a:rPr lang="en-US" sz="3200" dirty="0"/>
              <a:t>Chest Day</a:t>
            </a:r>
          </a:p>
        </p:txBody>
      </p:sp>
      <p:graphicFrame>
        <p:nvGraphicFramePr>
          <p:cNvPr id="5" name="Table 4"/>
          <p:cNvGraphicFramePr>
            <a:graphicFrameLocks noGrp="1"/>
          </p:cNvGraphicFramePr>
          <p:nvPr>
            <p:extLst>
              <p:ext uri="{D42A27DB-BD31-4B8C-83A1-F6EECF244321}">
                <p14:modId xmlns:p14="http://schemas.microsoft.com/office/powerpoint/2010/main" val="727841585"/>
              </p:ext>
            </p:extLst>
          </p:nvPr>
        </p:nvGraphicFramePr>
        <p:xfrm>
          <a:off x="6276960" y="1312931"/>
          <a:ext cx="5694648" cy="3154160"/>
        </p:xfrm>
        <a:graphic>
          <a:graphicData uri="http://schemas.openxmlformats.org/drawingml/2006/table">
            <a:tbl>
              <a:tblPr/>
              <a:tblGrid>
                <a:gridCol w="1742149">
                  <a:extLst>
                    <a:ext uri="{9D8B030D-6E8A-4147-A177-3AD203B41FA5}">
                      <a16:colId xmlns:a16="http://schemas.microsoft.com/office/drawing/2014/main" xmlns="" val="3680543280"/>
                    </a:ext>
                  </a:extLst>
                </a:gridCol>
                <a:gridCol w="794855">
                  <a:extLst>
                    <a:ext uri="{9D8B030D-6E8A-4147-A177-3AD203B41FA5}">
                      <a16:colId xmlns:a16="http://schemas.microsoft.com/office/drawing/2014/main" xmlns="" val="490073018"/>
                    </a:ext>
                  </a:extLst>
                </a:gridCol>
                <a:gridCol w="794855">
                  <a:extLst>
                    <a:ext uri="{9D8B030D-6E8A-4147-A177-3AD203B41FA5}">
                      <a16:colId xmlns:a16="http://schemas.microsoft.com/office/drawing/2014/main" xmlns="" val="1609136445"/>
                    </a:ext>
                  </a:extLst>
                </a:gridCol>
                <a:gridCol w="794855">
                  <a:extLst>
                    <a:ext uri="{9D8B030D-6E8A-4147-A177-3AD203B41FA5}">
                      <a16:colId xmlns:a16="http://schemas.microsoft.com/office/drawing/2014/main" xmlns="" val="2840955168"/>
                    </a:ext>
                  </a:extLst>
                </a:gridCol>
                <a:gridCol w="783967">
                  <a:extLst>
                    <a:ext uri="{9D8B030D-6E8A-4147-A177-3AD203B41FA5}">
                      <a16:colId xmlns:a16="http://schemas.microsoft.com/office/drawing/2014/main" xmlns="" val="984127519"/>
                    </a:ext>
                  </a:extLst>
                </a:gridCol>
                <a:gridCol w="783967">
                  <a:extLst>
                    <a:ext uri="{9D8B030D-6E8A-4147-A177-3AD203B41FA5}">
                      <a16:colId xmlns:a16="http://schemas.microsoft.com/office/drawing/2014/main" xmlns="" val="3907912074"/>
                    </a:ext>
                  </a:extLst>
                </a:gridCol>
              </a:tblGrid>
              <a:tr h="521454">
                <a:tc>
                  <a:txBody>
                    <a:bodyPr/>
                    <a:lstStyle/>
                    <a:p>
                      <a:pPr algn="l" fontAlgn="b"/>
                      <a:r>
                        <a:rPr lang="en-US" sz="2000" b="1" i="0" u="none" strike="noStrike" dirty="0">
                          <a:solidFill>
                            <a:srgbClr val="FFFFFF"/>
                          </a:solidFill>
                          <a:effectLst/>
                          <a:latin typeface="Calibri" panose="020F0502020204030204" pitchFamily="34" charset="0"/>
                        </a:rPr>
                        <a:t>Chest Routine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523"/>
                    </a:solidFill>
                  </a:tcPr>
                </a:tc>
                <a:tc gridSpan="3">
                  <a:txBody>
                    <a:bodyPr/>
                    <a:lstStyle/>
                    <a:p>
                      <a:pPr algn="ctr" fontAlgn="b"/>
                      <a:r>
                        <a:rPr lang="en-US" sz="1400" b="1" i="0" u="none" strike="noStrike" dirty="0">
                          <a:solidFill>
                            <a:srgbClr val="000000"/>
                          </a:solidFill>
                          <a:effectLst/>
                          <a:latin typeface="Calibri" panose="020F0502020204030204" pitchFamily="34" charset="0"/>
                        </a:rPr>
                        <a:t>Reps</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hMerge="1">
                  <a:txBody>
                    <a:bodyPr/>
                    <a:lstStyle/>
                    <a:p>
                      <a:endParaRPr lang="en-US"/>
                    </a:p>
                  </a:txBody>
                  <a:tcPr/>
                </a:tc>
                <a:tc hMerge="1">
                  <a:txBody>
                    <a:bodyPr/>
                    <a:lstStyle/>
                    <a:p>
                      <a:endParaRPr lang="en-US"/>
                    </a:p>
                  </a:txBody>
                  <a:tcPr/>
                </a:tc>
                <a:tc>
                  <a:txBody>
                    <a:bodyPr/>
                    <a:lstStyle/>
                    <a:p>
                      <a:pPr algn="ctr" fontAlgn="b"/>
                      <a:r>
                        <a:rPr lang="en-US" sz="1400" b="1" i="0" u="none" strike="noStrike">
                          <a:solidFill>
                            <a:srgbClr val="000000"/>
                          </a:solidFill>
                          <a:effectLst/>
                          <a:latin typeface="Calibri" panose="020F0502020204030204" pitchFamily="34" charset="0"/>
                        </a:rPr>
                        <a:t>Range of Motion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1" i="0" u="none" strike="noStrike">
                          <a:solidFill>
                            <a:srgbClr val="000000"/>
                          </a:solidFill>
                          <a:effectLst/>
                          <a:latin typeface="Calibri" panose="020F0502020204030204" pitchFamily="34" charset="0"/>
                        </a:rPr>
                        <a:t>Negative Efficiency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xmlns="" val="1400345609"/>
                  </a:ext>
                </a:extLst>
              </a:tr>
              <a:tr h="267086">
                <a:tc rowSpan="2">
                  <a:txBody>
                    <a:bodyPr/>
                    <a:lstStyle/>
                    <a:p>
                      <a:pPr algn="l" fontAlgn="ctr"/>
                      <a:r>
                        <a:rPr lang="en-US" sz="1400" b="1" i="0" u="none" strike="noStrike" dirty="0">
                          <a:solidFill>
                            <a:srgbClr val="000000"/>
                          </a:solidFill>
                          <a:effectLst/>
                          <a:latin typeface="Calibri" panose="020F0502020204030204" pitchFamily="34" charset="0"/>
                        </a:rPr>
                        <a:t>Incline Press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DCDB"/>
                    </a:solidFill>
                  </a:tcPr>
                </a:tc>
                <a:tc rowSpan="2">
                  <a:txBody>
                    <a:bodyPr/>
                    <a:lstStyle/>
                    <a:p>
                      <a:pPr algn="ctr" fontAlgn="b"/>
                      <a:r>
                        <a:rPr lang="en-US" sz="1400" b="0" i="0" u="none" strike="noStrike">
                          <a:solidFill>
                            <a:srgbClr val="000000"/>
                          </a:solidFill>
                          <a:effectLst/>
                          <a:latin typeface="Calibri" panose="020F0502020204030204" pitchFamily="34" charset="0"/>
                        </a:rPr>
                        <a:t>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xmlns="" val="894018081"/>
                  </a:ext>
                </a:extLst>
              </a:tr>
              <a:tr h="267086">
                <a:tc vMerge="1">
                  <a:txBody>
                    <a:bodyPr/>
                    <a:lstStyle/>
                    <a:p>
                      <a:endParaRPr lang="en-US"/>
                    </a:p>
                  </a:txBody>
                  <a:tcPr/>
                </a:tc>
                <a:tc>
                  <a:txBody>
                    <a:bodyPr/>
                    <a:lstStyle/>
                    <a:p>
                      <a:pPr algn="ctr" fontAlgn="b"/>
                      <a:r>
                        <a:rPr lang="en-US" sz="1400" b="0" i="0" u="none" strike="noStrike" dirty="0">
                          <a:solidFill>
                            <a:srgbClr val="000000"/>
                          </a:solidFill>
                          <a:effectLst/>
                          <a:latin typeface="Calibri" panose="020F0502020204030204" pitchFamily="34" charset="0"/>
                        </a:rPr>
                        <a:t>115lb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135lb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155lb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6B8B7"/>
                    </a:solidFill>
                  </a:tcPr>
                </a:tc>
                <a:tc vMerge="1">
                  <a:txBody>
                    <a:bodyPr/>
                    <a:lstStyle/>
                    <a:p>
                      <a:endParaRPr lang="en-US"/>
                    </a:p>
                  </a:txBody>
                  <a:tcPr/>
                </a:tc>
                <a:extLst>
                  <a:ext uri="{0D108BD9-81ED-4DB2-BD59-A6C34878D82A}">
                    <a16:rowId xmlns:a16="http://schemas.microsoft.com/office/drawing/2014/main" xmlns="" val="3311933490"/>
                  </a:ext>
                </a:extLst>
              </a:tr>
              <a:tr h="267086">
                <a:tc rowSpan="2">
                  <a:txBody>
                    <a:bodyPr/>
                    <a:lstStyle/>
                    <a:p>
                      <a:pPr algn="l" fontAlgn="ctr"/>
                      <a:r>
                        <a:rPr lang="en-US" sz="1400" b="1" i="0" u="none" strike="noStrike" dirty="0" err="1">
                          <a:solidFill>
                            <a:srgbClr val="000000"/>
                          </a:solidFill>
                          <a:effectLst/>
                          <a:latin typeface="Calibri" panose="020F0502020204030204" pitchFamily="34" charset="0"/>
                        </a:rPr>
                        <a:t>Dumbell</a:t>
                      </a:r>
                      <a:r>
                        <a:rPr lang="en-US" sz="1400" b="1" i="0" u="none" strike="noStrike" dirty="0">
                          <a:solidFill>
                            <a:srgbClr val="000000"/>
                          </a:solidFill>
                          <a:effectLst/>
                          <a:latin typeface="Calibri" panose="020F0502020204030204" pitchFamily="34" charset="0"/>
                        </a:rPr>
                        <a:t> Bench Press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DCDB"/>
                    </a:solidFill>
                  </a:tcPr>
                </a:tc>
                <a:tc rowSpan="2">
                  <a:txBody>
                    <a:bodyPr/>
                    <a:lstStyle/>
                    <a:p>
                      <a:pPr algn="ctr" fontAlgn="b"/>
                      <a:r>
                        <a:rPr lang="en-US" sz="1400" b="0" i="0" u="none" strike="noStrike" dirty="0">
                          <a:solidFill>
                            <a:srgbClr val="000000"/>
                          </a:solidFill>
                          <a:effectLst/>
                          <a:latin typeface="Calibri" panose="020F0502020204030204" pitchFamily="34" charset="0"/>
                        </a:rPr>
                        <a:t>68%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xmlns="" val="678882606"/>
                  </a:ext>
                </a:extLst>
              </a:tr>
              <a:tr h="267086">
                <a:tc vMerge="1">
                  <a:txBody>
                    <a:bodyPr/>
                    <a:lstStyle/>
                    <a:p>
                      <a:endParaRPr lang="en-US"/>
                    </a:p>
                  </a:txBody>
                  <a:tcPr/>
                </a:tc>
                <a:tc>
                  <a:txBody>
                    <a:bodyPr/>
                    <a:lstStyle/>
                    <a:p>
                      <a:pPr algn="ctr" fontAlgn="b"/>
                      <a:r>
                        <a:rPr lang="en-US" sz="1400" b="0" i="0" u="none" strike="noStrike" dirty="0">
                          <a:solidFill>
                            <a:srgbClr val="000000"/>
                          </a:solidFill>
                          <a:effectLst/>
                          <a:latin typeface="Calibri" panose="020F0502020204030204" pitchFamily="34" charset="0"/>
                        </a:rPr>
                        <a:t>45lb </a:t>
                      </a:r>
                      <a:r>
                        <a:rPr lang="en-US" sz="1400" b="0" i="0" u="none" strike="noStrike" dirty="0" err="1">
                          <a:solidFill>
                            <a:srgbClr val="000000"/>
                          </a:solidFill>
                          <a:effectLst/>
                          <a:latin typeface="Calibri" panose="020F0502020204030204" pitchFamily="34" charset="0"/>
                        </a:rPr>
                        <a:t>ea</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50lb </a:t>
                      </a:r>
                      <a:r>
                        <a:rPr lang="en-US" sz="1400" b="0" i="0" u="none" strike="noStrike" dirty="0" err="1">
                          <a:solidFill>
                            <a:srgbClr val="000000"/>
                          </a:solidFill>
                          <a:effectLst/>
                          <a:latin typeface="Calibri" panose="020F0502020204030204" pitchFamily="34" charset="0"/>
                        </a:rPr>
                        <a:t>ea</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55lb </a:t>
                      </a:r>
                      <a:r>
                        <a:rPr lang="en-US" sz="1400" b="0" i="0" u="none" strike="noStrike" dirty="0" err="1">
                          <a:solidFill>
                            <a:srgbClr val="000000"/>
                          </a:solidFill>
                          <a:effectLst/>
                          <a:latin typeface="Calibri" panose="020F0502020204030204" pitchFamily="34" charset="0"/>
                        </a:rPr>
                        <a:t>ea</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6B8B7"/>
                    </a:solidFill>
                  </a:tcPr>
                </a:tc>
                <a:tc vMerge="1">
                  <a:txBody>
                    <a:bodyPr/>
                    <a:lstStyle/>
                    <a:p>
                      <a:endParaRPr lang="en-US"/>
                    </a:p>
                  </a:txBody>
                  <a:tcPr/>
                </a:tc>
                <a:extLst>
                  <a:ext uri="{0D108BD9-81ED-4DB2-BD59-A6C34878D82A}">
                    <a16:rowId xmlns:a16="http://schemas.microsoft.com/office/drawing/2014/main" xmlns="" val="4045508282"/>
                  </a:ext>
                </a:extLst>
              </a:tr>
              <a:tr h="254368">
                <a:tc rowSpan="2">
                  <a:txBody>
                    <a:bodyPr/>
                    <a:lstStyle/>
                    <a:p>
                      <a:pPr algn="l" fontAlgn="ctr"/>
                      <a:r>
                        <a:rPr lang="en-US" sz="1400" b="1" i="0" u="none" strike="noStrike" dirty="0">
                          <a:solidFill>
                            <a:srgbClr val="000000"/>
                          </a:solidFill>
                          <a:effectLst/>
                          <a:latin typeface="Calibri" panose="020F0502020204030204" pitchFamily="34" charset="0"/>
                        </a:rPr>
                        <a:t>Incline </a:t>
                      </a:r>
                      <a:r>
                        <a:rPr lang="en-US" sz="1400" b="1" i="0" u="none" strike="noStrike" dirty="0" err="1">
                          <a:solidFill>
                            <a:srgbClr val="000000"/>
                          </a:solidFill>
                          <a:effectLst/>
                          <a:latin typeface="Calibri" panose="020F0502020204030204" pitchFamily="34" charset="0"/>
                        </a:rPr>
                        <a:t>Dumbell</a:t>
                      </a:r>
                      <a:r>
                        <a:rPr lang="en-US" sz="1400" b="1" i="0" u="none" strike="noStrike" dirty="0">
                          <a:solidFill>
                            <a:srgbClr val="000000"/>
                          </a:solidFill>
                          <a:effectLst/>
                          <a:latin typeface="Calibri" panose="020F0502020204030204" pitchFamily="34" charset="0"/>
                        </a:rPr>
                        <a:t> Fly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DCDB"/>
                    </a:solidFill>
                  </a:tcPr>
                </a:tc>
                <a:tc rowSpan="2">
                  <a:txBody>
                    <a:bodyPr/>
                    <a:lstStyle/>
                    <a:p>
                      <a:pPr algn="ctr" fontAlgn="b"/>
                      <a:r>
                        <a:rPr lang="en-US" sz="1400" b="0" i="0" u="none" strike="noStrike" dirty="0">
                          <a:solidFill>
                            <a:srgbClr val="000000"/>
                          </a:solidFill>
                          <a:effectLst/>
                          <a:latin typeface="Calibri" panose="020F0502020204030204" pitchFamily="34" charset="0"/>
                        </a:rPr>
                        <a:t>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xmlns="" val="2757290079"/>
                  </a:ext>
                </a:extLst>
              </a:tr>
              <a:tr h="267086">
                <a:tc vMerge="1">
                  <a:txBody>
                    <a:bodyPr/>
                    <a:lstStyle/>
                    <a:p>
                      <a:endParaRPr lang="en-US"/>
                    </a:p>
                  </a:txBody>
                  <a:tcPr/>
                </a:tc>
                <a:tc>
                  <a:txBody>
                    <a:bodyPr/>
                    <a:lstStyle/>
                    <a:p>
                      <a:pPr algn="ctr" fontAlgn="b"/>
                      <a:r>
                        <a:rPr lang="en-US" sz="1400" b="0" i="0" u="none" strike="noStrike" dirty="0">
                          <a:solidFill>
                            <a:srgbClr val="000000"/>
                          </a:solidFill>
                          <a:effectLst/>
                          <a:latin typeface="Calibri" panose="020F0502020204030204" pitchFamily="34" charset="0"/>
                        </a:rPr>
                        <a:t>55lb </a:t>
                      </a:r>
                      <a:r>
                        <a:rPr lang="en-US" sz="1400" b="0" i="0" u="none" strike="noStrike" dirty="0" err="1">
                          <a:solidFill>
                            <a:srgbClr val="000000"/>
                          </a:solidFill>
                          <a:effectLst/>
                          <a:latin typeface="Calibri" panose="020F0502020204030204" pitchFamily="34" charset="0"/>
                        </a:rPr>
                        <a:t>ea</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60lb </a:t>
                      </a:r>
                      <a:r>
                        <a:rPr lang="en-US" sz="1400" b="0" i="0" u="none" strike="noStrike" dirty="0" err="1">
                          <a:solidFill>
                            <a:srgbClr val="000000"/>
                          </a:solidFill>
                          <a:effectLst/>
                          <a:latin typeface="Calibri" panose="020F0502020204030204" pitchFamily="34" charset="0"/>
                        </a:rPr>
                        <a:t>ea</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70lb </a:t>
                      </a:r>
                      <a:r>
                        <a:rPr lang="en-US" sz="1400" b="0" i="0" u="none" strike="noStrike" dirty="0" err="1">
                          <a:solidFill>
                            <a:srgbClr val="000000"/>
                          </a:solidFill>
                          <a:effectLst/>
                          <a:latin typeface="Calibri" panose="020F0502020204030204" pitchFamily="34" charset="0"/>
                        </a:rPr>
                        <a:t>ea</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86%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6B8B7"/>
                    </a:solidFill>
                  </a:tcPr>
                </a:tc>
                <a:tc vMerge="1">
                  <a:txBody>
                    <a:bodyPr/>
                    <a:lstStyle/>
                    <a:p>
                      <a:endParaRPr lang="en-US"/>
                    </a:p>
                  </a:txBody>
                  <a:tcPr/>
                </a:tc>
                <a:extLst>
                  <a:ext uri="{0D108BD9-81ED-4DB2-BD59-A6C34878D82A}">
                    <a16:rowId xmlns:a16="http://schemas.microsoft.com/office/drawing/2014/main" xmlns="" val="1671151924"/>
                  </a:ext>
                </a:extLst>
              </a:tr>
              <a:tr h="254368">
                <a:tc rowSpan="2">
                  <a:txBody>
                    <a:bodyPr/>
                    <a:lstStyle/>
                    <a:p>
                      <a:pPr algn="l" fontAlgn="ctr"/>
                      <a:r>
                        <a:rPr lang="en-US" sz="1400" b="1" i="0" u="none" strike="noStrike" dirty="0">
                          <a:solidFill>
                            <a:srgbClr val="000000"/>
                          </a:solidFill>
                          <a:effectLst/>
                          <a:latin typeface="Calibri" panose="020F0502020204030204" pitchFamily="34" charset="0"/>
                        </a:rPr>
                        <a:t>Bench Press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DCDB"/>
                    </a:solidFill>
                  </a:tcPr>
                </a:tc>
                <a:tc rowSpan="2">
                  <a:txBody>
                    <a:bodyPr/>
                    <a:lstStyle/>
                    <a:p>
                      <a:pPr algn="ctr" fontAlgn="b"/>
                      <a:r>
                        <a:rPr lang="en-US" sz="1400" b="0" i="0" u="none" strike="noStrike" dirty="0">
                          <a:solidFill>
                            <a:srgbClr val="000000"/>
                          </a:solidFill>
                          <a:effectLst/>
                          <a:latin typeface="Calibri" panose="020F0502020204030204" pitchFamily="34" charset="0"/>
                        </a:rPr>
                        <a:t>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xmlns="" val="2583249220"/>
                  </a:ext>
                </a:extLst>
              </a:tr>
              <a:tr h="267086">
                <a:tc vMerge="1">
                  <a:txBody>
                    <a:bodyPr/>
                    <a:lstStyle/>
                    <a:p>
                      <a:endParaRPr lang="en-US"/>
                    </a:p>
                  </a:txBody>
                  <a:tcPr/>
                </a:tc>
                <a:tc>
                  <a:txBody>
                    <a:bodyPr/>
                    <a:lstStyle/>
                    <a:p>
                      <a:pPr algn="ctr" fontAlgn="b"/>
                      <a:r>
                        <a:rPr lang="en-US" sz="1400" b="0" i="0" u="none" strike="noStrike" dirty="0">
                          <a:solidFill>
                            <a:srgbClr val="000000"/>
                          </a:solidFill>
                          <a:effectLst/>
                          <a:latin typeface="Calibri" panose="020F0502020204030204" pitchFamily="34" charset="0"/>
                        </a:rPr>
                        <a:t>145lb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155lb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175lb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6B8B7"/>
                    </a:solidFill>
                  </a:tcPr>
                </a:tc>
                <a:tc vMerge="1">
                  <a:txBody>
                    <a:bodyPr/>
                    <a:lstStyle/>
                    <a:p>
                      <a:endParaRPr lang="en-US"/>
                    </a:p>
                  </a:txBody>
                  <a:tcPr/>
                </a:tc>
                <a:extLst>
                  <a:ext uri="{0D108BD9-81ED-4DB2-BD59-A6C34878D82A}">
                    <a16:rowId xmlns:a16="http://schemas.microsoft.com/office/drawing/2014/main" xmlns="" val="543874489"/>
                  </a:ext>
                </a:extLst>
              </a:tr>
              <a:tr h="254368">
                <a:tc rowSpan="2">
                  <a:txBody>
                    <a:bodyPr/>
                    <a:lstStyle/>
                    <a:p>
                      <a:pPr algn="l" fontAlgn="ctr"/>
                      <a:r>
                        <a:rPr lang="en-US" sz="1400" b="1" i="0" u="none" strike="noStrike" dirty="0">
                          <a:solidFill>
                            <a:srgbClr val="000000"/>
                          </a:solidFill>
                          <a:effectLst/>
                          <a:latin typeface="Calibri" panose="020F0502020204030204" pitchFamily="34" charset="0"/>
                        </a:rPr>
                        <a:t>Cable Crossover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2DCDB"/>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DCDB"/>
                    </a:solidFill>
                  </a:tcPr>
                </a:tc>
                <a:tc rowSpan="2">
                  <a:txBody>
                    <a:bodyPr/>
                    <a:lstStyle/>
                    <a:p>
                      <a:pPr algn="ctr" fontAlgn="b"/>
                      <a:r>
                        <a:rPr lang="en-US" sz="1400" b="0" i="0" u="none" strike="noStrike" dirty="0">
                          <a:solidFill>
                            <a:srgbClr val="000000"/>
                          </a:solidFill>
                          <a:effectLst/>
                          <a:latin typeface="Calibri" panose="020F0502020204030204" pitchFamily="34" charset="0"/>
                        </a:rPr>
                        <a:t>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xmlns="" val="1926390705"/>
                  </a:ext>
                </a:extLst>
              </a:tr>
              <a:tr h="267086">
                <a:tc vMerge="1">
                  <a:txBody>
                    <a:bodyPr/>
                    <a:lstStyle/>
                    <a:p>
                      <a:endParaRPr lang="en-US"/>
                    </a:p>
                  </a:txBody>
                  <a:tcPr/>
                </a:tc>
                <a:tc>
                  <a:txBody>
                    <a:bodyPr/>
                    <a:lstStyle/>
                    <a:p>
                      <a:pPr algn="ctr" fontAlgn="b"/>
                      <a:r>
                        <a:rPr lang="en-US" sz="1400" b="0" i="0" u="none" strike="noStrike" dirty="0">
                          <a:solidFill>
                            <a:srgbClr val="000000"/>
                          </a:solidFill>
                          <a:effectLst/>
                          <a:latin typeface="Calibri" panose="020F0502020204030204" pitchFamily="34" charset="0"/>
                        </a:rPr>
                        <a:t>90lb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110lb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110lb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Calibri" panose="020F0502020204030204" pitchFamily="34" charset="0"/>
                        </a:rPr>
                        <a:t>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6B8B7"/>
                    </a:solidFill>
                  </a:tcPr>
                </a:tc>
                <a:tc vMerge="1">
                  <a:txBody>
                    <a:bodyPr/>
                    <a:lstStyle/>
                    <a:p>
                      <a:endParaRPr lang="en-US"/>
                    </a:p>
                  </a:txBody>
                  <a:tcPr/>
                </a:tc>
                <a:extLst>
                  <a:ext uri="{0D108BD9-81ED-4DB2-BD59-A6C34878D82A}">
                    <a16:rowId xmlns:a16="http://schemas.microsoft.com/office/drawing/2014/main" xmlns="" val="962444558"/>
                  </a:ext>
                </a:extLst>
              </a:tr>
            </a:tbl>
          </a:graphicData>
        </a:graphic>
      </p:graphicFrame>
      <p:sp>
        <p:nvSpPr>
          <p:cNvPr id="6" name="Speech Bubble: Rectangle with Corners Rounded 5"/>
          <p:cNvSpPr/>
          <p:nvPr/>
        </p:nvSpPr>
        <p:spPr>
          <a:xfrm>
            <a:off x="9907197" y="4754880"/>
            <a:ext cx="1965935" cy="1223889"/>
          </a:xfrm>
          <a:prstGeom prst="wedgeRoundRectCallout">
            <a:avLst>
              <a:gd name="adj1" fmla="val 32295"/>
              <a:gd name="adj2" fmla="val -74282"/>
              <a:gd name="adj3" fmla="val 16667"/>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70" dirty="0"/>
              <a:t>Tip:  Slow down on the return portion of each rep to improve this score.</a:t>
            </a:r>
          </a:p>
        </p:txBody>
      </p:sp>
    </p:spTree>
    <p:extLst>
      <p:ext uri="{BB962C8B-B14F-4D97-AF65-F5344CB8AC3E}">
        <p14:creationId xmlns:p14="http://schemas.microsoft.com/office/powerpoint/2010/main" val="18796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7"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hysical trainer"/>
          <p:cNvPicPr>
            <a:picLocks noChangeAspect="1" noChangeArrowheads="1"/>
          </p:cNvPicPr>
          <p:nvPr/>
        </p:nvPicPr>
        <p:blipFill rotWithShape="1">
          <a:blip r:embed="rId3">
            <a:extLst>
              <a:ext uri="{28A0092B-C50C-407E-A947-70E740481C1C}">
                <a14:useLocalDpi xmlns:a14="http://schemas.microsoft.com/office/drawing/2010/main" val="0"/>
              </a:ext>
            </a:extLst>
          </a:blip>
          <a:srcRect l="14090" r="12317"/>
          <a:stretch/>
        </p:blipFill>
        <p:spPr bwMode="auto">
          <a:xfrm>
            <a:off x="4663440" y="10"/>
            <a:ext cx="758952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68"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3478160" cy="1325563"/>
          </a:xfrm>
        </p:spPr>
        <p:txBody>
          <a:bodyPr>
            <a:normAutofit/>
          </a:bodyPr>
          <a:lstStyle/>
          <a:p>
            <a:r>
              <a:rPr lang="en-US" sz="4400" dirty="0"/>
              <a:t>Personal  Trainers</a:t>
            </a:r>
          </a:p>
        </p:txBody>
      </p:sp>
      <p:sp>
        <p:nvSpPr>
          <p:cNvPr id="3" name="Content Placeholder 2"/>
          <p:cNvSpPr>
            <a:spLocks noGrp="1"/>
          </p:cNvSpPr>
          <p:nvPr>
            <p:ph idx="1"/>
          </p:nvPr>
        </p:nvSpPr>
        <p:spPr>
          <a:xfrm>
            <a:off x="838202" y="1620982"/>
            <a:ext cx="3478160" cy="4760624"/>
          </a:xfrm>
        </p:spPr>
        <p:txBody>
          <a:bodyPr>
            <a:normAutofit fontScale="92500" lnSpcReduction="10000"/>
          </a:bodyPr>
          <a:lstStyle/>
          <a:p>
            <a:r>
              <a:rPr lang="en-US" dirty="0" smtClean="0"/>
              <a:t>When you have  context-enabled app, physical </a:t>
            </a:r>
            <a:r>
              <a:rPr lang="en-US" dirty="0"/>
              <a:t>trainers can be alerted when member arrives</a:t>
            </a:r>
          </a:p>
          <a:p>
            <a:r>
              <a:rPr lang="en-US" dirty="0"/>
              <a:t>Trainer can see all member activity and adjust the workout</a:t>
            </a:r>
          </a:p>
          <a:p>
            <a:r>
              <a:rPr lang="en-US" dirty="0"/>
              <a:t>With a smart wearable, </a:t>
            </a:r>
            <a:r>
              <a:rPr lang="en-US" dirty="0" smtClean="0"/>
              <a:t>all </a:t>
            </a:r>
            <a:r>
              <a:rPr lang="en-US" dirty="0"/>
              <a:t>trainer exercises can be automatically recorded</a:t>
            </a:r>
          </a:p>
        </p:txBody>
      </p:sp>
    </p:spTree>
    <p:extLst>
      <p:ext uri="{BB962C8B-B14F-4D97-AF65-F5344CB8AC3E}">
        <p14:creationId xmlns:p14="http://schemas.microsoft.com/office/powerpoint/2010/main" val="278331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1" y="365125"/>
            <a:ext cx="4854676" cy="1325563"/>
          </a:xfrm>
        </p:spPr>
        <p:txBody>
          <a:bodyPr>
            <a:normAutofit fontScale="90000"/>
          </a:bodyPr>
          <a:lstStyle/>
          <a:p>
            <a:r>
              <a:rPr lang="en-US" dirty="0"/>
              <a:t>Remote and Virtual Training</a:t>
            </a:r>
          </a:p>
        </p:txBody>
      </p:sp>
      <p:sp>
        <p:nvSpPr>
          <p:cNvPr id="6" name="Content Placeholder 8"/>
          <p:cNvSpPr>
            <a:spLocks noGrp="1"/>
          </p:cNvSpPr>
          <p:nvPr>
            <p:ph idx="1"/>
          </p:nvPr>
        </p:nvSpPr>
        <p:spPr>
          <a:xfrm>
            <a:off x="1120000" y="1825625"/>
            <a:ext cx="4572877" cy="4351338"/>
          </a:xfrm>
        </p:spPr>
        <p:txBody>
          <a:bodyPr>
            <a:normAutofit/>
          </a:bodyPr>
          <a:lstStyle/>
          <a:p>
            <a:r>
              <a:rPr lang="en-US" dirty="0"/>
              <a:t>Have Trainers remotely train members when off site or offer as an extension to the </a:t>
            </a:r>
            <a:r>
              <a:rPr lang="en-US" dirty="0" smtClean="0"/>
              <a:t>community and charge for it</a:t>
            </a:r>
            <a:endParaRPr lang="en-US" dirty="0"/>
          </a:p>
          <a:p>
            <a:r>
              <a:rPr lang="en-US" dirty="0"/>
              <a:t>Have completely virtual training regimens (based on goal setting) with no trainer </a:t>
            </a:r>
            <a:r>
              <a:rPr lang="en-US" dirty="0" smtClean="0"/>
              <a:t>oversight</a:t>
            </a:r>
          </a:p>
        </p:txBody>
      </p:sp>
      <p:pic>
        <p:nvPicPr>
          <p:cNvPr id="7" name="Picture 6"/>
          <p:cNvPicPr>
            <a:picLocks noChangeAspect="1"/>
          </p:cNvPicPr>
          <p:nvPr/>
        </p:nvPicPr>
        <p:blipFill>
          <a:blip r:embed="rId3"/>
          <a:stretch>
            <a:fillRect/>
          </a:stretch>
        </p:blipFill>
        <p:spPr>
          <a:xfrm>
            <a:off x="5660836" y="843630"/>
            <a:ext cx="5032731" cy="6022071"/>
          </a:xfrm>
          <a:prstGeom prst="rect">
            <a:avLst/>
          </a:prstGeom>
        </p:spPr>
      </p:pic>
    </p:spTree>
    <p:extLst>
      <p:ext uri="{BB962C8B-B14F-4D97-AF65-F5344CB8AC3E}">
        <p14:creationId xmlns:p14="http://schemas.microsoft.com/office/powerpoint/2010/main" val="1624156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anglemagazine.com/wp-content/uploads/2016/02/Barbell_Group_Fitness_Class2.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47" r="27642"/>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1" y="365125"/>
            <a:ext cx="4854676" cy="1325563"/>
          </a:xfrm>
        </p:spPr>
        <p:txBody>
          <a:bodyPr>
            <a:normAutofit/>
          </a:bodyPr>
          <a:lstStyle/>
          <a:p>
            <a:r>
              <a:rPr lang="en-US" dirty="0"/>
              <a:t>Group Fitness</a:t>
            </a:r>
          </a:p>
        </p:txBody>
      </p:sp>
      <p:sp>
        <p:nvSpPr>
          <p:cNvPr id="3" name="Content Placeholder 2"/>
          <p:cNvSpPr>
            <a:spLocks noGrp="1"/>
          </p:cNvSpPr>
          <p:nvPr>
            <p:ph idx="1"/>
          </p:nvPr>
        </p:nvSpPr>
        <p:spPr>
          <a:xfrm>
            <a:off x="1120000" y="1825625"/>
            <a:ext cx="4572877" cy="4351338"/>
          </a:xfrm>
        </p:spPr>
        <p:txBody>
          <a:bodyPr>
            <a:normAutofit/>
          </a:bodyPr>
          <a:lstStyle/>
          <a:p>
            <a:pPr marL="0" indent="0">
              <a:buNone/>
            </a:pPr>
            <a:r>
              <a:rPr lang="en-US" dirty="0"/>
              <a:t>Record member’s attendance automatically in a group fitness class by presence and record intensity of </a:t>
            </a:r>
            <a:r>
              <a:rPr lang="en-US" dirty="0" smtClean="0"/>
              <a:t>workout and store in club records an in device health repository.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24911235"/>
              </p:ext>
            </p:extLst>
          </p:nvPr>
        </p:nvGraphicFramePr>
        <p:xfrm>
          <a:off x="505776" y="4691283"/>
          <a:ext cx="5334191" cy="880460"/>
        </p:xfrm>
        <a:graphic>
          <a:graphicData uri="http://schemas.openxmlformats.org/drawingml/2006/table">
            <a:tbl>
              <a:tblPr/>
              <a:tblGrid>
                <a:gridCol w="1245205">
                  <a:extLst>
                    <a:ext uri="{9D8B030D-6E8A-4147-A177-3AD203B41FA5}">
                      <a16:colId xmlns:a16="http://schemas.microsoft.com/office/drawing/2014/main" xmlns="" val="20000"/>
                    </a:ext>
                  </a:extLst>
                </a:gridCol>
                <a:gridCol w="858182">
                  <a:extLst>
                    <a:ext uri="{9D8B030D-6E8A-4147-A177-3AD203B41FA5}">
                      <a16:colId xmlns:a16="http://schemas.microsoft.com/office/drawing/2014/main" xmlns="" val="20001"/>
                    </a:ext>
                  </a:extLst>
                </a:gridCol>
                <a:gridCol w="807701">
                  <a:extLst>
                    <a:ext uri="{9D8B030D-6E8A-4147-A177-3AD203B41FA5}">
                      <a16:colId xmlns:a16="http://schemas.microsoft.com/office/drawing/2014/main" xmlns="" val="20002"/>
                    </a:ext>
                  </a:extLst>
                </a:gridCol>
                <a:gridCol w="807701">
                  <a:extLst>
                    <a:ext uri="{9D8B030D-6E8A-4147-A177-3AD203B41FA5}">
                      <a16:colId xmlns:a16="http://schemas.microsoft.com/office/drawing/2014/main" xmlns="" val="20003"/>
                    </a:ext>
                  </a:extLst>
                </a:gridCol>
                <a:gridCol w="807701">
                  <a:extLst>
                    <a:ext uri="{9D8B030D-6E8A-4147-A177-3AD203B41FA5}">
                      <a16:colId xmlns:a16="http://schemas.microsoft.com/office/drawing/2014/main" xmlns="" val="20004"/>
                    </a:ext>
                  </a:extLst>
                </a:gridCol>
                <a:gridCol w="807701">
                  <a:extLst>
                    <a:ext uri="{9D8B030D-6E8A-4147-A177-3AD203B41FA5}">
                      <a16:colId xmlns:a16="http://schemas.microsoft.com/office/drawing/2014/main" xmlns="" val="20005"/>
                    </a:ext>
                  </a:extLst>
                </a:gridCol>
              </a:tblGrid>
              <a:tr h="440230">
                <a:tc>
                  <a:txBody>
                    <a:bodyPr/>
                    <a:lstStyle/>
                    <a:p>
                      <a:pPr algn="l" fontAlgn="ctr"/>
                      <a:r>
                        <a:rPr lang="en-US" sz="1600" b="1" i="0" u="none" strike="noStrike" dirty="0">
                          <a:solidFill>
                            <a:srgbClr val="FFFFFF"/>
                          </a:solidFill>
                          <a:effectLst/>
                          <a:latin typeface="Calibri"/>
                        </a:rPr>
                        <a:t>Group Fitness</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0497A"/>
                    </a:solidFill>
                  </a:tcPr>
                </a:tc>
                <a:tc>
                  <a:txBody>
                    <a:bodyPr/>
                    <a:lstStyle/>
                    <a:p>
                      <a:pPr algn="ctr" fontAlgn="ctr"/>
                      <a:r>
                        <a:rPr lang="en-US" sz="1600" b="1" i="0" u="none" strike="noStrike" dirty="0">
                          <a:solidFill>
                            <a:srgbClr val="B1A0C7"/>
                          </a:solidFill>
                          <a:effectLst/>
                          <a:latin typeface="Calibri"/>
                        </a:rPr>
                        <a:t> </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b"/>
                      <a:r>
                        <a:rPr lang="en-US" sz="1600" b="0" i="0" u="none" strike="noStrike" dirty="0">
                          <a:solidFill>
                            <a:srgbClr val="000000"/>
                          </a:solidFill>
                          <a:effectLst/>
                          <a:latin typeface="Calibri"/>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b"/>
                      <a:r>
                        <a:rPr lang="en-US" sz="1600" b="1" i="0" u="none" strike="noStrike" dirty="0">
                          <a:solidFill>
                            <a:srgbClr val="000000"/>
                          </a:solidFill>
                          <a:effectLst/>
                          <a:latin typeface="Calibri"/>
                        </a:rPr>
                        <a:t>HR Max</a:t>
                      </a: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b"/>
                      <a:r>
                        <a:rPr lang="en-US" sz="1600" b="1" i="0" u="none" strike="noStrike" dirty="0">
                          <a:solidFill>
                            <a:srgbClr val="000000"/>
                          </a:solidFill>
                          <a:effectLst/>
                          <a:latin typeface="Calibri"/>
                        </a:rPr>
                        <a:t>HR </a:t>
                      </a:r>
                      <a:r>
                        <a:rPr lang="en-US" sz="1600" b="1" i="0" u="none" strike="noStrike" dirty="0" err="1">
                          <a:solidFill>
                            <a:srgbClr val="000000"/>
                          </a:solidFill>
                          <a:effectLst/>
                          <a:latin typeface="Calibri"/>
                        </a:rPr>
                        <a:t>Avg</a:t>
                      </a:r>
                      <a:endParaRPr lang="en-US" sz="1600" b="1" i="0" u="none" strike="noStrike" dirty="0">
                        <a:solidFill>
                          <a:srgbClr val="000000"/>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b"/>
                      <a:r>
                        <a:rPr lang="en-US" sz="1600" b="1" i="0" u="none" strike="noStrike">
                          <a:solidFill>
                            <a:srgbClr val="000000"/>
                          </a:solidFill>
                          <a:effectLst/>
                          <a:latin typeface="Calibri"/>
                        </a:rPr>
                        <a:t>Intensitiy</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extLst>
                  <a:ext uri="{0D108BD9-81ED-4DB2-BD59-A6C34878D82A}">
                    <a16:rowId xmlns:a16="http://schemas.microsoft.com/office/drawing/2014/main" xmlns="" val="10000"/>
                  </a:ext>
                </a:extLst>
              </a:tr>
              <a:tr h="440230">
                <a:tc>
                  <a:txBody>
                    <a:bodyPr/>
                    <a:lstStyle/>
                    <a:p>
                      <a:pPr algn="r" fontAlgn="b"/>
                      <a:r>
                        <a:rPr lang="en-US" sz="1600" b="1" i="0" u="none" strike="noStrike" dirty="0">
                          <a:solidFill>
                            <a:srgbClr val="000000"/>
                          </a:solidFill>
                          <a:effectLst/>
                          <a:latin typeface="Calibri"/>
                        </a:rPr>
                        <a:t>Kickboxing</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A0C7"/>
                    </a:solidFill>
                  </a:tcPr>
                </a:tc>
                <a:tc>
                  <a:txBody>
                    <a:bodyPr/>
                    <a:lstStyle/>
                    <a:p>
                      <a:pPr algn="ctr" fontAlgn="b"/>
                      <a:r>
                        <a:rPr lang="en-US" sz="1600" b="0" i="0" u="none" strike="noStrike" dirty="0">
                          <a:solidFill>
                            <a:srgbClr val="000000"/>
                          </a:solidFill>
                          <a:effectLst/>
                          <a:latin typeface="Calibri"/>
                        </a:rPr>
                        <a:t>Jun 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600" b="0" i="0" u="none" strike="noStrike" dirty="0">
                          <a:solidFill>
                            <a:srgbClr val="000000"/>
                          </a:solidFill>
                          <a:effectLst/>
                          <a:latin typeface="Calibri"/>
                        </a:rPr>
                        <a:t>48min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600" b="0" i="0" u="none" strike="noStrike" dirty="0">
                          <a:solidFill>
                            <a:srgbClr val="000000"/>
                          </a:solidFill>
                          <a:effectLst/>
                          <a:latin typeface="Calibri"/>
                        </a:rPr>
                        <a:t>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600" b="0" i="0" u="none" strike="noStrike" dirty="0">
                          <a:solidFill>
                            <a:srgbClr val="000000"/>
                          </a:solidFill>
                          <a:effectLst/>
                          <a:latin typeface="Calibri"/>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en-US" sz="1600" b="0" i="0" u="none" strike="noStrike" dirty="0">
                          <a:solidFill>
                            <a:srgbClr val="000000"/>
                          </a:solidFill>
                          <a:effectLst/>
                          <a:latin typeface="Calibri"/>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7645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92329" y="1396733"/>
            <a:ext cx="8467184" cy="4859768"/>
          </a:xfrm>
          <a:prstGeom prst="rect">
            <a:avLst/>
          </a:prstGeom>
        </p:spPr>
      </p:pic>
      <p:sp>
        <p:nvSpPr>
          <p:cNvPr id="2" name="Title 1"/>
          <p:cNvSpPr>
            <a:spLocks noGrp="1"/>
          </p:cNvSpPr>
          <p:nvPr>
            <p:ph type="title"/>
          </p:nvPr>
        </p:nvSpPr>
        <p:spPr>
          <a:xfrm>
            <a:off x="838200" y="365125"/>
            <a:ext cx="10401886" cy="1325563"/>
          </a:xfrm>
        </p:spPr>
        <p:txBody>
          <a:bodyPr>
            <a:normAutofit/>
          </a:bodyPr>
          <a:lstStyle/>
          <a:p>
            <a:r>
              <a:rPr lang="en-US" dirty="0"/>
              <a:t>Group Fitness Leaderboard</a:t>
            </a:r>
          </a:p>
        </p:txBody>
      </p:sp>
      <p:pic>
        <p:nvPicPr>
          <p:cNvPr id="4" name="Picture 3"/>
          <p:cNvPicPr>
            <a:picLocks/>
          </p:cNvPicPr>
          <p:nvPr/>
        </p:nvPicPr>
        <p:blipFill>
          <a:blip r:embed="rId4"/>
          <a:stretch>
            <a:fillRect/>
          </a:stretch>
        </p:blipFill>
        <p:spPr>
          <a:xfrm>
            <a:off x="1870506" y="1528748"/>
            <a:ext cx="8117116" cy="4599432"/>
          </a:xfrm>
          <a:prstGeom prst="rect">
            <a:avLst/>
          </a:prstGeom>
        </p:spPr>
      </p:pic>
    </p:spTree>
    <p:extLst>
      <p:ext uri="{BB962C8B-B14F-4D97-AF65-F5344CB8AC3E}">
        <p14:creationId xmlns:p14="http://schemas.microsoft.com/office/powerpoint/2010/main" val="187746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reshpatrol.com/wp-content/uploads/2013/03/581796_560492543995608_1262558577_n.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88" r="23466" b="-2"/>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1" y="365125"/>
            <a:ext cx="4854676" cy="1325563"/>
          </a:xfrm>
        </p:spPr>
        <p:txBody>
          <a:bodyPr>
            <a:normAutofit fontScale="90000"/>
          </a:bodyPr>
          <a:lstStyle/>
          <a:p>
            <a:r>
              <a:rPr lang="en-US" dirty="0"/>
              <a:t>Yield Management</a:t>
            </a:r>
          </a:p>
        </p:txBody>
      </p:sp>
      <p:sp>
        <p:nvSpPr>
          <p:cNvPr id="3" name="Content Placeholder 2"/>
          <p:cNvSpPr>
            <a:spLocks noGrp="1"/>
          </p:cNvSpPr>
          <p:nvPr>
            <p:ph idx="1"/>
          </p:nvPr>
        </p:nvSpPr>
        <p:spPr>
          <a:xfrm>
            <a:off x="1120000" y="1825625"/>
            <a:ext cx="4572877" cy="4351338"/>
          </a:xfrm>
        </p:spPr>
        <p:txBody>
          <a:bodyPr>
            <a:normAutofit/>
          </a:bodyPr>
          <a:lstStyle/>
          <a:p>
            <a:pPr marL="0" indent="0">
              <a:buNone/>
            </a:pPr>
            <a:r>
              <a:rPr lang="en-US" dirty="0"/>
              <a:t>Know how many members attended a class for accurate accounting purposes</a:t>
            </a:r>
          </a:p>
        </p:txBody>
      </p:sp>
      <p:graphicFrame>
        <p:nvGraphicFramePr>
          <p:cNvPr id="5" name="Table 4"/>
          <p:cNvGraphicFramePr>
            <a:graphicFrameLocks noGrp="1"/>
          </p:cNvGraphicFramePr>
          <p:nvPr>
            <p:extLst>
              <p:ext uri="{D42A27DB-BD31-4B8C-83A1-F6EECF244321}">
                <p14:modId xmlns:p14="http://schemas.microsoft.com/office/powerpoint/2010/main" val="71875578"/>
              </p:ext>
            </p:extLst>
          </p:nvPr>
        </p:nvGraphicFramePr>
        <p:xfrm>
          <a:off x="651408" y="3716400"/>
          <a:ext cx="5041469" cy="2595500"/>
        </p:xfrm>
        <a:graphic>
          <a:graphicData uri="http://schemas.openxmlformats.org/drawingml/2006/table">
            <a:tbl>
              <a:tblPr/>
              <a:tblGrid>
                <a:gridCol w="2518067">
                  <a:extLst>
                    <a:ext uri="{9D8B030D-6E8A-4147-A177-3AD203B41FA5}">
                      <a16:colId xmlns:a16="http://schemas.microsoft.com/office/drawing/2014/main" xmlns="" val="3894166736"/>
                    </a:ext>
                  </a:extLst>
                </a:gridCol>
                <a:gridCol w="1259033">
                  <a:extLst>
                    <a:ext uri="{9D8B030D-6E8A-4147-A177-3AD203B41FA5}">
                      <a16:colId xmlns:a16="http://schemas.microsoft.com/office/drawing/2014/main" xmlns="" val="3026813105"/>
                    </a:ext>
                  </a:extLst>
                </a:gridCol>
                <a:gridCol w="1264369">
                  <a:extLst>
                    <a:ext uri="{9D8B030D-6E8A-4147-A177-3AD203B41FA5}">
                      <a16:colId xmlns:a16="http://schemas.microsoft.com/office/drawing/2014/main" xmlns="" val="2826294505"/>
                    </a:ext>
                  </a:extLst>
                </a:gridCol>
              </a:tblGrid>
              <a:tr h="320432">
                <a:tc>
                  <a:txBody>
                    <a:bodyPr/>
                    <a:lstStyle/>
                    <a:p>
                      <a:pPr algn="l" fontAlgn="b"/>
                      <a:r>
                        <a:rPr lang="en-US" sz="1900" b="1" i="0" u="none" strike="noStrike">
                          <a:solidFill>
                            <a:srgbClr val="FFFFFF"/>
                          </a:solidFill>
                          <a:effectLst/>
                          <a:latin typeface="Calibri" panose="020F0502020204030204" pitchFamily="34" charset="0"/>
                        </a:rPr>
                        <a:t>Class</a:t>
                      </a:r>
                    </a:p>
                  </a:txBody>
                  <a:tcPr marL="16022" marR="16022" marT="160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6933C"/>
                    </a:solidFill>
                  </a:tcPr>
                </a:tc>
                <a:tc>
                  <a:txBody>
                    <a:bodyPr/>
                    <a:lstStyle/>
                    <a:p>
                      <a:pPr algn="ctr" fontAlgn="b"/>
                      <a:r>
                        <a:rPr lang="en-US" sz="1900" b="1" i="0" u="none" strike="noStrike">
                          <a:solidFill>
                            <a:srgbClr val="000000"/>
                          </a:solidFill>
                          <a:effectLst/>
                          <a:latin typeface="Calibri" panose="020F0502020204030204" pitchFamily="34" charset="0"/>
                        </a:rPr>
                        <a:t>Instructor</a:t>
                      </a:r>
                    </a:p>
                  </a:txBody>
                  <a:tcPr marL="16022" marR="16022" marT="16022"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900" b="1" i="0" u="none" strike="noStrike">
                          <a:solidFill>
                            <a:srgbClr val="000000"/>
                          </a:solidFill>
                          <a:effectLst/>
                          <a:latin typeface="Calibri" panose="020F0502020204030204" pitchFamily="34" charset="0"/>
                        </a:rPr>
                        <a:t>Attendance</a:t>
                      </a:r>
                    </a:p>
                  </a:txBody>
                  <a:tcPr marL="16022" marR="16022" marT="1602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extLst>
                  <a:ext uri="{0D108BD9-81ED-4DB2-BD59-A6C34878D82A}">
                    <a16:rowId xmlns:a16="http://schemas.microsoft.com/office/drawing/2014/main" xmlns="" val="1191198693"/>
                  </a:ext>
                </a:extLst>
              </a:tr>
              <a:tr h="336454">
                <a:tc>
                  <a:txBody>
                    <a:bodyPr/>
                    <a:lstStyle/>
                    <a:p>
                      <a:pPr algn="l" fontAlgn="b"/>
                      <a:r>
                        <a:rPr lang="en-US" sz="1900" b="1" i="0" u="none" strike="noStrike">
                          <a:solidFill>
                            <a:srgbClr val="000000"/>
                          </a:solidFill>
                          <a:effectLst/>
                          <a:latin typeface="Calibri" panose="020F0502020204030204" pitchFamily="34" charset="0"/>
                        </a:rPr>
                        <a:t>Cardio Jam</a:t>
                      </a:r>
                    </a:p>
                  </a:txBody>
                  <a:tcPr marL="16022" marR="16022" marT="160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C4D79B"/>
                    </a:solidFill>
                  </a:tcPr>
                </a:tc>
                <a:tc>
                  <a:txBody>
                    <a:bodyPr/>
                    <a:lstStyle/>
                    <a:p>
                      <a:pPr algn="ctr" fontAlgn="b"/>
                      <a:r>
                        <a:rPr lang="en-US" sz="1900" b="0" i="0" u="none" strike="noStrike">
                          <a:solidFill>
                            <a:srgbClr val="000000"/>
                          </a:solidFill>
                          <a:effectLst/>
                          <a:latin typeface="Calibri" panose="020F0502020204030204" pitchFamily="34" charset="0"/>
                        </a:rPr>
                        <a:t>Jana</a:t>
                      </a:r>
                    </a:p>
                  </a:txBody>
                  <a:tcPr marL="16022" marR="16022" marT="16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900" b="0" i="0" u="none" strike="noStrike">
                          <a:solidFill>
                            <a:srgbClr val="000000"/>
                          </a:solidFill>
                          <a:effectLst/>
                          <a:latin typeface="Calibri" panose="020F0502020204030204" pitchFamily="34" charset="0"/>
                        </a:rPr>
                        <a:t>29</a:t>
                      </a:r>
                    </a:p>
                  </a:txBody>
                  <a:tcPr marL="16022" marR="16022" marT="160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extLst>
                  <a:ext uri="{0D108BD9-81ED-4DB2-BD59-A6C34878D82A}">
                    <a16:rowId xmlns:a16="http://schemas.microsoft.com/office/drawing/2014/main" xmlns="" val="3276673157"/>
                  </a:ext>
                </a:extLst>
              </a:tr>
              <a:tr h="320432">
                <a:tc>
                  <a:txBody>
                    <a:bodyPr/>
                    <a:lstStyle/>
                    <a:p>
                      <a:pPr algn="l" fontAlgn="b"/>
                      <a:r>
                        <a:rPr lang="en-US" sz="1900" b="1" i="0" u="none" strike="noStrike">
                          <a:solidFill>
                            <a:srgbClr val="000000"/>
                          </a:solidFill>
                          <a:effectLst/>
                          <a:latin typeface="Calibri" panose="020F0502020204030204" pitchFamily="34" charset="0"/>
                        </a:rPr>
                        <a:t>Cycle Zone</a:t>
                      </a:r>
                    </a:p>
                  </a:txBody>
                  <a:tcPr marL="16022" marR="16022" marT="160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4D79B"/>
                    </a:solidFill>
                  </a:tcPr>
                </a:tc>
                <a:tc>
                  <a:txBody>
                    <a:bodyPr/>
                    <a:lstStyle/>
                    <a:p>
                      <a:pPr algn="ctr" fontAlgn="b"/>
                      <a:r>
                        <a:rPr lang="en-US" sz="1900" b="0" i="0" u="none" strike="noStrike">
                          <a:solidFill>
                            <a:srgbClr val="000000"/>
                          </a:solidFill>
                          <a:effectLst/>
                          <a:latin typeface="Calibri" panose="020F0502020204030204" pitchFamily="34" charset="0"/>
                        </a:rPr>
                        <a:t>Carlos</a:t>
                      </a:r>
                    </a:p>
                  </a:txBody>
                  <a:tcPr marL="16022" marR="16022" marT="16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900" b="0" i="0" u="none" strike="noStrike">
                          <a:solidFill>
                            <a:srgbClr val="000000"/>
                          </a:solidFill>
                          <a:effectLst/>
                          <a:latin typeface="Calibri" panose="020F0502020204030204" pitchFamily="34" charset="0"/>
                        </a:rPr>
                        <a:t>18</a:t>
                      </a:r>
                    </a:p>
                  </a:txBody>
                  <a:tcPr marL="16022" marR="16022" marT="160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extLst>
                  <a:ext uri="{0D108BD9-81ED-4DB2-BD59-A6C34878D82A}">
                    <a16:rowId xmlns:a16="http://schemas.microsoft.com/office/drawing/2014/main" xmlns="" val="317957909"/>
                  </a:ext>
                </a:extLst>
              </a:tr>
              <a:tr h="320432">
                <a:tc>
                  <a:txBody>
                    <a:bodyPr/>
                    <a:lstStyle/>
                    <a:p>
                      <a:pPr algn="l" fontAlgn="b"/>
                      <a:r>
                        <a:rPr lang="en-US" sz="1900" b="1" i="0" u="none" strike="noStrike">
                          <a:solidFill>
                            <a:srgbClr val="000000"/>
                          </a:solidFill>
                          <a:effectLst/>
                          <a:latin typeface="Calibri" panose="020F0502020204030204" pitchFamily="34" charset="0"/>
                        </a:rPr>
                        <a:t>Kickbox Cardio</a:t>
                      </a:r>
                    </a:p>
                  </a:txBody>
                  <a:tcPr marL="16022" marR="16022" marT="160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4D79B"/>
                    </a:solidFill>
                  </a:tcPr>
                </a:tc>
                <a:tc>
                  <a:txBody>
                    <a:bodyPr/>
                    <a:lstStyle/>
                    <a:p>
                      <a:pPr algn="ctr" fontAlgn="b"/>
                      <a:r>
                        <a:rPr lang="en-US" sz="1900" b="0" i="0" u="none" strike="noStrike">
                          <a:solidFill>
                            <a:srgbClr val="000000"/>
                          </a:solidFill>
                          <a:effectLst/>
                          <a:latin typeface="Calibri" panose="020F0502020204030204" pitchFamily="34" charset="0"/>
                        </a:rPr>
                        <a:t>Jana</a:t>
                      </a:r>
                    </a:p>
                  </a:txBody>
                  <a:tcPr marL="16022" marR="16022" marT="16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900" b="0" i="0" u="none" strike="noStrike">
                          <a:solidFill>
                            <a:srgbClr val="000000"/>
                          </a:solidFill>
                          <a:effectLst/>
                          <a:latin typeface="Calibri" panose="020F0502020204030204" pitchFamily="34" charset="0"/>
                        </a:rPr>
                        <a:t>22</a:t>
                      </a:r>
                    </a:p>
                  </a:txBody>
                  <a:tcPr marL="16022" marR="16022" marT="160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extLst>
                  <a:ext uri="{0D108BD9-81ED-4DB2-BD59-A6C34878D82A}">
                    <a16:rowId xmlns:a16="http://schemas.microsoft.com/office/drawing/2014/main" xmlns="" val="4033974768"/>
                  </a:ext>
                </a:extLst>
              </a:tr>
              <a:tr h="320432">
                <a:tc>
                  <a:txBody>
                    <a:bodyPr/>
                    <a:lstStyle/>
                    <a:p>
                      <a:pPr algn="l" fontAlgn="b"/>
                      <a:r>
                        <a:rPr lang="en-US" sz="1900" b="1" i="0" u="none" strike="noStrike">
                          <a:solidFill>
                            <a:srgbClr val="000000"/>
                          </a:solidFill>
                          <a:effectLst/>
                          <a:latin typeface="Calibri" panose="020F0502020204030204" pitchFamily="34" charset="0"/>
                        </a:rPr>
                        <a:t>Latin Cardio</a:t>
                      </a:r>
                    </a:p>
                  </a:txBody>
                  <a:tcPr marL="16022" marR="16022" marT="160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4D79B"/>
                    </a:solidFill>
                  </a:tcPr>
                </a:tc>
                <a:tc>
                  <a:txBody>
                    <a:bodyPr/>
                    <a:lstStyle/>
                    <a:p>
                      <a:pPr algn="ctr" fontAlgn="b"/>
                      <a:r>
                        <a:rPr lang="en-US" sz="1900" b="0" i="0" u="none" strike="noStrike">
                          <a:solidFill>
                            <a:srgbClr val="000000"/>
                          </a:solidFill>
                          <a:effectLst/>
                          <a:latin typeface="Calibri" panose="020F0502020204030204" pitchFamily="34" charset="0"/>
                        </a:rPr>
                        <a:t>Yvette</a:t>
                      </a:r>
                    </a:p>
                  </a:txBody>
                  <a:tcPr marL="16022" marR="16022" marT="16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900" b="0" i="0" u="none" strike="noStrike">
                          <a:solidFill>
                            <a:srgbClr val="000000"/>
                          </a:solidFill>
                          <a:effectLst/>
                          <a:latin typeface="Calibri" panose="020F0502020204030204" pitchFamily="34" charset="0"/>
                        </a:rPr>
                        <a:t>20</a:t>
                      </a:r>
                    </a:p>
                  </a:txBody>
                  <a:tcPr marL="16022" marR="16022" marT="160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extLst>
                  <a:ext uri="{0D108BD9-81ED-4DB2-BD59-A6C34878D82A}">
                    <a16:rowId xmlns:a16="http://schemas.microsoft.com/office/drawing/2014/main" xmlns="" val="2392863573"/>
                  </a:ext>
                </a:extLst>
              </a:tr>
              <a:tr h="320432">
                <a:tc>
                  <a:txBody>
                    <a:bodyPr/>
                    <a:lstStyle/>
                    <a:p>
                      <a:pPr algn="l" fontAlgn="b"/>
                      <a:r>
                        <a:rPr lang="en-US" sz="1900" b="1" i="0" u="none" strike="noStrike">
                          <a:solidFill>
                            <a:srgbClr val="000000"/>
                          </a:solidFill>
                          <a:effectLst/>
                          <a:latin typeface="Calibri" panose="020F0502020204030204" pitchFamily="34" charset="0"/>
                        </a:rPr>
                        <a:t>SilverSneakers</a:t>
                      </a:r>
                    </a:p>
                  </a:txBody>
                  <a:tcPr marL="16022" marR="16022" marT="160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4D79B"/>
                    </a:solidFill>
                  </a:tcPr>
                </a:tc>
                <a:tc>
                  <a:txBody>
                    <a:bodyPr/>
                    <a:lstStyle/>
                    <a:p>
                      <a:pPr algn="ctr" fontAlgn="b"/>
                      <a:r>
                        <a:rPr lang="en-US" sz="1900" b="0" i="0" u="none" strike="noStrike">
                          <a:solidFill>
                            <a:srgbClr val="000000"/>
                          </a:solidFill>
                          <a:effectLst/>
                          <a:latin typeface="Calibri" panose="020F0502020204030204" pitchFamily="34" charset="0"/>
                        </a:rPr>
                        <a:t>Margot</a:t>
                      </a:r>
                    </a:p>
                  </a:txBody>
                  <a:tcPr marL="16022" marR="16022" marT="16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900" b="0" i="0" u="none" strike="noStrike">
                          <a:solidFill>
                            <a:srgbClr val="000000"/>
                          </a:solidFill>
                          <a:effectLst/>
                          <a:latin typeface="Calibri" panose="020F0502020204030204" pitchFamily="34" charset="0"/>
                        </a:rPr>
                        <a:t>18</a:t>
                      </a:r>
                    </a:p>
                  </a:txBody>
                  <a:tcPr marL="16022" marR="16022" marT="160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extLst>
                  <a:ext uri="{0D108BD9-81ED-4DB2-BD59-A6C34878D82A}">
                    <a16:rowId xmlns:a16="http://schemas.microsoft.com/office/drawing/2014/main" xmlns="" val="4190367188"/>
                  </a:ext>
                </a:extLst>
              </a:tr>
              <a:tr h="320432">
                <a:tc>
                  <a:txBody>
                    <a:bodyPr/>
                    <a:lstStyle/>
                    <a:p>
                      <a:pPr algn="l" fontAlgn="b"/>
                      <a:r>
                        <a:rPr lang="en-US" sz="1900" b="1" i="0" u="none" strike="noStrike">
                          <a:solidFill>
                            <a:srgbClr val="000000"/>
                          </a:solidFill>
                          <a:effectLst/>
                          <a:latin typeface="Calibri" panose="020F0502020204030204" pitchFamily="34" charset="0"/>
                        </a:rPr>
                        <a:t>Step Sculpt</a:t>
                      </a:r>
                    </a:p>
                  </a:txBody>
                  <a:tcPr marL="16022" marR="16022" marT="160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4D79B"/>
                    </a:solidFill>
                  </a:tcPr>
                </a:tc>
                <a:tc>
                  <a:txBody>
                    <a:bodyPr/>
                    <a:lstStyle/>
                    <a:p>
                      <a:pPr algn="ctr" fontAlgn="b"/>
                      <a:r>
                        <a:rPr lang="en-US" sz="1900" b="0" i="0" u="none" strike="noStrike">
                          <a:solidFill>
                            <a:srgbClr val="000000"/>
                          </a:solidFill>
                          <a:effectLst/>
                          <a:latin typeface="Calibri" panose="020F0502020204030204" pitchFamily="34" charset="0"/>
                        </a:rPr>
                        <a:t>Jenny</a:t>
                      </a:r>
                    </a:p>
                  </a:txBody>
                  <a:tcPr marL="16022" marR="16022" marT="16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900" b="0" i="0" u="none" strike="noStrike">
                          <a:solidFill>
                            <a:srgbClr val="000000"/>
                          </a:solidFill>
                          <a:effectLst/>
                          <a:latin typeface="Calibri" panose="020F0502020204030204" pitchFamily="34" charset="0"/>
                        </a:rPr>
                        <a:t>26</a:t>
                      </a:r>
                    </a:p>
                  </a:txBody>
                  <a:tcPr marL="16022" marR="16022" marT="160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extLst>
                  <a:ext uri="{0D108BD9-81ED-4DB2-BD59-A6C34878D82A}">
                    <a16:rowId xmlns:a16="http://schemas.microsoft.com/office/drawing/2014/main" xmlns="" val="4218083164"/>
                  </a:ext>
                </a:extLst>
              </a:tr>
              <a:tr h="336454">
                <a:tc>
                  <a:txBody>
                    <a:bodyPr/>
                    <a:lstStyle/>
                    <a:p>
                      <a:pPr algn="l" fontAlgn="b"/>
                      <a:r>
                        <a:rPr lang="en-US" sz="1900" b="1" i="0" u="none" strike="noStrike">
                          <a:solidFill>
                            <a:srgbClr val="000000"/>
                          </a:solidFill>
                          <a:effectLst/>
                          <a:latin typeface="Calibri" panose="020F0502020204030204" pitchFamily="34" charset="0"/>
                        </a:rPr>
                        <a:t>Total Body Conditioning</a:t>
                      </a:r>
                    </a:p>
                  </a:txBody>
                  <a:tcPr marL="16022" marR="16022" marT="1602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900" b="0" i="0" u="none" strike="noStrike">
                          <a:solidFill>
                            <a:srgbClr val="000000"/>
                          </a:solidFill>
                          <a:effectLst/>
                          <a:latin typeface="Calibri" panose="020F0502020204030204" pitchFamily="34" charset="0"/>
                        </a:rPr>
                        <a:t>Marcus</a:t>
                      </a:r>
                    </a:p>
                  </a:txBody>
                  <a:tcPr marL="16022" marR="16022" marT="16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900" b="0" i="0" u="none" strike="noStrike" dirty="0">
                          <a:solidFill>
                            <a:srgbClr val="000000"/>
                          </a:solidFill>
                          <a:effectLst/>
                          <a:latin typeface="Calibri" panose="020F0502020204030204" pitchFamily="34" charset="0"/>
                        </a:rPr>
                        <a:t>12</a:t>
                      </a:r>
                    </a:p>
                  </a:txBody>
                  <a:tcPr marL="16022" marR="16022" marT="1602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xmlns="" val="3576429795"/>
                  </a:ext>
                </a:extLst>
              </a:tr>
            </a:tbl>
          </a:graphicData>
        </a:graphic>
      </p:graphicFrame>
    </p:spTree>
    <p:extLst>
      <p:ext uri="{BB962C8B-B14F-4D97-AF65-F5344CB8AC3E}">
        <p14:creationId xmlns:p14="http://schemas.microsoft.com/office/powerpoint/2010/main" val="2996038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735" r="14632"/>
          <a:stretch/>
        </p:blipFill>
        <p:spPr>
          <a:xfrm>
            <a:off x="4636008" y="10"/>
            <a:ext cx="7555992" cy="6857990"/>
          </a:xfrm>
          <a:prstGeom prst="rect">
            <a:avLst/>
          </a:prstGeom>
        </p:spPr>
      </p:pic>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3478160" cy="1325563"/>
          </a:xfrm>
        </p:spPr>
        <p:txBody>
          <a:bodyPr>
            <a:normAutofit/>
          </a:bodyPr>
          <a:lstStyle/>
          <a:p>
            <a:r>
              <a:rPr lang="en-US" sz="4400" dirty="0"/>
              <a:t>Member Rewards</a:t>
            </a:r>
          </a:p>
        </p:txBody>
      </p:sp>
      <p:sp>
        <p:nvSpPr>
          <p:cNvPr id="3" name="Content Placeholder 2"/>
          <p:cNvSpPr>
            <a:spLocks noGrp="1"/>
          </p:cNvSpPr>
          <p:nvPr>
            <p:ph idx="1"/>
          </p:nvPr>
        </p:nvSpPr>
        <p:spPr>
          <a:xfrm>
            <a:off x="838202" y="1620982"/>
            <a:ext cx="3478160" cy="4760624"/>
          </a:xfrm>
        </p:spPr>
        <p:txBody>
          <a:bodyPr>
            <a:normAutofit lnSpcReduction="10000"/>
          </a:bodyPr>
          <a:lstStyle/>
          <a:p>
            <a:pPr>
              <a:lnSpc>
                <a:spcPct val="80000"/>
              </a:lnSpc>
            </a:pPr>
            <a:r>
              <a:rPr lang="en-US" sz="2600" dirty="0" smtClean="0"/>
              <a:t>Encourage members to be more active in the club.</a:t>
            </a:r>
          </a:p>
          <a:p>
            <a:pPr>
              <a:lnSpc>
                <a:spcPct val="80000"/>
              </a:lnSpc>
            </a:pPr>
            <a:r>
              <a:rPr lang="en-US" sz="2600" dirty="0" smtClean="0"/>
              <a:t>Encourage </a:t>
            </a:r>
            <a:r>
              <a:rPr lang="en-US" sz="2600" dirty="0"/>
              <a:t>activities </a:t>
            </a:r>
            <a:r>
              <a:rPr lang="en-US" sz="2600" i="1" dirty="0" smtClean="0"/>
              <a:t>outside</a:t>
            </a:r>
            <a:r>
              <a:rPr lang="en-US" sz="2600" dirty="0" smtClean="0"/>
              <a:t> </a:t>
            </a:r>
            <a:r>
              <a:rPr lang="en-US" sz="2600" dirty="0"/>
              <a:t>the club.</a:t>
            </a:r>
          </a:p>
          <a:p>
            <a:pPr>
              <a:lnSpc>
                <a:spcPct val="80000"/>
              </a:lnSpc>
            </a:pPr>
            <a:r>
              <a:rPr lang="en-US" sz="2600" dirty="0"/>
              <a:t>Incentivize members to adopt patterns that are beneficial to them and to the club</a:t>
            </a:r>
          </a:p>
          <a:p>
            <a:pPr>
              <a:lnSpc>
                <a:spcPct val="80000"/>
              </a:lnSpc>
            </a:pPr>
            <a:r>
              <a:rPr lang="en-US" sz="2600" dirty="0" smtClean="0"/>
              <a:t>Positive </a:t>
            </a:r>
            <a:r>
              <a:rPr lang="en-US" sz="2600" dirty="0"/>
              <a:t>behavior changes can be rewarded</a:t>
            </a:r>
            <a:br>
              <a:rPr lang="en-US" sz="2600" dirty="0"/>
            </a:br>
            <a:r>
              <a:rPr lang="en-US" sz="2600" dirty="0"/>
              <a:t>(happy member = continuing member)</a:t>
            </a:r>
          </a:p>
        </p:txBody>
      </p:sp>
      <p:sp>
        <p:nvSpPr>
          <p:cNvPr id="4" name="Rectangle: Rounded Corners 3"/>
          <p:cNvSpPr/>
          <p:nvPr/>
        </p:nvSpPr>
        <p:spPr>
          <a:xfrm>
            <a:off x="5711483" y="2957732"/>
            <a:ext cx="5162843" cy="942536"/>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300"/>
              <a:t>Engaging members more helps reduce churn, thereby reducing acquisition costs</a:t>
            </a:r>
            <a:endParaRPr lang="en-US" sz="2300" dirty="0"/>
          </a:p>
        </p:txBody>
      </p:sp>
    </p:spTree>
    <p:extLst>
      <p:ext uri="{BB962C8B-B14F-4D97-AF65-F5344CB8AC3E}">
        <p14:creationId xmlns:p14="http://schemas.microsoft.com/office/powerpoint/2010/main" val="2313554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rotWithShape="1">
          <a:blip r:embed="rId3"/>
          <a:srcRect t="8358" b="2826"/>
          <a:stretch/>
        </p:blipFill>
        <p:spPr>
          <a:xfrm>
            <a:off x="7848600" y="10"/>
            <a:ext cx="4343400" cy="6857990"/>
          </a:xfrm>
          <a:prstGeom prst="rect">
            <a:avLst/>
          </a:prstGeom>
        </p:spPr>
      </p:pic>
      <p:sp>
        <p:nvSpPr>
          <p:cNvPr id="2" name="Title 1"/>
          <p:cNvSpPr>
            <a:spLocks noGrp="1"/>
          </p:cNvSpPr>
          <p:nvPr>
            <p:ph type="title"/>
          </p:nvPr>
        </p:nvSpPr>
        <p:spPr>
          <a:xfrm>
            <a:off x="838200" y="365125"/>
            <a:ext cx="6662057" cy="1325563"/>
          </a:xfrm>
        </p:spPr>
        <p:txBody>
          <a:bodyPr>
            <a:normAutofit/>
          </a:bodyPr>
          <a:lstStyle/>
          <a:p>
            <a:r>
              <a:rPr lang="en-US" dirty="0"/>
              <a:t>Goal Stretching</a:t>
            </a:r>
          </a:p>
        </p:txBody>
      </p:sp>
      <p:sp>
        <p:nvSpPr>
          <p:cNvPr id="9" name="Content Placeholder 8"/>
          <p:cNvSpPr>
            <a:spLocks noGrp="1"/>
          </p:cNvSpPr>
          <p:nvPr>
            <p:ph idx="1"/>
          </p:nvPr>
        </p:nvSpPr>
        <p:spPr>
          <a:xfrm>
            <a:off x="1120000" y="1825625"/>
            <a:ext cx="6184314" cy="4351338"/>
          </a:xfrm>
        </p:spPr>
        <p:txBody>
          <a:bodyPr>
            <a:normAutofit/>
          </a:bodyPr>
          <a:lstStyle/>
          <a:p>
            <a:r>
              <a:rPr lang="en-US" dirty="0"/>
              <a:t>Encourage increased external activity by setting, encouraging and then stretching goals as they are met.</a:t>
            </a:r>
          </a:p>
          <a:p>
            <a:r>
              <a:rPr lang="en-US" dirty="0"/>
              <a:t>This can apply both inside and outside the </a:t>
            </a:r>
            <a:r>
              <a:rPr lang="en-US" dirty="0" smtClean="0"/>
              <a:t>club</a:t>
            </a:r>
            <a:endParaRPr lang="en-US" dirty="0"/>
          </a:p>
        </p:txBody>
      </p:sp>
    </p:spTree>
    <p:extLst>
      <p:ext uri="{BB962C8B-B14F-4D97-AF65-F5344CB8AC3E}">
        <p14:creationId xmlns:p14="http://schemas.microsoft.com/office/powerpoint/2010/main" val="14442556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9181" r="2400" b="-2"/>
          <a:stretch/>
        </p:blipFill>
        <p:spPr>
          <a:xfrm>
            <a:off x="4636008" y="10"/>
            <a:ext cx="7555992" cy="6857990"/>
          </a:xfrm>
          <a:prstGeom prst="rect">
            <a:avLst/>
          </a:prstGeom>
        </p:spPr>
      </p:pic>
      <p:sp useBgFill="1">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36008"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3478160" cy="1325563"/>
          </a:xfrm>
        </p:spPr>
        <p:txBody>
          <a:bodyPr>
            <a:normAutofit/>
          </a:bodyPr>
          <a:lstStyle/>
          <a:p>
            <a:r>
              <a:rPr lang="en-US" sz="4400" dirty="0"/>
              <a:t>Paint the town red</a:t>
            </a:r>
          </a:p>
        </p:txBody>
      </p:sp>
      <p:sp>
        <p:nvSpPr>
          <p:cNvPr id="8" name="Content Placeholder 7"/>
          <p:cNvSpPr>
            <a:spLocks noGrp="1"/>
          </p:cNvSpPr>
          <p:nvPr>
            <p:ph idx="1"/>
          </p:nvPr>
        </p:nvSpPr>
        <p:spPr>
          <a:xfrm>
            <a:off x="838202" y="1825625"/>
            <a:ext cx="3478160" cy="4351338"/>
          </a:xfrm>
        </p:spPr>
        <p:txBody>
          <a:bodyPr>
            <a:normAutofit/>
          </a:bodyPr>
          <a:lstStyle/>
          <a:p>
            <a:r>
              <a:rPr lang="en-US" sz="2600" dirty="0"/>
              <a:t>Encourage external exercises from walking to running to cycling, based on member preferences.</a:t>
            </a:r>
          </a:p>
          <a:p>
            <a:r>
              <a:rPr lang="en-US" sz="2600" dirty="0"/>
              <a:t>Encourage variety and cumulatively track and </a:t>
            </a:r>
            <a:r>
              <a:rPr lang="en-US" sz="2600" dirty="0" smtClean="0"/>
              <a:t>map</a:t>
            </a:r>
          </a:p>
          <a:p>
            <a:r>
              <a:rPr lang="en-US" sz="2600" dirty="0" smtClean="0"/>
              <a:t>Add a social element by connecting like-minded members</a:t>
            </a:r>
            <a:endParaRPr lang="en-US" sz="2600" dirty="0"/>
          </a:p>
        </p:txBody>
      </p:sp>
    </p:spTree>
    <p:extLst>
      <p:ext uri="{BB962C8B-B14F-4D97-AF65-F5344CB8AC3E}">
        <p14:creationId xmlns:p14="http://schemas.microsoft.com/office/powerpoint/2010/main" val="3111392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3"/>
          <a:srcRect l="9339" r="-3" b="-3"/>
          <a:stretch/>
        </p:blipFill>
        <p:spPr>
          <a:xfrm>
            <a:off x="268224" y="1597068"/>
            <a:ext cx="5913118" cy="4598146"/>
          </a:xfrm>
          <a:prstGeom prst="rect">
            <a:avLst/>
          </a:prstGeom>
        </p:spPr>
      </p:pic>
      <p:sp>
        <p:nvSpPr>
          <p:cNvPr id="2" name="Title 1"/>
          <p:cNvSpPr>
            <a:spLocks noGrp="1"/>
          </p:cNvSpPr>
          <p:nvPr>
            <p:ph type="title"/>
          </p:nvPr>
        </p:nvSpPr>
        <p:spPr/>
        <p:txBody>
          <a:bodyPr>
            <a:normAutofit fontScale="90000"/>
          </a:bodyPr>
          <a:lstStyle/>
          <a:p>
            <a:r>
              <a:rPr lang="en-US" dirty="0"/>
              <a:t>Broaden member engagement in club</a:t>
            </a:r>
          </a:p>
        </p:txBody>
      </p:sp>
      <p:sp>
        <p:nvSpPr>
          <p:cNvPr id="10" name="Content Placeholder 9"/>
          <p:cNvSpPr>
            <a:spLocks noGrp="1"/>
          </p:cNvSpPr>
          <p:nvPr>
            <p:ph idx="1"/>
          </p:nvPr>
        </p:nvSpPr>
        <p:spPr>
          <a:xfrm>
            <a:off x="6096000" y="1731265"/>
            <a:ext cx="5257799" cy="4662502"/>
          </a:xfrm>
        </p:spPr>
        <p:txBody>
          <a:bodyPr>
            <a:normAutofit/>
          </a:bodyPr>
          <a:lstStyle/>
          <a:p>
            <a:r>
              <a:rPr lang="en-US" dirty="0"/>
              <a:t>Members that use only a few pieces of equipment or only 1 or 2 areas of the club have a higher likelihood of </a:t>
            </a:r>
            <a:r>
              <a:rPr lang="en-US" dirty="0" smtClean="0"/>
              <a:t>dropping out.</a:t>
            </a:r>
            <a:endParaRPr lang="en-US" dirty="0"/>
          </a:p>
          <a:p>
            <a:r>
              <a:rPr lang="en-US" dirty="0"/>
              <a:t>Providing bonus points- a “collect them all” strategy, can work to motivate members to learn how to use more pieces of equipment.</a:t>
            </a:r>
          </a:p>
          <a:p>
            <a:r>
              <a:rPr lang="en-US" dirty="0"/>
              <a:t>Offer help videos for new machines to encourage use</a:t>
            </a:r>
          </a:p>
        </p:txBody>
      </p:sp>
    </p:spTree>
    <p:extLst>
      <p:ext uri="{BB962C8B-B14F-4D97-AF65-F5344CB8AC3E}">
        <p14:creationId xmlns:p14="http://schemas.microsoft.com/office/powerpoint/2010/main" val="890760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 it worth all the fuss?</a:t>
            </a:r>
          </a:p>
        </p:txBody>
      </p:sp>
      <p:pic>
        <p:nvPicPr>
          <p:cNvPr id="4" name="Content Placeholder 3"/>
          <p:cNvPicPr>
            <a:picLocks noGrp="1" noChangeAspect="1"/>
          </p:cNvPicPr>
          <p:nvPr>
            <p:ph idx="1"/>
          </p:nvPr>
        </p:nvPicPr>
        <p:blipFill>
          <a:blip r:embed="rId3"/>
          <a:stretch>
            <a:fillRect/>
          </a:stretch>
        </p:blipFill>
        <p:spPr>
          <a:xfrm>
            <a:off x="1" y="2307625"/>
            <a:ext cx="12191999" cy="2008704"/>
          </a:xfrm>
          <a:prstGeom prst="rect">
            <a:avLst/>
          </a:prstGeom>
        </p:spPr>
      </p:pic>
      <p:sp>
        <p:nvSpPr>
          <p:cNvPr id="5" name="TextBox 4"/>
          <p:cNvSpPr txBox="1"/>
          <p:nvPr/>
        </p:nvSpPr>
        <p:spPr>
          <a:xfrm>
            <a:off x="5620551" y="4933266"/>
            <a:ext cx="950902" cy="707886"/>
          </a:xfrm>
          <a:prstGeom prst="rect">
            <a:avLst/>
          </a:prstGeom>
          <a:noFill/>
        </p:spPr>
        <p:txBody>
          <a:bodyPr wrap="none" rtlCol="0">
            <a:spAutoFit/>
          </a:bodyPr>
          <a:lstStyle/>
          <a:p>
            <a:pPr algn="ctr"/>
            <a:r>
              <a:rPr lang="en-US" sz="4000" b="1" dirty="0"/>
              <a:t>Yes</a:t>
            </a:r>
          </a:p>
        </p:txBody>
      </p:sp>
    </p:spTree>
    <p:extLst>
      <p:ext uri="{BB962C8B-B14F-4D97-AF65-F5344CB8AC3E}">
        <p14:creationId xmlns:p14="http://schemas.microsoft.com/office/powerpoint/2010/main" val="237774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Balance facility and equipment usage</a:t>
            </a:r>
          </a:p>
        </p:txBody>
      </p:sp>
      <p:pic>
        <p:nvPicPr>
          <p:cNvPr id="3" name="Content Placeholder 2"/>
          <p:cNvPicPr>
            <a:picLocks noGrp="1" noChangeAspect="1"/>
          </p:cNvPicPr>
          <p:nvPr>
            <p:ph sz="half" idx="1"/>
          </p:nvPr>
        </p:nvPicPr>
        <p:blipFill>
          <a:blip r:embed="rId3"/>
          <a:stretch>
            <a:fillRect/>
          </a:stretch>
        </p:blipFill>
        <p:spPr>
          <a:xfrm>
            <a:off x="319262" y="1927274"/>
            <a:ext cx="5825951" cy="3646384"/>
          </a:xfrm>
        </p:spPr>
      </p:pic>
      <p:sp>
        <p:nvSpPr>
          <p:cNvPr id="8" name="Content Placeholder 7"/>
          <p:cNvSpPr>
            <a:spLocks noGrp="1"/>
          </p:cNvSpPr>
          <p:nvPr>
            <p:ph sz="half" idx="2"/>
          </p:nvPr>
        </p:nvSpPr>
        <p:spPr>
          <a:xfrm>
            <a:off x="6319840" y="1740281"/>
            <a:ext cx="5033960" cy="4538600"/>
          </a:xfrm>
        </p:spPr>
        <p:txBody>
          <a:bodyPr>
            <a:normAutofit fontScale="92500" lnSpcReduction="10000"/>
          </a:bodyPr>
          <a:lstStyle/>
          <a:p>
            <a:r>
              <a:rPr lang="en-US" dirty="0"/>
              <a:t>Members come during peak periods and crowd </a:t>
            </a:r>
            <a:r>
              <a:rPr lang="en-US" dirty="0" smtClean="0"/>
              <a:t>the equipment</a:t>
            </a:r>
            <a:r>
              <a:rPr lang="en-US" dirty="0"/>
              <a:t>, making the experience less productive for everyone.</a:t>
            </a:r>
          </a:p>
          <a:p>
            <a:r>
              <a:rPr lang="en-US" dirty="0"/>
              <a:t>Automatic check-in (using phone and/or wearable) can record when a member comes and </a:t>
            </a:r>
            <a:r>
              <a:rPr lang="en-US" dirty="0" smtClean="0"/>
              <a:t>goes and how long they stay.</a:t>
            </a:r>
            <a:endParaRPr lang="en-US" dirty="0"/>
          </a:p>
          <a:p>
            <a:r>
              <a:rPr lang="en-US" dirty="0"/>
              <a:t>Reward points for off-hour visits would incentivize a portion of membership and reduce rush hour equipment overutilization</a:t>
            </a:r>
          </a:p>
        </p:txBody>
      </p:sp>
    </p:spTree>
    <p:extLst>
      <p:ext uri="{BB962C8B-B14F-4D97-AF65-F5344CB8AC3E}">
        <p14:creationId xmlns:p14="http://schemas.microsoft.com/office/powerpoint/2010/main" val="33202325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Redeem and Pay</a:t>
            </a:r>
          </a:p>
        </p:txBody>
      </p:sp>
      <p:sp>
        <p:nvSpPr>
          <p:cNvPr id="3" name="Content Placeholder 2"/>
          <p:cNvSpPr>
            <a:spLocks noGrp="1"/>
          </p:cNvSpPr>
          <p:nvPr>
            <p:ph idx="1"/>
          </p:nvPr>
        </p:nvSpPr>
        <p:spPr>
          <a:xfrm>
            <a:off x="3910642" y="1825625"/>
            <a:ext cx="7443157" cy="4351338"/>
          </a:xfrm>
        </p:spPr>
        <p:txBody>
          <a:bodyPr/>
          <a:lstStyle/>
          <a:p>
            <a:r>
              <a:rPr lang="en-US" dirty="0"/>
              <a:t>NFC in watches and phones can be used to redeem </a:t>
            </a:r>
            <a:r>
              <a:rPr lang="en-US" dirty="0" smtClean="0"/>
              <a:t>points and pay for purchases</a:t>
            </a:r>
            <a:endParaRPr lang="en-US" dirty="0"/>
          </a:p>
          <a:p>
            <a:r>
              <a:rPr lang="en-US" dirty="0" smtClean="0"/>
              <a:t>Samsung </a:t>
            </a:r>
            <a:r>
              <a:rPr lang="en-US" dirty="0"/>
              <a:t>Pay accommodates gift cards as well</a:t>
            </a:r>
          </a:p>
          <a:p>
            <a:r>
              <a:rPr lang="en-US" dirty="0"/>
              <a:t>Phones and Gear S3 supports Magnetic Secure Transmission- pay on legacy POS terminals with same security as NFC payments (and leave the wallet at home)</a:t>
            </a:r>
          </a:p>
        </p:txBody>
      </p:sp>
      <p:pic>
        <p:nvPicPr>
          <p:cNvPr id="4" name="Content Placeholder 4"/>
          <p:cNvPicPr>
            <a:picLocks noChangeAspect="1"/>
          </p:cNvPicPr>
          <p:nvPr/>
        </p:nvPicPr>
        <p:blipFill>
          <a:blip r:embed="rId3"/>
          <a:stretch>
            <a:fillRect/>
          </a:stretch>
        </p:blipFill>
        <p:spPr>
          <a:xfrm>
            <a:off x="2601327" y="2239567"/>
            <a:ext cx="914263" cy="1648309"/>
          </a:xfrm>
          <a:prstGeom prst="rect">
            <a:avLst/>
          </a:prstGeom>
          <a:effectLst>
            <a:glow>
              <a:schemeClr val="tx1">
                <a:alpha val="40000"/>
              </a:schemeClr>
            </a:glow>
          </a:effectLst>
        </p:spPr>
      </p:pic>
      <p:pic>
        <p:nvPicPr>
          <p:cNvPr id="5" name="Picture 4"/>
          <p:cNvPicPr>
            <a:picLocks noChangeAspect="1"/>
          </p:cNvPicPr>
          <p:nvPr/>
        </p:nvPicPr>
        <p:blipFill>
          <a:blip r:embed="rId4"/>
          <a:stretch>
            <a:fillRect/>
          </a:stretch>
        </p:blipFill>
        <p:spPr>
          <a:xfrm>
            <a:off x="405215" y="2126010"/>
            <a:ext cx="1789344" cy="3603702"/>
          </a:xfrm>
          <a:prstGeom prst="rect">
            <a:avLst/>
          </a:prstGeom>
        </p:spPr>
      </p:pic>
      <p:pic>
        <p:nvPicPr>
          <p:cNvPr id="7" name="Picture 6"/>
          <p:cNvPicPr>
            <a:picLocks noChangeAspect="1"/>
          </p:cNvPicPr>
          <p:nvPr/>
        </p:nvPicPr>
        <p:blipFill>
          <a:blip r:embed="rId5"/>
          <a:stretch>
            <a:fillRect/>
          </a:stretch>
        </p:blipFill>
        <p:spPr>
          <a:xfrm>
            <a:off x="2559426" y="3949827"/>
            <a:ext cx="998066" cy="1779885"/>
          </a:xfrm>
          <a:prstGeom prst="rect">
            <a:avLst/>
          </a:prstGeom>
        </p:spPr>
      </p:pic>
    </p:spTree>
    <p:extLst>
      <p:ext uri="{BB962C8B-B14F-4D97-AF65-F5344CB8AC3E}">
        <p14:creationId xmlns:p14="http://schemas.microsoft.com/office/powerpoint/2010/main" val="2777034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drinkedin.net/images/easyblog_articles/15798/Data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37"/>
            <a:ext cx="12192000" cy="68534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0" y="4484914"/>
            <a:ext cx="12192000" cy="1599718"/>
          </a:xfrm>
          <a:solidFill>
            <a:schemeClr val="bg1"/>
          </a:solidFill>
        </p:spPr>
        <p:txBody>
          <a:bodyPr vert="horz" wrap="none" lIns="91440" tIns="45720" rIns="91440" bIns="45720" rtlCol="0" anchor="ctr">
            <a:normAutofit/>
          </a:bodyPr>
          <a:lstStyle/>
          <a:p>
            <a:pPr algn="ctr"/>
            <a:r>
              <a:rPr lang="en-US" dirty="0"/>
              <a:t>Member Aggregate Data</a:t>
            </a:r>
          </a:p>
        </p:txBody>
      </p:sp>
    </p:spTree>
    <p:extLst>
      <p:ext uri="{BB962C8B-B14F-4D97-AF65-F5344CB8AC3E}">
        <p14:creationId xmlns:p14="http://schemas.microsoft.com/office/powerpoint/2010/main" val="12212352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stretch>
            <a:fillRect/>
          </a:stretch>
        </p:blipFill>
        <p:spPr>
          <a:xfrm>
            <a:off x="169030" y="1780033"/>
            <a:ext cx="6111506" cy="4232216"/>
          </a:xfrm>
          <a:prstGeom prst="rect">
            <a:avLst/>
          </a:prstGeom>
        </p:spPr>
      </p:pic>
      <p:sp>
        <p:nvSpPr>
          <p:cNvPr id="2" name="Title 1"/>
          <p:cNvSpPr>
            <a:spLocks noGrp="1"/>
          </p:cNvSpPr>
          <p:nvPr>
            <p:ph type="title"/>
          </p:nvPr>
        </p:nvSpPr>
        <p:spPr/>
        <p:txBody>
          <a:bodyPr>
            <a:normAutofit fontScale="90000"/>
          </a:bodyPr>
          <a:lstStyle/>
          <a:p>
            <a:r>
              <a:rPr lang="en-US" dirty="0" smtClean="0"/>
              <a:t>Equipment Utilization at the </a:t>
            </a:r>
            <a:r>
              <a:rPr lang="en-US" dirty="0"/>
              <a:t>C</a:t>
            </a:r>
            <a:r>
              <a:rPr lang="en-US" dirty="0" smtClean="0"/>
              <a:t>lub Level</a:t>
            </a:r>
            <a:endParaRPr lang="en-US" dirty="0"/>
          </a:p>
        </p:txBody>
      </p:sp>
      <p:sp>
        <p:nvSpPr>
          <p:cNvPr id="8" name="Content Placeholder 7"/>
          <p:cNvSpPr>
            <a:spLocks noGrp="1"/>
          </p:cNvSpPr>
          <p:nvPr>
            <p:ph idx="1"/>
          </p:nvPr>
        </p:nvSpPr>
        <p:spPr>
          <a:xfrm>
            <a:off x="6376416" y="1572769"/>
            <a:ext cx="5257799" cy="4979494"/>
          </a:xfrm>
        </p:spPr>
        <p:txBody>
          <a:bodyPr>
            <a:normAutofit/>
          </a:bodyPr>
          <a:lstStyle/>
          <a:p>
            <a:r>
              <a:rPr lang="en-US" dirty="0"/>
              <a:t>Understand what equipment is being use the most and the least, those you need to buy more of and those you can replace.</a:t>
            </a:r>
          </a:p>
          <a:p>
            <a:r>
              <a:rPr lang="en-US" dirty="0" smtClean="0"/>
              <a:t>Aggregated </a:t>
            </a:r>
            <a:r>
              <a:rPr lang="en-US" dirty="0"/>
              <a:t>information from across the member base provides detailed usage patterns</a:t>
            </a:r>
          </a:p>
          <a:p>
            <a:r>
              <a:rPr lang="en-US" dirty="0"/>
              <a:t>Identify layout issues and optimize equipment placement</a:t>
            </a:r>
          </a:p>
          <a:p>
            <a:r>
              <a:rPr lang="en-US" dirty="0"/>
              <a:t>Help identify most-used equipment</a:t>
            </a:r>
          </a:p>
        </p:txBody>
      </p:sp>
    </p:spTree>
    <p:extLst>
      <p:ext uri="{BB962C8B-B14F-4D97-AF65-F5344CB8AC3E}">
        <p14:creationId xmlns:p14="http://schemas.microsoft.com/office/powerpoint/2010/main" val="28777567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76.my/Malaysia/fitness-gym-equipment-service-maintenance-dinoadnan-1510-10-DinoAdnan@4.jpg"/>
          <p:cNvPicPr>
            <a:picLocks noChangeAspect="1" noChangeArrowheads="1"/>
          </p:cNvPicPr>
          <p:nvPr/>
        </p:nvPicPr>
        <p:blipFill rotWithShape="1">
          <a:blip r:embed="rId3">
            <a:extLst>
              <a:ext uri="{28A0092B-C50C-407E-A947-70E740481C1C}">
                <a14:useLocalDpi xmlns:a14="http://schemas.microsoft.com/office/drawing/2010/main" val="0"/>
              </a:ext>
            </a:extLst>
          </a:blip>
          <a:srcRect l="38025"/>
          <a:stretch/>
        </p:blipFill>
        <p:spPr bwMode="auto">
          <a:xfrm>
            <a:off x="5181600" y="10"/>
            <a:ext cx="70104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1" y="365125"/>
            <a:ext cx="3478160" cy="1325563"/>
          </a:xfrm>
        </p:spPr>
        <p:txBody>
          <a:bodyPr>
            <a:normAutofit/>
          </a:bodyPr>
          <a:lstStyle/>
          <a:p>
            <a:r>
              <a:rPr lang="en-US" sz="4400" dirty="0"/>
              <a:t>Equipment Maintenance</a:t>
            </a:r>
          </a:p>
        </p:txBody>
      </p:sp>
      <p:sp>
        <p:nvSpPr>
          <p:cNvPr id="3" name="Content Placeholder 2"/>
          <p:cNvSpPr>
            <a:spLocks noGrp="1"/>
          </p:cNvSpPr>
          <p:nvPr>
            <p:ph idx="1"/>
          </p:nvPr>
        </p:nvSpPr>
        <p:spPr>
          <a:xfrm>
            <a:off x="838202" y="1825624"/>
            <a:ext cx="4160518" cy="4623943"/>
          </a:xfrm>
        </p:spPr>
        <p:txBody>
          <a:bodyPr>
            <a:normAutofit fontScale="92500" lnSpcReduction="10000"/>
          </a:bodyPr>
          <a:lstStyle/>
          <a:p>
            <a:r>
              <a:rPr lang="en-US" dirty="0"/>
              <a:t>When equipment usage can be directly identified, it is easy to spot over-usage (perhaps due to location) of equipment via a dashboard instead of accessing machines one at a time to check usage logs</a:t>
            </a:r>
          </a:p>
          <a:p>
            <a:r>
              <a:rPr lang="en-US" dirty="0"/>
              <a:t>Identify when to rotate equipment</a:t>
            </a:r>
          </a:p>
          <a:p>
            <a:r>
              <a:rPr lang="en-US" dirty="0"/>
              <a:t>Identify when preventative maintenance is needed more quickly.</a:t>
            </a:r>
          </a:p>
        </p:txBody>
      </p:sp>
    </p:spTree>
    <p:extLst>
      <p:ext uri="{BB962C8B-B14F-4D97-AF65-F5344CB8AC3E}">
        <p14:creationId xmlns:p14="http://schemas.microsoft.com/office/powerpoint/2010/main" val="18491002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aberi.it/wp-content/uploads/2016/02/desaturato-6.jpg"/>
          <p:cNvPicPr>
            <a:picLocks noChangeAspect="1" noChangeArrowheads="1"/>
          </p:cNvPicPr>
          <p:nvPr/>
        </p:nvPicPr>
        <p:blipFill rotWithShape="1">
          <a:blip r:embed="rId3">
            <a:extLst>
              <a:ext uri="{28A0092B-C50C-407E-A947-70E740481C1C}">
                <a14:useLocalDpi xmlns:a14="http://schemas.microsoft.com/office/drawing/2010/main" val="0"/>
              </a:ext>
            </a:extLst>
          </a:blip>
          <a:srcRect l="12188" r="23367"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1" y="365125"/>
            <a:ext cx="4854676" cy="1325563"/>
          </a:xfrm>
        </p:spPr>
        <p:txBody>
          <a:bodyPr>
            <a:normAutofit fontScale="90000"/>
          </a:bodyPr>
          <a:lstStyle/>
          <a:p>
            <a:r>
              <a:rPr lang="en-US" dirty="0"/>
              <a:t>Equipment Promotion</a:t>
            </a:r>
          </a:p>
        </p:txBody>
      </p:sp>
      <p:sp>
        <p:nvSpPr>
          <p:cNvPr id="3" name="Content Placeholder 2"/>
          <p:cNvSpPr>
            <a:spLocks noGrp="1"/>
          </p:cNvSpPr>
          <p:nvPr>
            <p:ph idx="1"/>
          </p:nvPr>
        </p:nvSpPr>
        <p:spPr>
          <a:xfrm>
            <a:off x="1120000" y="1825625"/>
            <a:ext cx="4572877" cy="4351338"/>
          </a:xfrm>
        </p:spPr>
        <p:txBody>
          <a:bodyPr>
            <a:normAutofit/>
          </a:bodyPr>
          <a:lstStyle/>
          <a:p>
            <a:r>
              <a:rPr lang="en-US" dirty="0"/>
              <a:t>Promote usage of new machines through app on phone and proximity by wearable.</a:t>
            </a:r>
          </a:p>
          <a:p>
            <a:r>
              <a:rPr lang="en-US" dirty="0"/>
              <a:t>Use of machine can be automatically detected and points awarded.</a:t>
            </a:r>
          </a:p>
          <a:p>
            <a:r>
              <a:rPr lang="en-US" dirty="0"/>
              <a:t>Offer instructional videos for first time users</a:t>
            </a:r>
          </a:p>
        </p:txBody>
      </p:sp>
    </p:spTree>
    <p:extLst>
      <p:ext uri="{BB962C8B-B14F-4D97-AF65-F5344CB8AC3E}">
        <p14:creationId xmlns:p14="http://schemas.microsoft.com/office/powerpoint/2010/main" val="27346472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ROI for the Club</a:t>
            </a:r>
          </a:p>
        </p:txBody>
      </p:sp>
      <p:graphicFrame>
        <p:nvGraphicFramePr>
          <p:cNvPr id="4" name="Content Placeholder 3"/>
          <p:cNvGraphicFramePr>
            <a:graphicFrameLocks noGrp="1"/>
          </p:cNvGraphicFramePr>
          <p:nvPr>
            <p:ph idx="1"/>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58178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this all leads</a:t>
            </a:r>
          </a:p>
        </p:txBody>
      </p:sp>
      <p:sp>
        <p:nvSpPr>
          <p:cNvPr id="3" name="Content Placeholder 2"/>
          <p:cNvSpPr>
            <a:spLocks noGrp="1"/>
          </p:cNvSpPr>
          <p:nvPr>
            <p:ph idx="1"/>
          </p:nvPr>
        </p:nvSpPr>
        <p:spPr/>
        <p:txBody>
          <a:bodyPr/>
          <a:lstStyle/>
          <a:p>
            <a:r>
              <a:rPr lang="en-US" dirty="0"/>
              <a:t>When you have happier members, you have reduced dropouts, improved efficiencies, and </a:t>
            </a:r>
            <a:r>
              <a:rPr lang="en-US" dirty="0" smtClean="0"/>
              <a:t>have possibilities </a:t>
            </a:r>
            <a:r>
              <a:rPr lang="en-US" dirty="0"/>
              <a:t>of </a:t>
            </a:r>
            <a:r>
              <a:rPr lang="en-US" dirty="0" smtClean="0"/>
              <a:t>more upsells </a:t>
            </a:r>
            <a:r>
              <a:rPr lang="en-US" dirty="0"/>
              <a:t>and digital add-ons</a:t>
            </a:r>
          </a:p>
          <a:p>
            <a:r>
              <a:rPr lang="en-US" dirty="0"/>
              <a:t>You also now have a trove of analytics- member data, that individually can be used to incentivize members and in aggregate can be used to more efficiently manage the club and plan for the future.</a:t>
            </a:r>
          </a:p>
        </p:txBody>
      </p:sp>
    </p:spTree>
    <p:extLst>
      <p:ext uri="{BB962C8B-B14F-4D97-AF65-F5344CB8AC3E}">
        <p14:creationId xmlns:p14="http://schemas.microsoft.com/office/powerpoint/2010/main" val="25874571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Member Analytics Today</a:t>
            </a:r>
          </a:p>
        </p:txBody>
      </p:sp>
      <p:pic>
        <p:nvPicPr>
          <p:cNvPr id="4098" name="Picture 2" descr="http://i.dailymail.co.uk/i/pix/2010/12/31/article-0-0C9D6326000005DC-914_468x5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4457700" cy="4857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2112231129"/>
              </p:ext>
            </p:extLst>
          </p:nvPr>
        </p:nvGraphicFramePr>
        <p:xfrm>
          <a:off x="5295900" y="1690688"/>
          <a:ext cx="6300519" cy="45470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85380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Possible member analytics- internal</a:t>
            </a:r>
          </a:p>
        </p:txBody>
      </p:sp>
      <p:pic>
        <p:nvPicPr>
          <p:cNvPr id="4098" name="Picture 2" descr="http://i.dailymail.co.uk/i/pix/2010/12/31/article-0-0C9D6326000005DC-914_468x5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4457700" cy="4857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2335073135"/>
              </p:ext>
            </p:extLst>
          </p:nvPr>
        </p:nvGraphicFramePr>
        <p:xfrm>
          <a:off x="5295900" y="1690688"/>
          <a:ext cx="6300519" cy="45470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2434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&amp; Philosophy</a:t>
            </a:r>
            <a:endParaRPr lang="en-US" dirty="0"/>
          </a:p>
        </p:txBody>
      </p:sp>
      <p:sp>
        <p:nvSpPr>
          <p:cNvPr id="3" name="Content Placeholder 2"/>
          <p:cNvSpPr>
            <a:spLocks noGrp="1"/>
          </p:cNvSpPr>
          <p:nvPr>
            <p:ph idx="1"/>
          </p:nvPr>
        </p:nvSpPr>
        <p:spPr/>
        <p:txBody>
          <a:bodyPr/>
          <a:lstStyle/>
          <a:p>
            <a:r>
              <a:rPr lang="en-US" dirty="0"/>
              <a:t>Samsung Electronics, Content and Services</a:t>
            </a:r>
          </a:p>
          <a:p>
            <a:r>
              <a:rPr lang="en-US" dirty="0"/>
              <a:t>All things flagship, from phones to watches to TVs and Signage to Smart Fridges (and more)</a:t>
            </a:r>
          </a:p>
          <a:p>
            <a:r>
              <a:rPr lang="en-US" dirty="0"/>
              <a:t>Work with total solutions that work seamlessly across as many devices as sensible</a:t>
            </a:r>
          </a:p>
          <a:p>
            <a:r>
              <a:rPr lang="en-US" dirty="0"/>
              <a:t>Fitness &amp; Health focused</a:t>
            </a:r>
          </a:p>
          <a:p>
            <a:r>
              <a:rPr lang="en-US" dirty="0"/>
              <a:t>No fuss solutions- they as touchless as possible and “just work”</a:t>
            </a:r>
          </a:p>
          <a:p>
            <a:r>
              <a:rPr lang="en-US" dirty="0"/>
              <a:t>Privacy and Security must be respected and access to personal data must be opted in.</a:t>
            </a:r>
          </a:p>
        </p:txBody>
      </p:sp>
    </p:spTree>
    <p:extLst>
      <p:ext uri="{BB962C8B-B14F-4D97-AF65-F5344CB8AC3E}">
        <p14:creationId xmlns:p14="http://schemas.microsoft.com/office/powerpoint/2010/main" val="669137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Possible member analytics- external</a:t>
            </a:r>
          </a:p>
        </p:txBody>
      </p:sp>
      <p:pic>
        <p:nvPicPr>
          <p:cNvPr id="4098" name="Picture 2" descr="http://i.dailymail.co.uk/i/pix/2010/12/31/article-0-0C9D6326000005DC-914_468x5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4457700" cy="4857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3566210870"/>
              </p:ext>
            </p:extLst>
          </p:nvPr>
        </p:nvGraphicFramePr>
        <p:xfrm>
          <a:off x="5295900" y="1690688"/>
          <a:ext cx="6300519" cy="45470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68703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Modularity</a:t>
            </a:r>
          </a:p>
        </p:txBody>
      </p:sp>
      <p:graphicFrame>
        <p:nvGraphicFramePr>
          <p:cNvPr id="13" name="Table 12"/>
          <p:cNvGraphicFramePr>
            <a:graphicFrameLocks noGrp="1"/>
          </p:cNvGraphicFramePr>
          <p:nvPr>
            <p:extLst>
              <p:ext uri="{D42A27DB-BD31-4B8C-83A1-F6EECF244321}">
                <p14:modId xmlns:p14="http://schemas.microsoft.com/office/powerpoint/2010/main" val="1210016710"/>
              </p:ext>
            </p:extLst>
          </p:nvPr>
        </p:nvGraphicFramePr>
        <p:xfrm>
          <a:off x="365149" y="1491716"/>
          <a:ext cx="11461701" cy="4794074"/>
        </p:xfrm>
        <a:graphic>
          <a:graphicData uri="http://schemas.openxmlformats.org/drawingml/2006/table">
            <a:tbl>
              <a:tblPr/>
              <a:tblGrid>
                <a:gridCol w="2920529">
                  <a:extLst>
                    <a:ext uri="{9D8B030D-6E8A-4147-A177-3AD203B41FA5}">
                      <a16:colId xmlns:a16="http://schemas.microsoft.com/office/drawing/2014/main" xmlns="" val="4050124000"/>
                    </a:ext>
                  </a:extLst>
                </a:gridCol>
                <a:gridCol w="1322504">
                  <a:extLst>
                    <a:ext uri="{9D8B030D-6E8A-4147-A177-3AD203B41FA5}">
                      <a16:colId xmlns:a16="http://schemas.microsoft.com/office/drawing/2014/main" xmlns="" val="197509496"/>
                    </a:ext>
                  </a:extLst>
                </a:gridCol>
                <a:gridCol w="1322504">
                  <a:extLst>
                    <a:ext uri="{9D8B030D-6E8A-4147-A177-3AD203B41FA5}">
                      <a16:colId xmlns:a16="http://schemas.microsoft.com/office/drawing/2014/main" xmlns="" val="4192435021"/>
                    </a:ext>
                  </a:extLst>
                </a:gridCol>
                <a:gridCol w="128577">
                  <a:extLst>
                    <a:ext uri="{9D8B030D-6E8A-4147-A177-3AD203B41FA5}">
                      <a16:colId xmlns:a16="http://schemas.microsoft.com/office/drawing/2014/main" xmlns="" val="1626627069"/>
                    </a:ext>
                  </a:extLst>
                </a:gridCol>
                <a:gridCol w="1800075">
                  <a:extLst>
                    <a:ext uri="{9D8B030D-6E8A-4147-A177-3AD203B41FA5}">
                      <a16:colId xmlns:a16="http://schemas.microsoft.com/office/drawing/2014/main" xmlns="" val="4170355249"/>
                    </a:ext>
                  </a:extLst>
                </a:gridCol>
                <a:gridCol w="1322504">
                  <a:extLst>
                    <a:ext uri="{9D8B030D-6E8A-4147-A177-3AD203B41FA5}">
                      <a16:colId xmlns:a16="http://schemas.microsoft.com/office/drawing/2014/main" xmlns="" val="3501442074"/>
                    </a:ext>
                  </a:extLst>
                </a:gridCol>
                <a:gridCol w="1322504">
                  <a:extLst>
                    <a:ext uri="{9D8B030D-6E8A-4147-A177-3AD203B41FA5}">
                      <a16:colId xmlns:a16="http://schemas.microsoft.com/office/drawing/2014/main" xmlns="" val="32671881"/>
                    </a:ext>
                  </a:extLst>
                </a:gridCol>
                <a:gridCol w="1322504">
                  <a:extLst>
                    <a:ext uri="{9D8B030D-6E8A-4147-A177-3AD203B41FA5}">
                      <a16:colId xmlns:a16="http://schemas.microsoft.com/office/drawing/2014/main" xmlns="" val="1306573131"/>
                    </a:ext>
                  </a:extLst>
                </a:gridCol>
              </a:tblGrid>
              <a:tr h="367362">
                <a:tc rowSpan="2">
                  <a:txBody>
                    <a:bodyPr/>
                    <a:lstStyle/>
                    <a:p>
                      <a:pPr algn="ctr" fontAlgn="ctr"/>
                      <a:r>
                        <a:rPr lang="en-US" sz="3500" b="1" i="0" u="none" strike="noStrike" dirty="0">
                          <a:solidFill>
                            <a:srgbClr val="FFFFFF"/>
                          </a:solidFill>
                          <a:effectLst/>
                          <a:latin typeface="Calibri" panose="020F0502020204030204" pitchFamily="34" charset="0"/>
                        </a:rPr>
                        <a:t>Analytics</a:t>
                      </a:r>
                    </a:p>
                  </a:txBody>
                  <a:tcPr marL="18368" marR="18368" marT="18368"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65911"/>
                    </a:solidFill>
                  </a:tcPr>
                </a:tc>
                <a:tc gridSpan="2">
                  <a:txBody>
                    <a:bodyPr/>
                    <a:lstStyle/>
                    <a:p>
                      <a:pPr algn="ctr" fontAlgn="b"/>
                      <a:r>
                        <a:rPr lang="en-US" sz="2100" b="1" i="0" u="none" strike="noStrike">
                          <a:solidFill>
                            <a:srgbClr val="000000"/>
                          </a:solidFill>
                          <a:effectLst/>
                          <a:latin typeface="Calibri" panose="020F0502020204030204" pitchFamily="34" charset="0"/>
                        </a:rPr>
                        <a:t>Member</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D966"/>
                    </a:solidFill>
                  </a:tcPr>
                </a:tc>
                <a:tc hMerge="1">
                  <a:txBody>
                    <a:bodyPr/>
                    <a:lstStyle/>
                    <a:p>
                      <a:endParaRPr lang="en-US"/>
                    </a:p>
                  </a:txBody>
                  <a:tcPr/>
                </a:tc>
                <a:tc>
                  <a:txBody>
                    <a:bodyPr/>
                    <a:lstStyle/>
                    <a:p>
                      <a:pPr algn="l"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gridSpan="4">
                  <a:txBody>
                    <a:bodyPr/>
                    <a:lstStyle/>
                    <a:p>
                      <a:pPr algn="ctr" fontAlgn="b"/>
                      <a:r>
                        <a:rPr lang="en-US" sz="2100" b="1" i="0" u="none" strike="noStrike">
                          <a:solidFill>
                            <a:srgbClr val="000000"/>
                          </a:solidFill>
                          <a:effectLst/>
                          <a:latin typeface="Calibri" panose="020F0502020204030204" pitchFamily="34" charset="0"/>
                        </a:rPr>
                        <a:t>Club</a:t>
                      </a: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72327440"/>
                  </a:ext>
                </a:extLst>
              </a:tr>
              <a:tr h="367362">
                <a:tc vMerge="1">
                  <a:txBody>
                    <a:bodyPr/>
                    <a:lstStyle/>
                    <a:p>
                      <a:endParaRPr lang="en-US"/>
                    </a:p>
                  </a:txBody>
                  <a:tcPr/>
                </a:tc>
                <a:tc>
                  <a:txBody>
                    <a:bodyPr/>
                    <a:lstStyle/>
                    <a:p>
                      <a:pPr algn="ctr" fontAlgn="b"/>
                      <a:r>
                        <a:rPr lang="en-US" sz="2100" b="1" i="0" u="none" strike="noStrike">
                          <a:solidFill>
                            <a:srgbClr val="000000"/>
                          </a:solidFill>
                          <a:effectLst/>
                          <a:latin typeface="Calibri" panose="020F0502020204030204" pitchFamily="34" charset="0"/>
                        </a:rPr>
                        <a:t>Phone</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699"/>
                    </a:solidFill>
                  </a:tcPr>
                </a:tc>
                <a:tc>
                  <a:txBody>
                    <a:bodyPr/>
                    <a:lstStyle/>
                    <a:p>
                      <a:pPr algn="ctr" fontAlgn="b"/>
                      <a:r>
                        <a:rPr lang="en-US" sz="2100" b="1" i="0" u="none" strike="noStrike">
                          <a:solidFill>
                            <a:srgbClr val="000000"/>
                          </a:solidFill>
                          <a:effectLst/>
                          <a:latin typeface="Calibri" panose="020F0502020204030204" pitchFamily="34" charset="0"/>
                        </a:rPr>
                        <a:t>Watch</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699"/>
                    </a:solidFill>
                  </a:tcPr>
                </a:tc>
                <a:tc>
                  <a:txBody>
                    <a:bodyPr/>
                    <a:lstStyle/>
                    <a:p>
                      <a:pPr algn="ctr" fontAlgn="b"/>
                      <a:endParaRPr lang="en-US" sz="2100" b="1"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1" i="0" u="none" strike="noStrike">
                          <a:solidFill>
                            <a:srgbClr val="000000"/>
                          </a:solidFill>
                          <a:effectLst/>
                          <a:latin typeface="Calibri" panose="020F0502020204030204" pitchFamily="34" charset="0"/>
                        </a:rPr>
                        <a:t>Geofence only</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699"/>
                    </a:solidFill>
                  </a:tcPr>
                </a:tc>
                <a:tc>
                  <a:txBody>
                    <a:bodyPr/>
                    <a:lstStyle/>
                    <a:p>
                      <a:pPr algn="ctr" fontAlgn="b"/>
                      <a:r>
                        <a:rPr lang="en-US" sz="2100" b="1" i="0" u="none" strike="noStrike">
                          <a:solidFill>
                            <a:srgbClr val="000000"/>
                          </a:solidFill>
                          <a:effectLst/>
                          <a:latin typeface="Calibri" panose="020F0502020204030204" pitchFamily="34" charset="0"/>
                        </a:rPr>
                        <a:t>WiFi only</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699"/>
                    </a:solidFill>
                  </a:tcPr>
                </a:tc>
                <a:tc>
                  <a:txBody>
                    <a:bodyPr/>
                    <a:lstStyle/>
                    <a:p>
                      <a:pPr algn="ctr" fontAlgn="b"/>
                      <a:r>
                        <a:rPr lang="en-US" sz="2100" b="1" i="0" u="none" strike="noStrike">
                          <a:solidFill>
                            <a:srgbClr val="000000"/>
                          </a:solidFill>
                          <a:effectLst/>
                          <a:latin typeface="Calibri" panose="020F0502020204030204" pitchFamily="34" charset="0"/>
                        </a:rPr>
                        <a:t>Beacons</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699"/>
                    </a:solidFill>
                  </a:tcPr>
                </a:tc>
                <a:tc>
                  <a:txBody>
                    <a:bodyPr/>
                    <a:lstStyle/>
                    <a:p>
                      <a:pPr algn="ctr" fontAlgn="b"/>
                      <a:r>
                        <a:rPr lang="en-US" sz="2100" b="1" i="0" u="none" strike="noStrike">
                          <a:solidFill>
                            <a:srgbClr val="000000"/>
                          </a:solidFill>
                          <a:effectLst/>
                          <a:latin typeface="Calibri" panose="020F0502020204030204" pitchFamily="34" charset="0"/>
                        </a:rPr>
                        <a:t>NFC</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699"/>
                    </a:solidFill>
                  </a:tcPr>
                </a:tc>
                <a:extLst>
                  <a:ext uri="{0D108BD9-81ED-4DB2-BD59-A6C34878D82A}">
                    <a16:rowId xmlns:a16="http://schemas.microsoft.com/office/drawing/2014/main" xmlns="" val="1041064644"/>
                  </a:ext>
                </a:extLst>
              </a:tr>
              <a:tr h="367362">
                <a:tc>
                  <a:txBody>
                    <a:bodyPr/>
                    <a:lstStyle/>
                    <a:p>
                      <a:pPr algn="r" fontAlgn="b"/>
                      <a:r>
                        <a:rPr lang="en-US" sz="2100" b="1" i="0" u="none" strike="noStrike">
                          <a:solidFill>
                            <a:srgbClr val="000000"/>
                          </a:solidFill>
                          <a:effectLst/>
                          <a:latin typeface="Calibri" panose="020F0502020204030204" pitchFamily="34" charset="0"/>
                        </a:rPr>
                        <a:t>Habits &amp; Schedule</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F4B084"/>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endParaRPr lang="en-US" sz="2100" b="1"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228505061"/>
                  </a:ext>
                </a:extLst>
              </a:tr>
              <a:tr h="367362">
                <a:tc>
                  <a:txBody>
                    <a:bodyPr/>
                    <a:lstStyle/>
                    <a:p>
                      <a:pPr algn="r" fontAlgn="b"/>
                      <a:r>
                        <a:rPr lang="en-US" sz="2100" b="1" i="0" u="none" strike="noStrike">
                          <a:solidFill>
                            <a:srgbClr val="000000"/>
                          </a:solidFill>
                          <a:effectLst/>
                          <a:latin typeface="Calibri" panose="020F0502020204030204" pitchFamily="34" charset="0"/>
                        </a:rPr>
                        <a:t>Virtual Tracking</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F4B084"/>
                    </a:solidFill>
                  </a:tcPr>
                </a:tc>
                <a:tc>
                  <a:txBody>
                    <a:bodyPr/>
                    <a:lstStyle/>
                    <a:p>
                      <a:pPr algn="ctr" fontAlgn="b"/>
                      <a:r>
                        <a:rPr lang="en-US" sz="2100" b="0" i="0" u="none" strike="noStrike">
                          <a:solidFill>
                            <a:srgbClr val="000000"/>
                          </a:solidFill>
                          <a:effectLst/>
                          <a:latin typeface="Calibri" panose="020F0502020204030204" pitchFamily="34" charset="0"/>
                        </a:rPr>
                        <a:t>some</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9D08E"/>
                    </a:solidFill>
                  </a:tcPr>
                </a:tc>
                <a:tc>
                  <a:txBody>
                    <a:bodyPr/>
                    <a:lstStyle/>
                    <a:p>
                      <a:pPr algn="ctr" fontAlgn="b"/>
                      <a:r>
                        <a:rPr lang="en-US" sz="2100" b="0" i="0" u="none" strike="noStrike">
                          <a:solidFill>
                            <a:srgbClr val="FFFFFF"/>
                          </a:solidFill>
                          <a:effectLst/>
                          <a:latin typeface="Calibri" panose="020F0502020204030204" pitchFamily="34" charset="0"/>
                        </a:rPr>
                        <a:t>better</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447358548"/>
                  </a:ext>
                </a:extLst>
              </a:tr>
              <a:tr h="367362">
                <a:tc>
                  <a:txBody>
                    <a:bodyPr/>
                    <a:lstStyle/>
                    <a:p>
                      <a:pPr algn="r" fontAlgn="b"/>
                      <a:r>
                        <a:rPr lang="en-US" sz="2100" b="1" i="0" u="none" strike="noStrike">
                          <a:solidFill>
                            <a:srgbClr val="000000"/>
                          </a:solidFill>
                          <a:effectLst/>
                          <a:latin typeface="Calibri" panose="020F0502020204030204" pitchFamily="34" charset="0"/>
                        </a:rPr>
                        <a:t>Duration</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F4B084"/>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61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118622286"/>
                  </a:ext>
                </a:extLst>
              </a:tr>
              <a:tr h="367362">
                <a:tc>
                  <a:txBody>
                    <a:bodyPr/>
                    <a:lstStyle/>
                    <a:p>
                      <a:pPr algn="r" fontAlgn="b"/>
                      <a:r>
                        <a:rPr lang="en-US" sz="2100" b="1" i="0" u="none" strike="noStrike">
                          <a:solidFill>
                            <a:srgbClr val="000000"/>
                          </a:solidFill>
                          <a:effectLst/>
                          <a:latin typeface="Calibri" panose="020F0502020204030204" pitchFamily="34" charset="0"/>
                        </a:rPr>
                        <a:t>Member Usage Patterns</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F4B084"/>
                    </a:solidFill>
                  </a:tcPr>
                </a:tc>
                <a:tc>
                  <a:txBody>
                    <a:bodyPr/>
                    <a:lstStyle/>
                    <a:p>
                      <a:pPr algn="ctr" fontAlgn="b"/>
                      <a:r>
                        <a:rPr lang="en-US" sz="2100" b="0" i="0" u="none" strike="noStrike">
                          <a:solidFill>
                            <a:srgbClr val="000000"/>
                          </a:solidFill>
                          <a:effectLst/>
                          <a:latin typeface="Calibri" panose="020F0502020204030204" pitchFamily="34" charset="0"/>
                        </a:rPr>
                        <a:t>some</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9D08E"/>
                    </a:solidFill>
                  </a:tcPr>
                </a:tc>
                <a:tc>
                  <a:txBody>
                    <a:bodyPr/>
                    <a:lstStyle/>
                    <a:p>
                      <a:pPr algn="ctr" fontAlgn="b"/>
                      <a:r>
                        <a:rPr lang="en-US" sz="2100" b="0" i="0" u="none" strike="noStrike">
                          <a:solidFill>
                            <a:srgbClr val="FFFFFF"/>
                          </a:solidFill>
                          <a:effectLst/>
                          <a:latin typeface="Calibri" panose="020F0502020204030204" pitchFamily="34" charset="0"/>
                        </a:rPr>
                        <a:t>better</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some</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r>
                        <a:rPr lang="en-US" sz="2100" b="0" i="0" u="none" strike="noStrike">
                          <a:solidFill>
                            <a:srgbClr val="FFFFFF"/>
                          </a:solidFill>
                          <a:effectLst/>
                          <a:latin typeface="Calibri" panose="020F0502020204030204" pitchFamily="34" charset="0"/>
                        </a:rPr>
                        <a:t>better</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extLst>
                  <a:ext uri="{0D108BD9-81ED-4DB2-BD59-A6C34878D82A}">
                    <a16:rowId xmlns:a16="http://schemas.microsoft.com/office/drawing/2014/main" xmlns="" val="2587728510"/>
                  </a:ext>
                </a:extLst>
              </a:tr>
              <a:tr h="367362">
                <a:tc>
                  <a:txBody>
                    <a:bodyPr/>
                    <a:lstStyle/>
                    <a:p>
                      <a:pPr algn="r" fontAlgn="b"/>
                      <a:r>
                        <a:rPr lang="en-US" sz="2100" b="1" i="0" u="none" strike="noStrike">
                          <a:solidFill>
                            <a:srgbClr val="000000"/>
                          </a:solidFill>
                          <a:effectLst/>
                          <a:latin typeface="Calibri" panose="020F0502020204030204" pitchFamily="34" charset="0"/>
                        </a:rPr>
                        <a:t>Member Exercises</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F4B084"/>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some</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r>
                        <a:rPr lang="en-US" sz="2100" b="0" i="0" u="none" strike="noStrike">
                          <a:solidFill>
                            <a:srgbClr val="FFFFFF"/>
                          </a:solidFill>
                          <a:effectLst/>
                          <a:latin typeface="Calibri" panose="020F0502020204030204" pitchFamily="34" charset="0"/>
                        </a:rPr>
                        <a:t>better</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extLst>
                  <a:ext uri="{0D108BD9-81ED-4DB2-BD59-A6C34878D82A}">
                    <a16:rowId xmlns:a16="http://schemas.microsoft.com/office/drawing/2014/main" xmlns="" val="1592378733"/>
                  </a:ext>
                </a:extLst>
              </a:tr>
              <a:tr h="367362">
                <a:tc>
                  <a:txBody>
                    <a:bodyPr/>
                    <a:lstStyle/>
                    <a:p>
                      <a:pPr algn="r" fontAlgn="b"/>
                      <a:r>
                        <a:rPr lang="en-US" sz="2100" b="1" i="0" u="none" strike="noStrike">
                          <a:solidFill>
                            <a:srgbClr val="000000"/>
                          </a:solidFill>
                          <a:effectLst/>
                          <a:latin typeface="Calibri" panose="020F0502020204030204" pitchFamily="34" charset="0"/>
                        </a:rPr>
                        <a:t>Physical Training</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F4B084"/>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some</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r>
                        <a:rPr lang="en-US" sz="2100" b="0" i="0" u="none" strike="noStrike">
                          <a:solidFill>
                            <a:srgbClr val="FFFFFF"/>
                          </a:solidFill>
                          <a:effectLst/>
                          <a:latin typeface="Calibri" panose="020F0502020204030204" pitchFamily="34" charset="0"/>
                        </a:rPr>
                        <a:t>better</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extLst>
                  <a:ext uri="{0D108BD9-81ED-4DB2-BD59-A6C34878D82A}">
                    <a16:rowId xmlns:a16="http://schemas.microsoft.com/office/drawing/2014/main" xmlns="" val="4075609531"/>
                  </a:ext>
                </a:extLst>
              </a:tr>
              <a:tr h="367362">
                <a:tc>
                  <a:txBody>
                    <a:bodyPr/>
                    <a:lstStyle/>
                    <a:p>
                      <a:pPr algn="r" fontAlgn="b"/>
                      <a:r>
                        <a:rPr lang="en-US" sz="2100" b="1" i="0" u="none" strike="noStrike">
                          <a:solidFill>
                            <a:srgbClr val="000000"/>
                          </a:solidFill>
                          <a:effectLst/>
                          <a:latin typeface="Calibri" panose="020F0502020204030204" pitchFamily="34" charset="0"/>
                        </a:rPr>
                        <a:t>Group Tracking</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F4B084"/>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787490832"/>
                  </a:ext>
                </a:extLst>
              </a:tr>
              <a:tr h="367362">
                <a:tc>
                  <a:txBody>
                    <a:bodyPr/>
                    <a:lstStyle/>
                    <a:p>
                      <a:pPr algn="r" fontAlgn="b"/>
                      <a:r>
                        <a:rPr lang="en-US" sz="2100" b="1" i="0" u="none" strike="noStrike">
                          <a:solidFill>
                            <a:srgbClr val="000000"/>
                          </a:solidFill>
                          <a:effectLst/>
                          <a:latin typeface="Calibri" panose="020F0502020204030204" pitchFamily="34" charset="0"/>
                        </a:rPr>
                        <a:t>Yield Management</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F4B084"/>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491614752"/>
                  </a:ext>
                </a:extLst>
              </a:tr>
              <a:tr h="367362">
                <a:tc>
                  <a:txBody>
                    <a:bodyPr/>
                    <a:lstStyle/>
                    <a:p>
                      <a:pPr algn="r" fontAlgn="b"/>
                      <a:r>
                        <a:rPr lang="en-US" sz="2100" b="1" i="0" u="none" strike="noStrike">
                          <a:solidFill>
                            <a:srgbClr val="000000"/>
                          </a:solidFill>
                          <a:effectLst/>
                          <a:latin typeface="Calibri" panose="020F0502020204030204" pitchFamily="34" charset="0"/>
                        </a:rPr>
                        <a:t>Facility Usage</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F4B084"/>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some</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r>
                        <a:rPr lang="en-US" sz="2100" b="0" i="0" u="none" strike="noStrike">
                          <a:solidFill>
                            <a:srgbClr val="FFFFFF"/>
                          </a:solidFill>
                          <a:effectLst/>
                          <a:latin typeface="Calibri" panose="020F0502020204030204" pitchFamily="34" charset="0"/>
                        </a:rPr>
                        <a:t>better</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450356067"/>
                  </a:ext>
                </a:extLst>
              </a:tr>
              <a:tr h="367362">
                <a:tc>
                  <a:txBody>
                    <a:bodyPr/>
                    <a:lstStyle/>
                    <a:p>
                      <a:pPr algn="r" fontAlgn="b"/>
                      <a:r>
                        <a:rPr lang="en-US" sz="2100" b="1" i="0" u="none" strike="noStrike">
                          <a:solidFill>
                            <a:srgbClr val="000000"/>
                          </a:solidFill>
                          <a:effectLst/>
                          <a:latin typeface="Calibri" panose="020F0502020204030204" pitchFamily="34" charset="0"/>
                        </a:rPr>
                        <a:t>Equipment Utilization</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F4B084"/>
                    </a:solidFill>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548235"/>
                    </a:solidFill>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tc>
                  <a:txBody>
                    <a:bodyPr/>
                    <a:lstStyle/>
                    <a:p>
                      <a:pPr algn="ctr" fontAlgn="b"/>
                      <a:r>
                        <a:rPr lang="en-US" sz="2100" b="0" i="0" u="none" strike="noStrike">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75623"/>
                    </a:solidFill>
                  </a:tcPr>
                </a:tc>
                <a:extLst>
                  <a:ext uri="{0D108BD9-81ED-4DB2-BD59-A6C34878D82A}">
                    <a16:rowId xmlns:a16="http://schemas.microsoft.com/office/drawing/2014/main" xmlns="" val="4080459180"/>
                  </a:ext>
                </a:extLst>
              </a:tr>
              <a:tr h="385730">
                <a:tc>
                  <a:txBody>
                    <a:bodyPr/>
                    <a:lstStyle/>
                    <a:p>
                      <a:pPr algn="r" fontAlgn="b"/>
                      <a:r>
                        <a:rPr lang="en-US" sz="2100" b="1" i="0" u="none" strike="noStrike" dirty="0">
                          <a:solidFill>
                            <a:srgbClr val="000000"/>
                          </a:solidFill>
                          <a:effectLst/>
                          <a:latin typeface="Calibri" panose="020F0502020204030204" pitchFamily="34" charset="0"/>
                        </a:rPr>
                        <a:t>Data Analytics</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4B084"/>
                    </a:solidFill>
                  </a:tcPr>
                </a:tc>
                <a:tc>
                  <a:txBody>
                    <a:bodyPr/>
                    <a:lstStyle/>
                    <a:p>
                      <a:pPr algn="ctr" fontAlgn="b"/>
                      <a:r>
                        <a:rPr lang="en-US" sz="2100" b="0" i="0" u="none" strike="noStrike">
                          <a:solidFill>
                            <a:srgbClr val="000000"/>
                          </a:solidFill>
                          <a:effectLst/>
                          <a:latin typeface="Calibri" panose="020F0502020204030204" pitchFamily="34" charset="0"/>
                        </a:rPr>
                        <a:t>some</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08E"/>
                    </a:solidFill>
                  </a:tcPr>
                </a:tc>
                <a:tc>
                  <a:txBody>
                    <a:bodyPr/>
                    <a:lstStyle/>
                    <a:p>
                      <a:pPr algn="ctr" fontAlgn="b"/>
                      <a:r>
                        <a:rPr lang="en-US" sz="2100" b="0" i="0" u="none" strike="noStrike">
                          <a:solidFill>
                            <a:srgbClr val="FFFFFF"/>
                          </a:solidFill>
                          <a:effectLst/>
                          <a:latin typeface="Calibri" panose="020F0502020204030204" pitchFamily="34" charset="0"/>
                        </a:rPr>
                        <a:t>better</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235"/>
                    </a:solidFill>
                  </a:tcPr>
                </a:tc>
                <a:tc>
                  <a:txBody>
                    <a:bodyPr/>
                    <a:lstStyle/>
                    <a:p>
                      <a:pPr algn="ctr" fontAlgn="b"/>
                      <a:endParaRPr lang="en-US" sz="2100" b="0" i="0" u="none" strike="noStrike">
                        <a:solidFill>
                          <a:srgbClr val="000000"/>
                        </a:solidFill>
                        <a:effectLst/>
                        <a:latin typeface="Calibri" panose="020F0502020204030204" pitchFamily="34" charset="0"/>
                      </a:endParaRPr>
                    </a:p>
                  </a:txBody>
                  <a:tcPr marL="18368" marR="18368" marT="18368"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tcPr>
                </a:tc>
                <a:tc>
                  <a:txBody>
                    <a:bodyPr/>
                    <a:lstStyle/>
                    <a:p>
                      <a:pPr algn="ctr" fontAlgn="b"/>
                      <a:r>
                        <a:rPr lang="en-US" sz="2100" b="0" i="0" u="none" strike="noStrike">
                          <a:solidFill>
                            <a:srgbClr val="000000"/>
                          </a:solidFill>
                          <a:effectLst/>
                          <a:latin typeface="Calibri" panose="020F0502020204030204" pitchFamily="34" charset="0"/>
                        </a:rPr>
                        <a:t> </a:t>
                      </a:r>
                    </a:p>
                  </a:txBody>
                  <a:tcPr marL="18368" marR="18368" marT="18368" marB="0" anchor="b">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panose="020F0502020204030204" pitchFamily="34" charset="0"/>
                        </a:rPr>
                        <a:t>some</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235"/>
                    </a:solidFill>
                  </a:tcPr>
                </a:tc>
                <a:tc>
                  <a:txBody>
                    <a:bodyPr/>
                    <a:lstStyle/>
                    <a:p>
                      <a:pPr algn="ctr" fontAlgn="b"/>
                      <a:r>
                        <a:rPr lang="en-US" sz="2100" b="0" i="0" u="none" strike="noStrike">
                          <a:solidFill>
                            <a:srgbClr val="FFFFFF"/>
                          </a:solidFill>
                          <a:effectLst/>
                          <a:latin typeface="Calibri" panose="020F0502020204030204" pitchFamily="34" charset="0"/>
                        </a:rPr>
                        <a:t>better</a:t>
                      </a:r>
                    </a:p>
                  </a:txBody>
                  <a:tcPr marL="18368" marR="18368" marT="1836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5623"/>
                    </a:solidFill>
                  </a:tcPr>
                </a:tc>
                <a:tc>
                  <a:txBody>
                    <a:bodyPr/>
                    <a:lstStyle/>
                    <a:p>
                      <a:pPr algn="ctr" fontAlgn="b"/>
                      <a:r>
                        <a:rPr lang="en-US" sz="2100" b="0" i="0" u="none" strike="noStrike" dirty="0">
                          <a:solidFill>
                            <a:srgbClr val="FFFFFF"/>
                          </a:solidFill>
                          <a:effectLst/>
                          <a:latin typeface="Calibri" panose="020F0502020204030204" pitchFamily="34" charset="0"/>
                        </a:rPr>
                        <a:t> </a:t>
                      </a:r>
                    </a:p>
                  </a:txBody>
                  <a:tcPr marL="18368" marR="18368" marT="18368" marB="0" anchor="b">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2011191481"/>
                  </a:ext>
                </a:extLst>
              </a:tr>
            </a:tbl>
          </a:graphicData>
        </a:graphic>
      </p:graphicFrame>
    </p:spTree>
    <p:extLst>
      <p:ext uri="{BB962C8B-B14F-4D97-AF65-F5344CB8AC3E}">
        <p14:creationId xmlns:p14="http://schemas.microsoft.com/office/powerpoint/2010/main" val="20052104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&amp; Analytics</a:t>
            </a:r>
            <a:endParaRPr lang="en-US" dirty="0"/>
          </a:p>
        </p:txBody>
      </p:sp>
      <p:sp>
        <p:nvSpPr>
          <p:cNvPr id="3" name="Content Placeholder 2"/>
          <p:cNvSpPr>
            <a:spLocks noGrp="1"/>
          </p:cNvSpPr>
          <p:nvPr>
            <p:ph idx="1"/>
          </p:nvPr>
        </p:nvSpPr>
        <p:spPr/>
        <p:txBody>
          <a:bodyPr/>
          <a:lstStyle/>
          <a:p>
            <a:pPr marL="0" indent="0">
              <a:buNone/>
            </a:pPr>
            <a:r>
              <a:rPr lang="en-US" dirty="0" smtClean="0"/>
              <a:t>When you have data, you can make better decisions</a:t>
            </a:r>
          </a:p>
          <a:p>
            <a:pPr marL="0" indent="0">
              <a:buNone/>
            </a:pPr>
            <a:r>
              <a:rPr lang="en-US" dirty="0" smtClean="0"/>
              <a:t>You can experiment</a:t>
            </a:r>
          </a:p>
          <a:p>
            <a:pPr marL="0" indent="0">
              <a:buNone/>
            </a:pPr>
            <a:r>
              <a:rPr lang="en-US" dirty="0" smtClean="0"/>
              <a:t>You can try out new ideas even on small subsets of members to relative measure success- A/B Testing</a:t>
            </a:r>
          </a:p>
        </p:txBody>
      </p:sp>
    </p:spTree>
    <p:extLst>
      <p:ext uri="{BB962C8B-B14F-4D97-AF65-F5344CB8AC3E}">
        <p14:creationId xmlns:p14="http://schemas.microsoft.com/office/powerpoint/2010/main" val="6593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c.lnkd.licdn.com/mpr/mpr/AAEAAQAAAAAAAAIWAAAAJDExNjAzZjAyLTU5MGEtNGY0ZS1iYzhiLWExOWY5N2ViOWI5NQ.png"/>
          <p:cNvPicPr>
            <a:picLocks noChangeAspect="1" noChangeArrowheads="1"/>
          </p:cNvPicPr>
          <p:nvPr/>
        </p:nvPicPr>
        <p:blipFill rotWithShape="1">
          <a:blip r:embed="rId3">
            <a:extLst>
              <a:ext uri="{28A0092B-C50C-407E-A947-70E740481C1C}">
                <a14:useLocalDpi xmlns:a14="http://schemas.microsoft.com/office/drawing/2010/main" val="0"/>
              </a:ext>
            </a:extLst>
          </a:blip>
          <a:srcRect l="26462" r="26712"/>
          <a:stretch/>
        </p:blipFill>
        <p:spPr bwMode="auto">
          <a:xfrm>
            <a:off x="4636008" y="10"/>
            <a:ext cx="755599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1" y="365125"/>
            <a:ext cx="3478160" cy="1325563"/>
          </a:xfrm>
        </p:spPr>
        <p:txBody>
          <a:bodyPr>
            <a:normAutofit/>
          </a:bodyPr>
          <a:lstStyle/>
          <a:p>
            <a:r>
              <a:rPr lang="en-US" sz="4400" dirty="0"/>
              <a:t>Corporate Wellness</a:t>
            </a:r>
          </a:p>
        </p:txBody>
      </p:sp>
      <p:sp>
        <p:nvSpPr>
          <p:cNvPr id="3" name="Content Placeholder 2"/>
          <p:cNvSpPr>
            <a:spLocks noGrp="1"/>
          </p:cNvSpPr>
          <p:nvPr>
            <p:ph idx="1"/>
          </p:nvPr>
        </p:nvSpPr>
        <p:spPr>
          <a:xfrm>
            <a:off x="838202" y="1825625"/>
            <a:ext cx="3478160" cy="4351338"/>
          </a:xfrm>
        </p:spPr>
        <p:txBody>
          <a:bodyPr>
            <a:normAutofit/>
          </a:bodyPr>
          <a:lstStyle/>
          <a:p>
            <a:r>
              <a:rPr lang="en-US" dirty="0"/>
              <a:t>Samsung is beta testing its corporate wellness program using its own Gear devices</a:t>
            </a:r>
          </a:p>
          <a:p>
            <a:r>
              <a:rPr lang="en-US" dirty="0"/>
              <a:t>Integrates with Virgin Pulse</a:t>
            </a:r>
          </a:p>
        </p:txBody>
      </p:sp>
    </p:spTree>
    <p:extLst>
      <p:ext uri="{BB962C8B-B14F-4D97-AF65-F5344CB8AC3E}">
        <p14:creationId xmlns:p14="http://schemas.microsoft.com/office/powerpoint/2010/main" val="39664432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Isosceles Triangle 67"/>
          <p:cNvSpPr/>
          <p:nvPr/>
        </p:nvSpPr>
        <p:spPr>
          <a:xfrm rot="5400000">
            <a:off x="6067083" y="3535660"/>
            <a:ext cx="5119724" cy="356565"/>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512" tIns="60756" rIns="121512" bIns="60756" rtlCol="0" anchor="ctr"/>
          <a:lstStyle/>
          <a:p>
            <a:pPr algn="ctr" defTabSz="1214260"/>
            <a:endParaRPr lang="en-US" sz="2400" dirty="0">
              <a:solidFill>
                <a:prstClr val="white"/>
              </a:solidFill>
            </a:endParaRPr>
          </a:p>
        </p:txBody>
      </p:sp>
      <p:sp>
        <p:nvSpPr>
          <p:cNvPr id="60" name="Rectangle 59"/>
          <p:cNvSpPr/>
          <p:nvPr/>
        </p:nvSpPr>
        <p:spPr>
          <a:xfrm>
            <a:off x="165704" y="1154077"/>
            <a:ext cx="8292485" cy="511972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515" tIns="60757" rIns="121515" bIns="60757" rtlCol="0" anchor="ctr"/>
          <a:lstStyle/>
          <a:p>
            <a:pPr algn="ctr"/>
            <a:endParaRPr lang="en-US" sz="2400">
              <a:solidFill>
                <a:schemeClr val="bg1"/>
              </a:solidFill>
            </a:endParaRPr>
          </a:p>
        </p:txBody>
      </p:sp>
      <p:sp>
        <p:nvSpPr>
          <p:cNvPr id="5" name="Rectangle 4"/>
          <p:cNvSpPr/>
          <p:nvPr/>
        </p:nvSpPr>
        <p:spPr>
          <a:xfrm>
            <a:off x="8446911" y="1154077"/>
            <a:ext cx="3539120" cy="51197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140" tIns="45719" rIns="91140" bIns="45719" rtlCol="0" anchor="ctr"/>
          <a:lstStyle/>
          <a:p>
            <a:pPr algn="ctr"/>
            <a:endParaRPr lang="en-US" sz="2400"/>
          </a:p>
        </p:txBody>
      </p:sp>
      <p:graphicFrame>
        <p:nvGraphicFramePr>
          <p:cNvPr id="14" name="Object 13" hidden="1"/>
          <p:cNvGraphicFramePr>
            <a:graphicFrameLocks noChangeAspect="1"/>
          </p:cNvGraphicFramePr>
          <p:nvPr>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5252" name="think-cell Slide" r:id="rId24" imgW="270" imgH="270" progId="TCLayout.ActiveDocument.1">
                  <p:embed/>
                </p:oleObj>
              </mc:Choice>
              <mc:Fallback>
                <p:oleObj name="think-cell Slide" r:id="rId24" imgW="270" imgH="270" progId="TCLayout.ActiveDocument.1">
                  <p:embed/>
                  <p:pic>
                    <p:nvPicPr>
                      <p:cNvPr id="14" name="Object 13" hidden="1"/>
                      <p:cNvPicPr/>
                      <p:nvPr/>
                    </p:nvPicPr>
                    <p:blipFill>
                      <a:blip r:embed="rId25"/>
                      <a:stretch>
                        <a:fillRect/>
                      </a:stretch>
                    </p:blipFill>
                    <p:spPr>
                      <a:xfrm>
                        <a:off x="2119" y="2119"/>
                        <a:ext cx="2116" cy="2116"/>
                      </a:xfrm>
                      <a:prstGeom prst="rect">
                        <a:avLst/>
                      </a:prstGeom>
                    </p:spPr>
                  </p:pic>
                </p:oleObj>
              </mc:Fallback>
            </mc:AlternateContent>
          </a:graphicData>
        </a:graphic>
      </p:graphicFrame>
      <p:sp>
        <p:nvSpPr>
          <p:cNvPr id="18" name="Rectangle 17" hidden="1"/>
          <p:cNvSpPr/>
          <p:nvPr>
            <p:custDataLst>
              <p:tags r:id="rId3"/>
            </p:custDataLst>
          </p:nvPr>
        </p:nvSpPr>
        <p:spPr bwMode="auto">
          <a:xfrm>
            <a:off x="1" y="1"/>
            <a:ext cx="211667" cy="2116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600" dirty="0">
              <a:sym typeface="+mn-lt"/>
            </a:endParaRPr>
          </a:p>
        </p:txBody>
      </p:sp>
      <p:sp>
        <p:nvSpPr>
          <p:cNvPr id="48" name="Pentagon 47"/>
          <p:cNvSpPr/>
          <p:nvPr/>
        </p:nvSpPr>
        <p:spPr>
          <a:xfrm>
            <a:off x="576550" y="2301991"/>
            <a:ext cx="7751215" cy="1698631"/>
          </a:xfrm>
          <a:prstGeom prst="homePlate">
            <a:avLst>
              <a:gd name="adj" fmla="val 19880"/>
            </a:avLst>
          </a:prstGeom>
          <a:gradFill flip="none" rotWithShape="1">
            <a:gsLst>
              <a:gs pos="0">
                <a:schemeClr val="tx1">
                  <a:lumMod val="65000"/>
                  <a:lumOff val="35000"/>
                  <a:alpha val="30000"/>
                </a:schemeClr>
              </a:gs>
              <a:gs pos="27000">
                <a:schemeClr val="accent1">
                  <a:tint val="44500"/>
                  <a:satMod val="160000"/>
                </a:schemeClr>
              </a:gs>
              <a:gs pos="100000">
                <a:schemeClr val="accent3">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515" tIns="60757" rIns="121515" bIns="60757" rtlCol="0" anchor="ctr"/>
          <a:lstStyle/>
          <a:p>
            <a:pPr algn="ctr"/>
            <a:r>
              <a:rPr lang="en-US" sz="1467" b="1" dirty="0">
                <a:solidFill>
                  <a:schemeClr val="bg1"/>
                </a:solidFill>
              </a:rPr>
              <a:t> </a:t>
            </a:r>
            <a:r>
              <a:rPr lang="en-US" sz="1467" b="1" dirty="0" err="1">
                <a:solidFill>
                  <a:schemeClr val="bg1"/>
                </a:solidFill>
              </a:rPr>
              <a:t>po</a:t>
            </a:r>
            <a:endParaRPr lang="en-US" sz="1467" b="1" dirty="0">
              <a:solidFill>
                <a:schemeClr val="bg1"/>
              </a:solidFill>
            </a:endParaRPr>
          </a:p>
        </p:txBody>
      </p:sp>
      <p:sp>
        <p:nvSpPr>
          <p:cNvPr id="49" name="Pentagon 48"/>
          <p:cNvSpPr/>
          <p:nvPr/>
        </p:nvSpPr>
        <p:spPr>
          <a:xfrm>
            <a:off x="576550" y="4012258"/>
            <a:ext cx="7751215" cy="1698631"/>
          </a:xfrm>
          <a:prstGeom prst="homePlate">
            <a:avLst>
              <a:gd name="adj" fmla="val 18598"/>
            </a:avLst>
          </a:prstGeom>
          <a:gradFill flip="none" rotWithShape="1">
            <a:gsLst>
              <a:gs pos="0">
                <a:schemeClr val="bg1">
                  <a:lumMod val="50000"/>
                  <a:alpha val="78000"/>
                </a:schemeClr>
              </a:gs>
              <a:gs pos="27000">
                <a:schemeClr val="accent1">
                  <a:tint val="44500"/>
                  <a:satMod val="160000"/>
                </a:schemeClr>
              </a:gs>
              <a:gs pos="100000">
                <a:schemeClr val="accent5">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21515" tIns="60757" rIns="121515" bIns="60757" rtlCol="0" anchor="ctr"/>
          <a:lstStyle/>
          <a:p>
            <a:pPr algn="ctr"/>
            <a:endParaRPr lang="en-US" sz="1467" b="1">
              <a:solidFill>
                <a:schemeClr val="tx1"/>
              </a:solidFill>
            </a:endParaRPr>
          </a:p>
        </p:txBody>
      </p:sp>
      <p:sp>
        <p:nvSpPr>
          <p:cNvPr id="2" name="Title 1"/>
          <p:cNvSpPr>
            <a:spLocks noGrp="1"/>
          </p:cNvSpPr>
          <p:nvPr>
            <p:ph type="title"/>
          </p:nvPr>
        </p:nvSpPr>
        <p:spPr/>
        <p:txBody>
          <a:bodyPr/>
          <a:lstStyle/>
          <a:p>
            <a:r>
              <a:rPr lang="en-US" dirty="0">
                <a:solidFill>
                  <a:schemeClr val="tx1"/>
                </a:solidFill>
              </a:rPr>
              <a:t>Smart Wearables Poised To Transform Wellness Market</a:t>
            </a:r>
          </a:p>
        </p:txBody>
      </p:sp>
      <p:sp>
        <p:nvSpPr>
          <p:cNvPr id="3" name="Slide Number Placeholder 2"/>
          <p:cNvSpPr>
            <a:spLocks noGrp="1"/>
          </p:cNvSpPr>
          <p:nvPr>
            <p:ph type="sldNum" sz="quarter" idx="4"/>
          </p:nvPr>
        </p:nvSpPr>
        <p:spPr>
          <a:xfrm>
            <a:off x="5544351" y="6527181"/>
            <a:ext cx="1137172" cy="330819"/>
          </a:xfrm>
        </p:spPr>
        <p:txBody>
          <a:bodyPr/>
          <a:lstStyle/>
          <a:p>
            <a:fld id="{E87F3EDC-7C6D-A54E-976A-F80EFB66C15F}" type="slidenum">
              <a:rPr lang="en-US" smtClean="0"/>
              <a:pPr/>
              <a:t>54</a:t>
            </a:fld>
            <a:endParaRPr lang="en-US" dirty="0"/>
          </a:p>
        </p:txBody>
      </p:sp>
      <p:sp>
        <p:nvSpPr>
          <p:cNvPr id="4" name="Pentagon 3"/>
          <p:cNvSpPr/>
          <p:nvPr/>
        </p:nvSpPr>
        <p:spPr>
          <a:xfrm>
            <a:off x="1195568" y="2439574"/>
            <a:ext cx="1961485" cy="1390895"/>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121515" tIns="60757" rIns="121515" bIns="60757" rtlCol="0" anchor="ctr"/>
          <a:lstStyle/>
          <a:p>
            <a:pPr algn="ctr"/>
            <a:r>
              <a:rPr lang="en-US" sz="3733" b="1" dirty="0">
                <a:solidFill>
                  <a:schemeClr val="bg1"/>
                </a:solidFill>
              </a:rPr>
              <a:t>$700B </a:t>
            </a:r>
          </a:p>
          <a:p>
            <a:pPr algn="ctr"/>
            <a:r>
              <a:rPr lang="en-US" sz="1600" dirty="0">
                <a:solidFill>
                  <a:schemeClr val="bg1"/>
                </a:solidFill>
              </a:rPr>
              <a:t>spend by employers on Employee health claims per year</a:t>
            </a:r>
            <a:endParaRPr lang="en-US" sz="1467" dirty="0">
              <a:solidFill>
                <a:schemeClr val="bg1"/>
              </a:solidFill>
            </a:endParaRPr>
          </a:p>
        </p:txBody>
      </p:sp>
      <p:sp>
        <p:nvSpPr>
          <p:cNvPr id="6" name="Pentagon 5"/>
          <p:cNvSpPr/>
          <p:nvPr/>
        </p:nvSpPr>
        <p:spPr>
          <a:xfrm>
            <a:off x="1178291" y="4113655"/>
            <a:ext cx="2440144" cy="1417776"/>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121515" tIns="60757" rIns="121515" bIns="60757" rtlCol="0" anchor="ctr"/>
          <a:lstStyle/>
          <a:p>
            <a:pPr algn="ctr"/>
            <a:r>
              <a:rPr lang="en-US" sz="3733" b="1" dirty="0">
                <a:solidFill>
                  <a:schemeClr val="bg1"/>
                </a:solidFill>
              </a:rPr>
              <a:t>-2%</a:t>
            </a:r>
          </a:p>
          <a:p>
            <a:pPr algn="ctr"/>
            <a:r>
              <a:rPr lang="en-US" sz="1600" dirty="0">
                <a:solidFill>
                  <a:schemeClr val="bg1"/>
                </a:solidFill>
              </a:rPr>
              <a:t>Annual 2016 </a:t>
            </a:r>
          </a:p>
          <a:p>
            <a:pPr algn="ctr"/>
            <a:r>
              <a:rPr lang="en-US" sz="1600" dirty="0">
                <a:solidFill>
                  <a:schemeClr val="bg1"/>
                </a:solidFill>
              </a:rPr>
              <a:t>Productivity decline</a:t>
            </a:r>
          </a:p>
          <a:p>
            <a:pPr algn="ctr"/>
            <a:r>
              <a:rPr lang="en-US" sz="1600" dirty="0">
                <a:solidFill>
                  <a:schemeClr val="bg1"/>
                </a:solidFill>
              </a:rPr>
              <a:t>($450B per year lost </a:t>
            </a:r>
          </a:p>
          <a:p>
            <a:pPr algn="ctr"/>
            <a:r>
              <a:rPr lang="en-US" sz="1600" dirty="0">
                <a:solidFill>
                  <a:schemeClr val="bg1"/>
                </a:solidFill>
              </a:rPr>
              <a:t>in productivity)</a:t>
            </a:r>
          </a:p>
        </p:txBody>
      </p:sp>
      <p:sp>
        <p:nvSpPr>
          <p:cNvPr id="10" name="Pentagon 9"/>
          <p:cNvSpPr/>
          <p:nvPr/>
        </p:nvSpPr>
        <p:spPr>
          <a:xfrm>
            <a:off x="6058197" y="4145608"/>
            <a:ext cx="2150787" cy="1438385"/>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121515" tIns="60757" rIns="121515" bIns="60757" rtlCol="0" anchor="ctr"/>
          <a:lstStyle/>
          <a:p>
            <a:pPr algn="ctr"/>
            <a:r>
              <a:rPr lang="en-US" sz="3733" b="1" dirty="0">
                <a:solidFill>
                  <a:schemeClr val="bg1"/>
                </a:solidFill>
              </a:rPr>
              <a:t>+8.5% </a:t>
            </a:r>
          </a:p>
          <a:p>
            <a:pPr algn="ctr"/>
            <a:r>
              <a:rPr lang="en-US" sz="1600" dirty="0">
                <a:solidFill>
                  <a:schemeClr val="bg1"/>
                </a:solidFill>
              </a:rPr>
              <a:t>Employers expect Work productivity increase per year</a:t>
            </a:r>
          </a:p>
        </p:txBody>
      </p:sp>
      <p:sp>
        <p:nvSpPr>
          <p:cNvPr id="8" name="Pentagon 7"/>
          <p:cNvSpPr/>
          <p:nvPr/>
        </p:nvSpPr>
        <p:spPr>
          <a:xfrm>
            <a:off x="6155567" y="2439371"/>
            <a:ext cx="2078300" cy="1410044"/>
          </a:xfrm>
          <a:prstGeom prst="homePlate">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121515" tIns="60757" rIns="121515" bIns="60757" rtlCol="0" anchor="ctr"/>
          <a:lstStyle/>
          <a:p>
            <a:pPr algn="ctr"/>
            <a:r>
              <a:rPr lang="en-US" sz="3733" b="1" dirty="0">
                <a:solidFill>
                  <a:schemeClr val="bg1"/>
                </a:solidFill>
              </a:rPr>
              <a:t>63%</a:t>
            </a:r>
            <a:r>
              <a:rPr lang="en-US" sz="3733" b="1" dirty="0">
                <a:solidFill>
                  <a:schemeClr val="tx1"/>
                </a:solidFill>
              </a:rPr>
              <a:t> </a:t>
            </a:r>
          </a:p>
          <a:p>
            <a:pPr algn="ctr"/>
            <a:r>
              <a:rPr lang="en-US" sz="1600" dirty="0">
                <a:solidFill>
                  <a:schemeClr val="bg1"/>
                </a:solidFill>
              </a:rPr>
              <a:t>Insurers believe wearables will transform industry</a:t>
            </a:r>
          </a:p>
          <a:p>
            <a:pPr algn="ctr"/>
            <a:r>
              <a:rPr lang="en-US" sz="1600" dirty="0">
                <a:solidFill>
                  <a:schemeClr val="bg1"/>
                </a:solidFill>
              </a:rPr>
              <a:t>($100B saving)</a:t>
            </a:r>
          </a:p>
        </p:txBody>
      </p:sp>
      <p:sp>
        <p:nvSpPr>
          <p:cNvPr id="15" name="Rectangle 14"/>
          <p:cNvSpPr/>
          <p:nvPr/>
        </p:nvSpPr>
        <p:spPr>
          <a:xfrm>
            <a:off x="72572" y="1296175"/>
            <a:ext cx="3481393" cy="410023"/>
          </a:xfrm>
          <a:prstGeom prst="rect">
            <a:avLst/>
          </a:prstGeom>
        </p:spPr>
        <p:txBody>
          <a:bodyPr wrap="square" lIns="121515" tIns="60757" rIns="121515" bIns="60757">
            <a:spAutoFit/>
          </a:bodyPr>
          <a:lstStyle/>
          <a:p>
            <a:pPr algn="ctr"/>
            <a:r>
              <a:rPr lang="en-US" sz="1867" b="1" i="1" dirty="0">
                <a:solidFill>
                  <a:schemeClr val="bg1"/>
                </a:solidFill>
              </a:rPr>
              <a:t>Emerging Enterprise Issues</a:t>
            </a:r>
          </a:p>
        </p:txBody>
      </p:sp>
      <p:sp>
        <p:nvSpPr>
          <p:cNvPr id="17" name="Rectangle 16"/>
          <p:cNvSpPr/>
          <p:nvPr/>
        </p:nvSpPr>
        <p:spPr>
          <a:xfrm>
            <a:off x="4327071" y="1296175"/>
            <a:ext cx="3932740" cy="410023"/>
          </a:xfrm>
          <a:prstGeom prst="rect">
            <a:avLst/>
          </a:prstGeom>
        </p:spPr>
        <p:txBody>
          <a:bodyPr wrap="square" lIns="121515" tIns="60757" rIns="121515" bIns="60757">
            <a:spAutoFit/>
          </a:bodyPr>
          <a:lstStyle/>
          <a:p>
            <a:pPr algn="ctr"/>
            <a:r>
              <a:rPr lang="en-US" sz="1867" b="1" i="1" dirty="0">
                <a:solidFill>
                  <a:schemeClr val="bg1"/>
                </a:solidFill>
              </a:rPr>
              <a:t>Expected Wearable Tech Impact</a:t>
            </a:r>
          </a:p>
        </p:txBody>
      </p:sp>
      <p:pic>
        <p:nvPicPr>
          <p:cNvPr id="51" name="Picture 50"/>
          <p:cNvPicPr>
            <a:picLocks noChangeAspect="1"/>
          </p:cNvPicPr>
          <p:nvPr/>
        </p:nvPicPr>
        <p:blipFill rotWithShape="1">
          <a:blip r:embed="rId26" cstate="email">
            <a:extLst>
              <a:ext uri="{28A0092B-C50C-407E-A947-70E740481C1C}">
                <a14:useLocalDpi xmlns:a14="http://schemas.microsoft.com/office/drawing/2010/main"/>
              </a:ext>
            </a:extLst>
          </a:blip>
          <a:srcRect l="-8830" r="-7723"/>
          <a:stretch/>
        </p:blipFill>
        <p:spPr>
          <a:xfrm>
            <a:off x="2838057" y="2161416"/>
            <a:ext cx="3672969" cy="3672969"/>
          </a:xfrm>
          <a:prstGeom prst="ellipse">
            <a:avLst/>
          </a:prstGeom>
          <a:effectLst/>
        </p:spPr>
      </p:pic>
      <p:sp>
        <p:nvSpPr>
          <p:cNvPr id="52" name="Oval 51"/>
          <p:cNvSpPr/>
          <p:nvPr/>
        </p:nvSpPr>
        <p:spPr>
          <a:xfrm>
            <a:off x="3510975" y="2768817"/>
            <a:ext cx="2381727" cy="2405544"/>
          </a:xfrm>
          <a:prstGeom prst="ellipse">
            <a:avLst/>
          </a:prstGeom>
          <a:solidFill>
            <a:schemeClr val="tx2">
              <a:lumMod val="50000"/>
            </a:schemeClr>
          </a:solidFill>
          <a:ln>
            <a:noFill/>
          </a:ln>
          <a:effectLst>
            <a:glow rad="2286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lIns="0" tIns="60757" rIns="0" bIns="60757" rtlCol="0" anchor="ctr"/>
          <a:lstStyle/>
          <a:p>
            <a:pPr algn="ctr"/>
            <a:r>
              <a:rPr lang="en-US" sz="4800" dirty="0"/>
              <a:t>80%</a:t>
            </a:r>
          </a:p>
          <a:p>
            <a:pPr algn="ctr"/>
            <a:r>
              <a:rPr lang="en-US" sz="1600" dirty="0"/>
              <a:t>Wearable to be </a:t>
            </a:r>
          </a:p>
          <a:p>
            <a:pPr algn="ctr"/>
            <a:r>
              <a:rPr lang="en-US" sz="1600" b="1" dirty="0"/>
              <a:t>“Wrist-worn” </a:t>
            </a:r>
            <a:r>
              <a:rPr lang="en-US" sz="1600" dirty="0"/>
              <a:t>form factor </a:t>
            </a:r>
          </a:p>
          <a:p>
            <a:pPr algn="ctr"/>
            <a:r>
              <a:rPr lang="en-US" sz="1600" dirty="0"/>
              <a:t>By 2019</a:t>
            </a:r>
          </a:p>
        </p:txBody>
      </p:sp>
      <p:sp>
        <p:nvSpPr>
          <p:cNvPr id="62" name="Rectangle 61"/>
          <p:cNvSpPr/>
          <p:nvPr/>
        </p:nvSpPr>
        <p:spPr>
          <a:xfrm>
            <a:off x="203319" y="6527801"/>
            <a:ext cx="7429165" cy="307367"/>
          </a:xfrm>
          <a:prstGeom prst="rect">
            <a:avLst/>
          </a:prstGeom>
        </p:spPr>
        <p:txBody>
          <a:bodyPr wrap="none" lIns="121515" tIns="60757" rIns="121515" bIns="60757">
            <a:spAutoFit/>
          </a:bodyPr>
          <a:lstStyle/>
          <a:p>
            <a:r>
              <a:rPr lang="en-US" sz="1200" dirty="0"/>
              <a:t>Source: PWC, AHPC, Bureau of Labor Statistics, Accenture, </a:t>
            </a:r>
            <a:r>
              <a:rPr lang="en-US" sz="1200" dirty="0" err="1"/>
              <a:t>Emarketeer</a:t>
            </a:r>
            <a:r>
              <a:rPr lang="en-US" sz="1200" dirty="0"/>
              <a:t> , Compass Intelligence 2016, and IDC 2015</a:t>
            </a:r>
          </a:p>
        </p:txBody>
      </p:sp>
      <p:sp>
        <p:nvSpPr>
          <p:cNvPr id="28" name="Oval 27"/>
          <p:cNvSpPr/>
          <p:nvPr/>
        </p:nvSpPr>
        <p:spPr>
          <a:xfrm>
            <a:off x="262124" y="2726973"/>
            <a:ext cx="935669" cy="924259"/>
          </a:xfrm>
          <a:prstGeom prst="ellipse">
            <a:avLst/>
          </a:prstGeom>
          <a:solidFill>
            <a:schemeClr val="accent3">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121512" tIns="60756" rIns="121512" bIns="60756" rtlCol="0" anchor="ctr"/>
          <a:lstStyle/>
          <a:p>
            <a:pPr algn="ctr" defTabSz="1214260"/>
            <a:endParaRPr lang="en-US" sz="2400" dirty="0">
              <a:solidFill>
                <a:prstClr val="white"/>
              </a:solidFill>
            </a:endParaRPr>
          </a:p>
        </p:txBody>
      </p:sp>
      <p:pic>
        <p:nvPicPr>
          <p:cNvPr id="29" name="Picture 70" descr="http://www.clipartbest.com/cliparts/9TR/Rzg/9TRRzgryc.png"/>
          <p:cNvPicPr>
            <a:picLocks noChangeAspect="1" noChangeArrowheads="1"/>
          </p:cNvPicPr>
          <p:nvPr/>
        </p:nvPicPr>
        <p:blipFill>
          <a:blip r:embed="rId27" cstate="email">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77119" y="2963899"/>
            <a:ext cx="454143" cy="435220"/>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a:xfrm>
            <a:off x="215560" y="4440829"/>
            <a:ext cx="935669" cy="924259"/>
          </a:xfrm>
          <a:prstGeom prst="ellipse">
            <a:avLst/>
          </a:prstGeom>
          <a:solidFill>
            <a:schemeClr val="accent5">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121512" tIns="60756" rIns="121512" bIns="60756" rtlCol="0" anchor="ctr"/>
          <a:lstStyle/>
          <a:p>
            <a:pPr algn="ctr" defTabSz="1214260"/>
            <a:endParaRPr lang="en-US" sz="2400" dirty="0">
              <a:solidFill>
                <a:prstClr val="white"/>
              </a:solidFill>
            </a:endParaRPr>
          </a:p>
        </p:txBody>
      </p:sp>
      <p:pic>
        <p:nvPicPr>
          <p:cNvPr id="31" name="Picture 74" descr="https://cdn1.iconfinder.com/data/icons/seo-pack-1/512/seo-37-512.png"/>
          <p:cNvPicPr>
            <a:picLocks noChangeAspect="1" noChangeArrowheads="1"/>
          </p:cNvPicPr>
          <p:nvPr/>
        </p:nvPicPr>
        <p:blipFill>
          <a:blip r:embed="rId29" cstate="email">
            <a:clrChange>
              <a:clrFrom>
                <a:srgbClr val="444444">
                  <a:alpha val="5882"/>
                </a:srgbClr>
              </a:clrFrom>
              <a:clrTo>
                <a:srgbClr val="444444">
                  <a:alpha val="0"/>
                </a:srgbClr>
              </a:clrTo>
            </a:clrChange>
            <a:biLevel thresh="25000"/>
            <a:extLst>
              <a:ext uri="{28A0092B-C50C-407E-A947-70E740481C1C}">
                <a14:useLocalDpi xmlns:a14="http://schemas.microsoft.com/office/drawing/2010/main"/>
              </a:ext>
            </a:extLst>
          </a:blip>
          <a:srcRect/>
          <a:stretch>
            <a:fillRect/>
          </a:stretch>
        </p:blipFill>
        <p:spPr bwMode="auto">
          <a:xfrm>
            <a:off x="465990" y="4658589"/>
            <a:ext cx="441785" cy="44178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8785019" y="1176842"/>
            <a:ext cx="2699412" cy="697343"/>
          </a:xfrm>
          <a:prstGeom prst="rect">
            <a:avLst/>
          </a:prstGeom>
        </p:spPr>
        <p:txBody>
          <a:bodyPr wrap="square" lIns="121512" tIns="60756" rIns="121512" bIns="60756">
            <a:spAutoFit/>
          </a:bodyPr>
          <a:lstStyle/>
          <a:p>
            <a:pPr algn="ctr" defTabSz="1214260"/>
            <a:r>
              <a:rPr lang="en-US" sz="1867" b="1" dirty="0"/>
              <a:t>50% Wearables Sales Expected From B2B</a:t>
            </a:r>
          </a:p>
        </p:txBody>
      </p:sp>
      <p:cxnSp>
        <p:nvCxnSpPr>
          <p:cNvPr id="35" name="Straight Connector 34"/>
          <p:cNvCxnSpPr/>
          <p:nvPr/>
        </p:nvCxnSpPr>
        <p:spPr>
          <a:xfrm>
            <a:off x="8665021" y="1976068"/>
            <a:ext cx="3048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Object 35"/>
          <p:cNvGraphicFramePr>
            <a:graphicFrameLocks/>
          </p:cNvGraphicFramePr>
          <p:nvPr>
            <p:custDataLst>
              <p:tags r:id="rId4"/>
            </p:custDataLst>
            <p:extLst>
              <p:ext uri="{D42A27DB-BD31-4B8C-83A1-F6EECF244321}">
                <p14:modId xmlns:p14="http://schemas.microsoft.com/office/powerpoint/2010/main" val="442213347"/>
              </p:ext>
            </p:extLst>
          </p:nvPr>
        </p:nvGraphicFramePr>
        <p:xfrm>
          <a:off x="8699152" y="2719923"/>
          <a:ext cx="2743200" cy="2908300"/>
        </p:xfrm>
        <a:graphic>
          <a:graphicData uri="http://schemas.openxmlformats.org/drawingml/2006/chart">
            <c:chart xmlns:c="http://schemas.openxmlformats.org/drawingml/2006/chart" xmlns:r="http://schemas.openxmlformats.org/officeDocument/2006/relationships" r:id="rId30"/>
          </a:graphicData>
        </a:graphic>
      </p:graphicFrame>
      <p:cxnSp>
        <p:nvCxnSpPr>
          <p:cNvPr id="38" name="Straight Connector 37"/>
          <p:cNvCxnSpPr/>
          <p:nvPr>
            <p:custDataLst>
              <p:tags r:id="rId5"/>
            </p:custDataLst>
          </p:nvPr>
        </p:nvCxnSpPr>
        <p:spPr bwMode="gray">
          <a:xfrm>
            <a:off x="10693052" y="4243920"/>
            <a:ext cx="0" cy="1295400"/>
          </a:xfrm>
          <a:prstGeom prst="line">
            <a:avLst/>
          </a:prstGeom>
          <a:ln w="28575">
            <a:solidFill>
              <a:srgbClr val="364D6E"/>
            </a:solidFill>
            <a:prstDash val="lg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custDataLst>
              <p:tags r:id="rId6"/>
            </p:custDataLst>
          </p:nvPr>
        </p:nvCxnSpPr>
        <p:spPr bwMode="gray">
          <a:xfrm>
            <a:off x="10324752" y="5361520"/>
            <a:ext cx="0" cy="177800"/>
          </a:xfrm>
          <a:prstGeom prst="line">
            <a:avLst/>
          </a:prstGeom>
          <a:ln w="28575">
            <a:solidFill>
              <a:srgbClr val="364D6E"/>
            </a:solidFill>
            <a:prstDash val="lg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custDataLst>
              <p:tags r:id="rId7"/>
            </p:custDataLst>
          </p:nvPr>
        </p:nvCxnSpPr>
        <p:spPr bwMode="gray">
          <a:xfrm>
            <a:off x="9842152" y="5361520"/>
            <a:ext cx="0" cy="177800"/>
          </a:xfrm>
          <a:prstGeom prst="line">
            <a:avLst/>
          </a:prstGeom>
          <a:ln w="28575">
            <a:solidFill>
              <a:srgbClr val="364D6E"/>
            </a:solidFill>
            <a:prstDash val="lg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custDataLst>
              <p:tags r:id="rId8"/>
            </p:custDataLst>
          </p:nvPr>
        </p:nvCxnSpPr>
        <p:spPr bwMode="gray">
          <a:xfrm>
            <a:off x="9473852" y="5526623"/>
            <a:ext cx="0" cy="12700"/>
          </a:xfrm>
          <a:prstGeom prst="line">
            <a:avLst/>
          </a:prstGeom>
          <a:ln w="28575">
            <a:solidFill>
              <a:srgbClr val="364D6E"/>
            </a:solidFill>
            <a:prstDash val="lg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custDataLst>
              <p:tags r:id="rId9"/>
            </p:custDataLst>
          </p:nvPr>
        </p:nvCxnSpPr>
        <p:spPr bwMode="gray">
          <a:xfrm>
            <a:off x="9003952" y="5526623"/>
            <a:ext cx="0" cy="12700"/>
          </a:xfrm>
          <a:prstGeom prst="line">
            <a:avLst/>
          </a:prstGeom>
          <a:ln w="28575">
            <a:solidFill>
              <a:srgbClr val="364D6E"/>
            </a:solidFill>
            <a:prstDash val="lg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custDataLst>
              <p:tags r:id="rId10"/>
            </p:custDataLst>
          </p:nvPr>
        </p:nvCxnSpPr>
        <p:spPr bwMode="auto">
          <a:xfrm flipH="1">
            <a:off x="10263369" y="5382688"/>
            <a:ext cx="86784" cy="67733"/>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custDataLst>
              <p:tags r:id="rId11"/>
            </p:custDataLst>
          </p:nvPr>
        </p:nvCxnSpPr>
        <p:spPr bwMode="auto">
          <a:xfrm flipH="1">
            <a:off x="9414589" y="5382687"/>
            <a:ext cx="84667" cy="150284"/>
          </a:xfrm>
          <a:prstGeom prst="line">
            <a:avLst/>
          </a:prstGeom>
          <a:ln w="63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5" name="Text Placeholder 12"/>
          <p:cNvSpPr>
            <a:spLocks noGrp="1"/>
          </p:cNvSpPr>
          <p:nvPr>
            <p:custDataLst>
              <p:tags r:id="rId12"/>
            </p:custDataLst>
          </p:nvPr>
        </p:nvSpPr>
        <p:spPr bwMode="gray">
          <a:xfrm>
            <a:off x="10646690" y="2569842"/>
            <a:ext cx="565151" cy="243417"/>
          </a:xfrm>
          <a:prstGeom prst="rect">
            <a:avLst/>
          </a:prstGeom>
          <a:noFill/>
          <a:extLst>
            <a:ext uri="{909E8E84-426E-40DD-AFC4-6F175D3DCCD1}">
              <a14:hiddenFill xmlns:a14="http://schemas.microsoft.com/office/drawing/2010/main">
                <a:solidFill>
                  <a:scrgbClr r="0" g="0" b="0"/>
                </a:solidFill>
              </a14:hiddenFill>
            </a:ext>
          </a:extLst>
        </p:spPr>
        <p:txBody>
          <a:bodyPr wrap="none" lIns="29633" tIns="0" rIns="29633" bIns="0" numCol="1" spcCol="0" anchor="b" anchorCtr="0">
            <a:noAutofit/>
          </a:bodyPr>
          <a:lstStyle>
            <a:lvl1pPr marL="342810" indent="-342810" algn="l" defTabSz="457080" rtl="0" eaLnBrk="1" latinLnBrk="0" hangingPunct="1">
              <a:spcBef>
                <a:spcPct val="20000"/>
              </a:spcBef>
              <a:buFont typeface="Arial"/>
              <a:buChar char="•"/>
              <a:defRPr sz="3200" kern="1200">
                <a:solidFill>
                  <a:schemeClr val="bg1"/>
                </a:solidFill>
                <a:latin typeface="Franklin Gothic Book"/>
                <a:ea typeface="+mn-ea"/>
                <a:cs typeface="+mn-cs"/>
              </a:defRPr>
            </a:lvl1pPr>
            <a:lvl2pPr marL="742757" indent="-285674" algn="l" defTabSz="457080" rtl="0" eaLnBrk="1" latinLnBrk="0" hangingPunct="1">
              <a:spcBef>
                <a:spcPct val="20000"/>
              </a:spcBef>
              <a:buFont typeface="Arial"/>
              <a:buChar char="–"/>
              <a:defRPr sz="2800" kern="1200">
                <a:solidFill>
                  <a:schemeClr val="bg1"/>
                </a:solidFill>
                <a:latin typeface="Franklin Gothic Book"/>
                <a:ea typeface="+mn-ea"/>
                <a:cs typeface="+mn-cs"/>
              </a:defRPr>
            </a:lvl2pPr>
            <a:lvl3pPr marL="1142700" indent="-228540" algn="l" defTabSz="457080" rtl="0" eaLnBrk="1" latinLnBrk="0" hangingPunct="1">
              <a:spcBef>
                <a:spcPct val="20000"/>
              </a:spcBef>
              <a:buFont typeface="Arial"/>
              <a:buChar char="•"/>
              <a:defRPr sz="2400" kern="1200">
                <a:solidFill>
                  <a:schemeClr val="bg1"/>
                </a:solidFill>
                <a:latin typeface="Franklin Gothic Book"/>
                <a:ea typeface="+mn-ea"/>
                <a:cs typeface="+mn-cs"/>
              </a:defRPr>
            </a:lvl3pPr>
            <a:lvl4pPr marL="159978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4pPr>
            <a:lvl5pPr marL="205686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5pPr>
            <a:lvl6pPr marL="2513940" indent="-228540" algn="l" defTabSz="457080" rtl="0" eaLnBrk="1" latinLnBrk="0" hangingPunct="1">
              <a:spcBef>
                <a:spcPct val="20000"/>
              </a:spcBef>
              <a:buFont typeface="Arial"/>
              <a:buChar char="•"/>
              <a:defRPr sz="2000" kern="1200">
                <a:solidFill>
                  <a:schemeClr val="tx1"/>
                </a:solidFill>
                <a:latin typeface="+mn-lt"/>
                <a:ea typeface="+mn-ea"/>
                <a:cs typeface="+mn-cs"/>
              </a:defRPr>
            </a:lvl6pPr>
            <a:lvl7pPr marL="2971020" indent="-228540" algn="l" defTabSz="457080" rtl="0" eaLnBrk="1" latinLnBrk="0" hangingPunct="1">
              <a:spcBef>
                <a:spcPct val="20000"/>
              </a:spcBef>
              <a:buFont typeface="Arial"/>
              <a:buChar char="•"/>
              <a:defRPr sz="2000" kern="1200">
                <a:solidFill>
                  <a:schemeClr val="tx1"/>
                </a:solidFill>
                <a:latin typeface="+mn-lt"/>
                <a:ea typeface="+mn-ea"/>
                <a:cs typeface="+mn-cs"/>
              </a:defRPr>
            </a:lvl7pPr>
            <a:lvl8pPr marL="3428100" indent="-228540" algn="l" defTabSz="457080" rtl="0" eaLnBrk="1" latinLnBrk="0" hangingPunct="1">
              <a:spcBef>
                <a:spcPct val="20000"/>
              </a:spcBef>
              <a:buFont typeface="Arial"/>
              <a:buChar char="•"/>
              <a:defRPr sz="2000" kern="1200">
                <a:solidFill>
                  <a:schemeClr val="tx1"/>
                </a:solidFill>
                <a:latin typeface="+mn-lt"/>
                <a:ea typeface="+mn-ea"/>
                <a:cs typeface="+mn-cs"/>
              </a:defRPr>
            </a:lvl8pPr>
            <a:lvl9pPr marL="3885180" indent="-228540" algn="l" defTabSz="45708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spcAft>
                <a:spcPct val="0"/>
              </a:spcAft>
              <a:buNone/>
            </a:pPr>
            <a:r>
              <a:rPr lang="en-US" sz="1600" dirty="0">
                <a:solidFill>
                  <a:schemeClr val="tx1"/>
                </a:solidFill>
                <a:latin typeface="Arial"/>
                <a:sym typeface="+mn-lt"/>
              </a:rPr>
              <a:t>$</a:t>
            </a:r>
            <a:fld id="{F40C911D-6B94-452C-9FC5-D8F760C0A86B}" type="datetime'''1''''''7''''''''''.''''''''''''''''''7'''''">
              <a:rPr lang="en-US" sz="1600">
                <a:solidFill>
                  <a:schemeClr val="tx1"/>
                </a:solidFill>
                <a:latin typeface="Arial"/>
                <a:sym typeface="+mn-lt"/>
              </a:rPr>
              <a:pPr marL="0" indent="0" algn="ctr">
                <a:spcBef>
                  <a:spcPct val="0"/>
                </a:spcBef>
                <a:spcAft>
                  <a:spcPct val="0"/>
                </a:spcAft>
                <a:buNone/>
              </a:pPr>
              <a:t>17.7</a:t>
            </a:fld>
            <a:endParaRPr lang="en-US" sz="1600" dirty="0">
              <a:solidFill>
                <a:schemeClr val="tx1"/>
              </a:solidFill>
              <a:latin typeface="Arial"/>
              <a:sym typeface="+mn-lt"/>
            </a:endParaRPr>
          </a:p>
        </p:txBody>
      </p:sp>
      <p:sp>
        <p:nvSpPr>
          <p:cNvPr id="46" name="Text Placeholder 4"/>
          <p:cNvSpPr>
            <a:spLocks noGrp="1"/>
          </p:cNvSpPr>
          <p:nvPr>
            <p:custDataLst>
              <p:tags r:id="rId13"/>
            </p:custDataLst>
          </p:nvPr>
        </p:nvSpPr>
        <p:spPr bwMode="auto">
          <a:xfrm>
            <a:off x="10695173" y="5725792"/>
            <a:ext cx="465667" cy="24341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810" indent="-342810" algn="l" defTabSz="457080" rtl="0" eaLnBrk="1" latinLnBrk="0" hangingPunct="1">
              <a:spcBef>
                <a:spcPct val="20000"/>
              </a:spcBef>
              <a:buFont typeface="Arial"/>
              <a:buChar char="•"/>
              <a:defRPr sz="3200" kern="1200">
                <a:solidFill>
                  <a:schemeClr val="bg1"/>
                </a:solidFill>
                <a:latin typeface="Franklin Gothic Book"/>
                <a:ea typeface="+mn-ea"/>
                <a:cs typeface="+mn-cs"/>
              </a:defRPr>
            </a:lvl1pPr>
            <a:lvl2pPr marL="742757" indent="-285674" algn="l" defTabSz="457080" rtl="0" eaLnBrk="1" latinLnBrk="0" hangingPunct="1">
              <a:spcBef>
                <a:spcPct val="20000"/>
              </a:spcBef>
              <a:buFont typeface="Arial"/>
              <a:buChar char="–"/>
              <a:defRPr sz="2800" kern="1200">
                <a:solidFill>
                  <a:schemeClr val="bg1"/>
                </a:solidFill>
                <a:latin typeface="Franklin Gothic Book"/>
                <a:ea typeface="+mn-ea"/>
                <a:cs typeface="+mn-cs"/>
              </a:defRPr>
            </a:lvl2pPr>
            <a:lvl3pPr marL="1142700" indent="-228540" algn="l" defTabSz="457080" rtl="0" eaLnBrk="1" latinLnBrk="0" hangingPunct="1">
              <a:spcBef>
                <a:spcPct val="20000"/>
              </a:spcBef>
              <a:buFont typeface="Arial"/>
              <a:buChar char="•"/>
              <a:defRPr sz="2400" kern="1200">
                <a:solidFill>
                  <a:schemeClr val="bg1"/>
                </a:solidFill>
                <a:latin typeface="Franklin Gothic Book"/>
                <a:ea typeface="+mn-ea"/>
                <a:cs typeface="+mn-cs"/>
              </a:defRPr>
            </a:lvl3pPr>
            <a:lvl4pPr marL="159978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4pPr>
            <a:lvl5pPr marL="205686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5pPr>
            <a:lvl6pPr marL="2513940" indent="-228540" algn="l" defTabSz="457080" rtl="0" eaLnBrk="1" latinLnBrk="0" hangingPunct="1">
              <a:spcBef>
                <a:spcPct val="20000"/>
              </a:spcBef>
              <a:buFont typeface="Arial"/>
              <a:buChar char="•"/>
              <a:defRPr sz="2000" kern="1200">
                <a:solidFill>
                  <a:schemeClr val="tx1"/>
                </a:solidFill>
                <a:latin typeface="+mn-lt"/>
                <a:ea typeface="+mn-ea"/>
                <a:cs typeface="+mn-cs"/>
              </a:defRPr>
            </a:lvl6pPr>
            <a:lvl7pPr marL="2971020" indent="-228540" algn="l" defTabSz="457080" rtl="0" eaLnBrk="1" latinLnBrk="0" hangingPunct="1">
              <a:spcBef>
                <a:spcPct val="20000"/>
              </a:spcBef>
              <a:buFont typeface="Arial"/>
              <a:buChar char="•"/>
              <a:defRPr sz="2000" kern="1200">
                <a:solidFill>
                  <a:schemeClr val="tx1"/>
                </a:solidFill>
                <a:latin typeface="+mn-lt"/>
                <a:ea typeface="+mn-ea"/>
                <a:cs typeface="+mn-cs"/>
              </a:defRPr>
            </a:lvl7pPr>
            <a:lvl8pPr marL="3428100" indent="-228540" algn="l" defTabSz="457080" rtl="0" eaLnBrk="1" latinLnBrk="0" hangingPunct="1">
              <a:spcBef>
                <a:spcPct val="20000"/>
              </a:spcBef>
              <a:buFont typeface="Arial"/>
              <a:buChar char="•"/>
              <a:defRPr sz="2000" kern="1200">
                <a:solidFill>
                  <a:schemeClr val="tx1"/>
                </a:solidFill>
                <a:latin typeface="+mn-lt"/>
                <a:ea typeface="+mn-ea"/>
                <a:cs typeface="+mn-cs"/>
              </a:defRPr>
            </a:lvl8pPr>
            <a:lvl9pPr marL="3885180" indent="-228540" algn="l" defTabSz="45708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spcAft>
                <a:spcPct val="0"/>
              </a:spcAft>
              <a:buNone/>
            </a:pPr>
            <a:fld id="{C9C80B0A-74BB-41CE-8BA6-A70CC7C45DF9}" type="datetime'''''''2''0''''''''''''''''''''''''1''''''''''''''''9'''''">
              <a:rPr lang="en-US" sz="1600">
                <a:solidFill>
                  <a:schemeClr val="tx1"/>
                </a:solidFill>
                <a:latin typeface="Arial"/>
                <a:sym typeface="+mn-lt"/>
              </a:rPr>
              <a:pPr marL="0" indent="0" algn="ctr">
                <a:spcBef>
                  <a:spcPct val="0"/>
                </a:spcBef>
                <a:spcAft>
                  <a:spcPct val="0"/>
                </a:spcAft>
                <a:buNone/>
              </a:pPr>
              <a:t>2019</a:t>
            </a:fld>
            <a:endParaRPr lang="en-US" sz="1600" dirty="0">
              <a:solidFill>
                <a:schemeClr val="tx1"/>
              </a:solidFill>
              <a:latin typeface="Arial"/>
              <a:sym typeface="+mn-lt"/>
            </a:endParaRPr>
          </a:p>
        </p:txBody>
      </p:sp>
      <p:sp>
        <p:nvSpPr>
          <p:cNvPr id="47" name="Text Placeholder 3"/>
          <p:cNvSpPr>
            <a:spLocks noGrp="1"/>
          </p:cNvSpPr>
          <p:nvPr>
            <p:custDataLst>
              <p:tags r:id="rId14"/>
            </p:custDataLst>
          </p:nvPr>
        </p:nvSpPr>
        <p:spPr bwMode="auto">
          <a:xfrm>
            <a:off x="9850621" y="5725792"/>
            <a:ext cx="465667" cy="24341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810" indent="-342810" algn="l" defTabSz="457080" rtl="0" eaLnBrk="1" latinLnBrk="0" hangingPunct="1">
              <a:spcBef>
                <a:spcPct val="20000"/>
              </a:spcBef>
              <a:buFont typeface="Arial"/>
              <a:buChar char="•"/>
              <a:defRPr sz="3200" kern="1200">
                <a:solidFill>
                  <a:schemeClr val="bg1"/>
                </a:solidFill>
                <a:latin typeface="Franklin Gothic Book"/>
                <a:ea typeface="+mn-ea"/>
                <a:cs typeface="+mn-cs"/>
              </a:defRPr>
            </a:lvl1pPr>
            <a:lvl2pPr marL="742757" indent="-285674" algn="l" defTabSz="457080" rtl="0" eaLnBrk="1" latinLnBrk="0" hangingPunct="1">
              <a:spcBef>
                <a:spcPct val="20000"/>
              </a:spcBef>
              <a:buFont typeface="Arial"/>
              <a:buChar char="–"/>
              <a:defRPr sz="2800" kern="1200">
                <a:solidFill>
                  <a:schemeClr val="bg1"/>
                </a:solidFill>
                <a:latin typeface="Franklin Gothic Book"/>
                <a:ea typeface="+mn-ea"/>
                <a:cs typeface="+mn-cs"/>
              </a:defRPr>
            </a:lvl2pPr>
            <a:lvl3pPr marL="1142700" indent="-228540" algn="l" defTabSz="457080" rtl="0" eaLnBrk="1" latinLnBrk="0" hangingPunct="1">
              <a:spcBef>
                <a:spcPct val="20000"/>
              </a:spcBef>
              <a:buFont typeface="Arial"/>
              <a:buChar char="•"/>
              <a:defRPr sz="2400" kern="1200">
                <a:solidFill>
                  <a:schemeClr val="bg1"/>
                </a:solidFill>
                <a:latin typeface="Franklin Gothic Book"/>
                <a:ea typeface="+mn-ea"/>
                <a:cs typeface="+mn-cs"/>
              </a:defRPr>
            </a:lvl3pPr>
            <a:lvl4pPr marL="159978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4pPr>
            <a:lvl5pPr marL="205686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5pPr>
            <a:lvl6pPr marL="2513940" indent="-228540" algn="l" defTabSz="457080" rtl="0" eaLnBrk="1" latinLnBrk="0" hangingPunct="1">
              <a:spcBef>
                <a:spcPct val="20000"/>
              </a:spcBef>
              <a:buFont typeface="Arial"/>
              <a:buChar char="•"/>
              <a:defRPr sz="2000" kern="1200">
                <a:solidFill>
                  <a:schemeClr val="tx1"/>
                </a:solidFill>
                <a:latin typeface="+mn-lt"/>
                <a:ea typeface="+mn-ea"/>
                <a:cs typeface="+mn-cs"/>
              </a:defRPr>
            </a:lvl6pPr>
            <a:lvl7pPr marL="2971020" indent="-228540" algn="l" defTabSz="457080" rtl="0" eaLnBrk="1" latinLnBrk="0" hangingPunct="1">
              <a:spcBef>
                <a:spcPct val="20000"/>
              </a:spcBef>
              <a:buFont typeface="Arial"/>
              <a:buChar char="•"/>
              <a:defRPr sz="2000" kern="1200">
                <a:solidFill>
                  <a:schemeClr val="tx1"/>
                </a:solidFill>
                <a:latin typeface="+mn-lt"/>
                <a:ea typeface="+mn-ea"/>
                <a:cs typeface="+mn-cs"/>
              </a:defRPr>
            </a:lvl7pPr>
            <a:lvl8pPr marL="3428100" indent="-228540" algn="l" defTabSz="457080" rtl="0" eaLnBrk="1" latinLnBrk="0" hangingPunct="1">
              <a:spcBef>
                <a:spcPct val="20000"/>
              </a:spcBef>
              <a:buFont typeface="Arial"/>
              <a:buChar char="•"/>
              <a:defRPr sz="2000" kern="1200">
                <a:solidFill>
                  <a:schemeClr val="tx1"/>
                </a:solidFill>
                <a:latin typeface="+mn-lt"/>
                <a:ea typeface="+mn-ea"/>
                <a:cs typeface="+mn-cs"/>
              </a:defRPr>
            </a:lvl8pPr>
            <a:lvl9pPr marL="3885180" indent="-228540" algn="l" defTabSz="45708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spcAft>
                <a:spcPct val="0"/>
              </a:spcAft>
              <a:buNone/>
            </a:pPr>
            <a:fld id="{496D4995-A37B-49DA-85BC-8247EE659390}" type="datetime'''''''2''''''''''''''''0''''''''''''''''''''''1''6'''''''">
              <a:rPr lang="en-US" sz="1600">
                <a:solidFill>
                  <a:schemeClr val="tx1"/>
                </a:solidFill>
                <a:latin typeface="Arial"/>
                <a:sym typeface="+mn-lt"/>
              </a:rPr>
              <a:pPr marL="0" indent="0" algn="ctr">
                <a:spcBef>
                  <a:spcPct val="0"/>
                </a:spcBef>
                <a:spcAft>
                  <a:spcPct val="0"/>
                </a:spcAft>
                <a:buNone/>
              </a:pPr>
              <a:t>2016</a:t>
            </a:fld>
            <a:endParaRPr lang="en-US" sz="1600" dirty="0">
              <a:solidFill>
                <a:schemeClr val="tx1"/>
              </a:solidFill>
              <a:latin typeface="Arial"/>
              <a:sym typeface="+mn-lt"/>
            </a:endParaRPr>
          </a:p>
        </p:txBody>
      </p:sp>
      <p:sp>
        <p:nvSpPr>
          <p:cNvPr id="50" name="Text Placeholder 11"/>
          <p:cNvSpPr>
            <a:spLocks noGrp="1"/>
          </p:cNvSpPr>
          <p:nvPr>
            <p:custDataLst>
              <p:tags r:id="rId15"/>
            </p:custDataLst>
          </p:nvPr>
        </p:nvSpPr>
        <p:spPr bwMode="gray">
          <a:xfrm>
            <a:off x="9857174" y="4271642"/>
            <a:ext cx="452967" cy="243417"/>
          </a:xfrm>
          <a:prstGeom prst="rect">
            <a:avLst/>
          </a:prstGeom>
          <a:noFill/>
          <a:extLst>
            <a:ext uri="{909E8E84-426E-40DD-AFC4-6F175D3DCCD1}">
              <a14:hiddenFill xmlns:a14="http://schemas.microsoft.com/office/drawing/2010/main">
                <a:solidFill>
                  <a:scrgbClr r="0" g="0" b="0"/>
                </a:solidFill>
              </a14:hiddenFill>
            </a:ext>
          </a:extLst>
        </p:spPr>
        <p:txBody>
          <a:bodyPr wrap="none" lIns="29633" tIns="0" rIns="29633" bIns="0" numCol="1" spcCol="0" anchor="b" anchorCtr="0">
            <a:noAutofit/>
          </a:bodyPr>
          <a:lstStyle>
            <a:lvl1pPr marL="342810" indent="-342810" algn="l" defTabSz="457080" rtl="0" eaLnBrk="1" latinLnBrk="0" hangingPunct="1">
              <a:spcBef>
                <a:spcPct val="20000"/>
              </a:spcBef>
              <a:buFont typeface="Arial"/>
              <a:buChar char="•"/>
              <a:defRPr sz="3200" kern="1200">
                <a:solidFill>
                  <a:schemeClr val="bg1"/>
                </a:solidFill>
                <a:latin typeface="Franklin Gothic Book"/>
                <a:ea typeface="+mn-ea"/>
                <a:cs typeface="+mn-cs"/>
              </a:defRPr>
            </a:lvl1pPr>
            <a:lvl2pPr marL="742757" indent="-285674" algn="l" defTabSz="457080" rtl="0" eaLnBrk="1" latinLnBrk="0" hangingPunct="1">
              <a:spcBef>
                <a:spcPct val="20000"/>
              </a:spcBef>
              <a:buFont typeface="Arial"/>
              <a:buChar char="–"/>
              <a:defRPr sz="2800" kern="1200">
                <a:solidFill>
                  <a:schemeClr val="bg1"/>
                </a:solidFill>
                <a:latin typeface="Franklin Gothic Book"/>
                <a:ea typeface="+mn-ea"/>
                <a:cs typeface="+mn-cs"/>
              </a:defRPr>
            </a:lvl2pPr>
            <a:lvl3pPr marL="1142700" indent="-228540" algn="l" defTabSz="457080" rtl="0" eaLnBrk="1" latinLnBrk="0" hangingPunct="1">
              <a:spcBef>
                <a:spcPct val="20000"/>
              </a:spcBef>
              <a:buFont typeface="Arial"/>
              <a:buChar char="•"/>
              <a:defRPr sz="2400" kern="1200">
                <a:solidFill>
                  <a:schemeClr val="bg1"/>
                </a:solidFill>
                <a:latin typeface="Franklin Gothic Book"/>
                <a:ea typeface="+mn-ea"/>
                <a:cs typeface="+mn-cs"/>
              </a:defRPr>
            </a:lvl3pPr>
            <a:lvl4pPr marL="159978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4pPr>
            <a:lvl5pPr marL="205686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5pPr>
            <a:lvl6pPr marL="2513940" indent="-228540" algn="l" defTabSz="457080" rtl="0" eaLnBrk="1" latinLnBrk="0" hangingPunct="1">
              <a:spcBef>
                <a:spcPct val="20000"/>
              </a:spcBef>
              <a:buFont typeface="Arial"/>
              <a:buChar char="•"/>
              <a:defRPr sz="2000" kern="1200">
                <a:solidFill>
                  <a:schemeClr val="tx1"/>
                </a:solidFill>
                <a:latin typeface="+mn-lt"/>
                <a:ea typeface="+mn-ea"/>
                <a:cs typeface="+mn-cs"/>
              </a:defRPr>
            </a:lvl6pPr>
            <a:lvl7pPr marL="2971020" indent="-228540" algn="l" defTabSz="457080" rtl="0" eaLnBrk="1" latinLnBrk="0" hangingPunct="1">
              <a:spcBef>
                <a:spcPct val="20000"/>
              </a:spcBef>
              <a:buFont typeface="Arial"/>
              <a:buChar char="•"/>
              <a:defRPr sz="2000" kern="1200">
                <a:solidFill>
                  <a:schemeClr val="tx1"/>
                </a:solidFill>
                <a:latin typeface="+mn-lt"/>
                <a:ea typeface="+mn-ea"/>
                <a:cs typeface="+mn-cs"/>
              </a:defRPr>
            </a:lvl7pPr>
            <a:lvl8pPr marL="3428100" indent="-228540" algn="l" defTabSz="457080" rtl="0" eaLnBrk="1" latinLnBrk="0" hangingPunct="1">
              <a:spcBef>
                <a:spcPct val="20000"/>
              </a:spcBef>
              <a:buFont typeface="Arial"/>
              <a:buChar char="•"/>
              <a:defRPr sz="2000" kern="1200">
                <a:solidFill>
                  <a:schemeClr val="tx1"/>
                </a:solidFill>
                <a:latin typeface="+mn-lt"/>
                <a:ea typeface="+mn-ea"/>
                <a:cs typeface="+mn-cs"/>
              </a:defRPr>
            </a:lvl8pPr>
            <a:lvl9pPr marL="3885180" indent="-228540" algn="l" defTabSz="45708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spcAft>
                <a:spcPct val="0"/>
              </a:spcAft>
              <a:buNone/>
            </a:pPr>
            <a:r>
              <a:rPr lang="en-US" sz="1600" dirty="0">
                <a:solidFill>
                  <a:schemeClr val="tx1"/>
                </a:solidFill>
                <a:latin typeface="Arial"/>
                <a:sym typeface="+mn-lt"/>
              </a:rPr>
              <a:t>$</a:t>
            </a:r>
            <a:fld id="{4132F98F-3010-4088-A4E3-A7661B42511E}" type="datetime'''''6''.''''''''5'''">
              <a:rPr lang="en-US" sz="1600">
                <a:solidFill>
                  <a:schemeClr val="tx1"/>
                </a:solidFill>
                <a:latin typeface="Arial"/>
                <a:sym typeface="+mn-lt"/>
              </a:rPr>
              <a:pPr marL="0" indent="0" algn="ctr">
                <a:spcBef>
                  <a:spcPct val="0"/>
                </a:spcBef>
                <a:spcAft>
                  <a:spcPct val="0"/>
                </a:spcAft>
                <a:buNone/>
              </a:pPr>
              <a:t>6.5</a:t>
            </a:fld>
            <a:endParaRPr lang="en-US" sz="1600" dirty="0">
              <a:solidFill>
                <a:schemeClr val="tx1"/>
              </a:solidFill>
              <a:latin typeface="Arial"/>
              <a:sym typeface="+mn-lt"/>
            </a:endParaRPr>
          </a:p>
        </p:txBody>
      </p:sp>
      <p:sp>
        <p:nvSpPr>
          <p:cNvPr id="56" name="Text Placeholder 1"/>
          <p:cNvSpPr>
            <a:spLocks noGrp="1"/>
          </p:cNvSpPr>
          <p:nvPr>
            <p:custDataLst>
              <p:tags r:id="rId16"/>
            </p:custDataLst>
          </p:nvPr>
        </p:nvSpPr>
        <p:spPr bwMode="auto">
          <a:xfrm>
            <a:off x="9006073" y="5725792"/>
            <a:ext cx="465667" cy="243417"/>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numCol="1" spcCol="0" anchor="t" anchorCtr="0">
            <a:noAutofit/>
          </a:bodyPr>
          <a:lstStyle>
            <a:lvl1pPr marL="342810" indent="-342810" algn="l" defTabSz="457080" rtl="0" eaLnBrk="1" latinLnBrk="0" hangingPunct="1">
              <a:spcBef>
                <a:spcPct val="20000"/>
              </a:spcBef>
              <a:buFont typeface="Arial"/>
              <a:buChar char="•"/>
              <a:defRPr sz="3200" kern="1200">
                <a:solidFill>
                  <a:schemeClr val="bg1"/>
                </a:solidFill>
                <a:latin typeface="Franklin Gothic Book"/>
                <a:ea typeface="+mn-ea"/>
                <a:cs typeface="+mn-cs"/>
              </a:defRPr>
            </a:lvl1pPr>
            <a:lvl2pPr marL="742757" indent="-285674" algn="l" defTabSz="457080" rtl="0" eaLnBrk="1" latinLnBrk="0" hangingPunct="1">
              <a:spcBef>
                <a:spcPct val="20000"/>
              </a:spcBef>
              <a:buFont typeface="Arial"/>
              <a:buChar char="–"/>
              <a:defRPr sz="2800" kern="1200">
                <a:solidFill>
                  <a:schemeClr val="bg1"/>
                </a:solidFill>
                <a:latin typeface="Franklin Gothic Book"/>
                <a:ea typeface="+mn-ea"/>
                <a:cs typeface="+mn-cs"/>
              </a:defRPr>
            </a:lvl2pPr>
            <a:lvl3pPr marL="1142700" indent="-228540" algn="l" defTabSz="457080" rtl="0" eaLnBrk="1" latinLnBrk="0" hangingPunct="1">
              <a:spcBef>
                <a:spcPct val="20000"/>
              </a:spcBef>
              <a:buFont typeface="Arial"/>
              <a:buChar char="•"/>
              <a:defRPr sz="2400" kern="1200">
                <a:solidFill>
                  <a:schemeClr val="bg1"/>
                </a:solidFill>
                <a:latin typeface="Franklin Gothic Book"/>
                <a:ea typeface="+mn-ea"/>
                <a:cs typeface="+mn-cs"/>
              </a:defRPr>
            </a:lvl3pPr>
            <a:lvl4pPr marL="159978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4pPr>
            <a:lvl5pPr marL="205686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5pPr>
            <a:lvl6pPr marL="2513940" indent="-228540" algn="l" defTabSz="457080" rtl="0" eaLnBrk="1" latinLnBrk="0" hangingPunct="1">
              <a:spcBef>
                <a:spcPct val="20000"/>
              </a:spcBef>
              <a:buFont typeface="Arial"/>
              <a:buChar char="•"/>
              <a:defRPr sz="2000" kern="1200">
                <a:solidFill>
                  <a:schemeClr val="tx1"/>
                </a:solidFill>
                <a:latin typeface="+mn-lt"/>
                <a:ea typeface="+mn-ea"/>
                <a:cs typeface="+mn-cs"/>
              </a:defRPr>
            </a:lvl6pPr>
            <a:lvl7pPr marL="2971020" indent="-228540" algn="l" defTabSz="457080" rtl="0" eaLnBrk="1" latinLnBrk="0" hangingPunct="1">
              <a:spcBef>
                <a:spcPct val="20000"/>
              </a:spcBef>
              <a:buFont typeface="Arial"/>
              <a:buChar char="•"/>
              <a:defRPr sz="2000" kern="1200">
                <a:solidFill>
                  <a:schemeClr val="tx1"/>
                </a:solidFill>
                <a:latin typeface="+mn-lt"/>
                <a:ea typeface="+mn-ea"/>
                <a:cs typeface="+mn-cs"/>
              </a:defRPr>
            </a:lvl7pPr>
            <a:lvl8pPr marL="3428100" indent="-228540" algn="l" defTabSz="457080" rtl="0" eaLnBrk="1" latinLnBrk="0" hangingPunct="1">
              <a:spcBef>
                <a:spcPct val="20000"/>
              </a:spcBef>
              <a:buFont typeface="Arial"/>
              <a:buChar char="•"/>
              <a:defRPr sz="2000" kern="1200">
                <a:solidFill>
                  <a:schemeClr val="tx1"/>
                </a:solidFill>
                <a:latin typeface="+mn-lt"/>
                <a:ea typeface="+mn-ea"/>
                <a:cs typeface="+mn-cs"/>
              </a:defRPr>
            </a:lvl8pPr>
            <a:lvl9pPr marL="3885180" indent="-228540" algn="l" defTabSz="45708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spcAft>
                <a:spcPct val="0"/>
              </a:spcAft>
              <a:buNone/>
            </a:pPr>
            <a:fld id="{CFE77B9D-CA7B-4860-8CAE-73135EE9A014}" type="datetime'''''''''''''''''''''''2''''''''0''''''''''''''''''1''''4'''''">
              <a:rPr lang="en-US" sz="1600">
                <a:solidFill>
                  <a:schemeClr val="tx1"/>
                </a:solidFill>
                <a:latin typeface="Arial"/>
                <a:sym typeface="+mn-lt"/>
              </a:rPr>
              <a:pPr marL="0" indent="0" algn="ctr">
                <a:spcBef>
                  <a:spcPct val="0"/>
                </a:spcBef>
                <a:spcAft>
                  <a:spcPct val="0"/>
                </a:spcAft>
                <a:buNone/>
              </a:pPr>
              <a:t>2014</a:t>
            </a:fld>
            <a:endParaRPr lang="en-US" sz="1600" dirty="0">
              <a:solidFill>
                <a:schemeClr val="tx1"/>
              </a:solidFill>
              <a:latin typeface="Arial"/>
              <a:sym typeface="+mn-lt"/>
            </a:endParaRPr>
          </a:p>
        </p:txBody>
      </p:sp>
      <p:sp>
        <p:nvSpPr>
          <p:cNvPr id="57" name="Text Placeholder 10"/>
          <p:cNvSpPr>
            <a:spLocks noGrp="1"/>
          </p:cNvSpPr>
          <p:nvPr>
            <p:custDataLst>
              <p:tags r:id="rId17"/>
            </p:custDataLst>
          </p:nvPr>
        </p:nvSpPr>
        <p:spPr bwMode="gray">
          <a:xfrm>
            <a:off x="9012623" y="4944742"/>
            <a:ext cx="452967" cy="243417"/>
          </a:xfrm>
          <a:prstGeom prst="rect">
            <a:avLst/>
          </a:prstGeom>
          <a:noFill/>
          <a:extLst>
            <a:ext uri="{909E8E84-426E-40DD-AFC4-6F175D3DCCD1}">
              <a14:hiddenFill xmlns:a14="http://schemas.microsoft.com/office/drawing/2010/main">
                <a:solidFill>
                  <a:scrgbClr r="0" g="0" b="0"/>
                </a:solidFill>
              </a14:hiddenFill>
            </a:ext>
          </a:extLst>
        </p:spPr>
        <p:txBody>
          <a:bodyPr wrap="none" lIns="29633" tIns="0" rIns="29633" bIns="0" numCol="1" spcCol="0" anchor="b" anchorCtr="0">
            <a:noAutofit/>
          </a:bodyPr>
          <a:lstStyle>
            <a:lvl1pPr marL="342810" indent="-342810" algn="l" defTabSz="457080" rtl="0" eaLnBrk="1" latinLnBrk="0" hangingPunct="1">
              <a:spcBef>
                <a:spcPct val="20000"/>
              </a:spcBef>
              <a:buFont typeface="Arial"/>
              <a:buChar char="•"/>
              <a:defRPr sz="3200" kern="1200">
                <a:solidFill>
                  <a:schemeClr val="bg1"/>
                </a:solidFill>
                <a:latin typeface="Franklin Gothic Book"/>
                <a:ea typeface="+mn-ea"/>
                <a:cs typeface="+mn-cs"/>
              </a:defRPr>
            </a:lvl1pPr>
            <a:lvl2pPr marL="742757" indent="-285674" algn="l" defTabSz="457080" rtl="0" eaLnBrk="1" latinLnBrk="0" hangingPunct="1">
              <a:spcBef>
                <a:spcPct val="20000"/>
              </a:spcBef>
              <a:buFont typeface="Arial"/>
              <a:buChar char="–"/>
              <a:defRPr sz="2800" kern="1200">
                <a:solidFill>
                  <a:schemeClr val="bg1"/>
                </a:solidFill>
                <a:latin typeface="Franklin Gothic Book"/>
                <a:ea typeface="+mn-ea"/>
                <a:cs typeface="+mn-cs"/>
              </a:defRPr>
            </a:lvl2pPr>
            <a:lvl3pPr marL="1142700" indent="-228540" algn="l" defTabSz="457080" rtl="0" eaLnBrk="1" latinLnBrk="0" hangingPunct="1">
              <a:spcBef>
                <a:spcPct val="20000"/>
              </a:spcBef>
              <a:buFont typeface="Arial"/>
              <a:buChar char="•"/>
              <a:defRPr sz="2400" kern="1200">
                <a:solidFill>
                  <a:schemeClr val="bg1"/>
                </a:solidFill>
                <a:latin typeface="Franklin Gothic Book"/>
                <a:ea typeface="+mn-ea"/>
                <a:cs typeface="+mn-cs"/>
              </a:defRPr>
            </a:lvl3pPr>
            <a:lvl4pPr marL="159978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4pPr>
            <a:lvl5pPr marL="205686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5pPr>
            <a:lvl6pPr marL="2513940" indent="-228540" algn="l" defTabSz="457080" rtl="0" eaLnBrk="1" latinLnBrk="0" hangingPunct="1">
              <a:spcBef>
                <a:spcPct val="20000"/>
              </a:spcBef>
              <a:buFont typeface="Arial"/>
              <a:buChar char="•"/>
              <a:defRPr sz="2000" kern="1200">
                <a:solidFill>
                  <a:schemeClr val="tx1"/>
                </a:solidFill>
                <a:latin typeface="+mn-lt"/>
                <a:ea typeface="+mn-ea"/>
                <a:cs typeface="+mn-cs"/>
              </a:defRPr>
            </a:lvl6pPr>
            <a:lvl7pPr marL="2971020" indent="-228540" algn="l" defTabSz="457080" rtl="0" eaLnBrk="1" latinLnBrk="0" hangingPunct="1">
              <a:spcBef>
                <a:spcPct val="20000"/>
              </a:spcBef>
              <a:buFont typeface="Arial"/>
              <a:buChar char="•"/>
              <a:defRPr sz="2000" kern="1200">
                <a:solidFill>
                  <a:schemeClr val="tx1"/>
                </a:solidFill>
                <a:latin typeface="+mn-lt"/>
                <a:ea typeface="+mn-ea"/>
                <a:cs typeface="+mn-cs"/>
              </a:defRPr>
            </a:lvl7pPr>
            <a:lvl8pPr marL="3428100" indent="-228540" algn="l" defTabSz="457080" rtl="0" eaLnBrk="1" latinLnBrk="0" hangingPunct="1">
              <a:spcBef>
                <a:spcPct val="20000"/>
              </a:spcBef>
              <a:buFont typeface="Arial"/>
              <a:buChar char="•"/>
              <a:defRPr sz="2000" kern="1200">
                <a:solidFill>
                  <a:schemeClr val="tx1"/>
                </a:solidFill>
                <a:latin typeface="+mn-lt"/>
                <a:ea typeface="+mn-ea"/>
                <a:cs typeface="+mn-cs"/>
              </a:defRPr>
            </a:lvl8pPr>
            <a:lvl9pPr marL="3885180" indent="-228540" algn="l" defTabSz="45708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spcAft>
                <a:spcPct val="0"/>
              </a:spcAft>
              <a:buNone/>
            </a:pPr>
            <a:r>
              <a:rPr lang="en-US" sz="1600" dirty="0">
                <a:solidFill>
                  <a:schemeClr val="tx1"/>
                </a:solidFill>
                <a:latin typeface="Arial"/>
                <a:sym typeface="+mn-lt"/>
              </a:rPr>
              <a:t>$</a:t>
            </a:r>
            <a:fld id="{4B3878D2-8A44-43D1-AC9F-298AA10F4FCE}" type="datetime'''''''''''2''''''.''''''''''''''''''1'''''''''''''''''''">
              <a:rPr lang="en-US" sz="1600">
                <a:solidFill>
                  <a:schemeClr val="tx1"/>
                </a:solidFill>
                <a:latin typeface="Arial"/>
                <a:sym typeface="+mn-lt"/>
              </a:rPr>
              <a:pPr marL="0" indent="0" algn="ctr">
                <a:spcBef>
                  <a:spcPct val="0"/>
                </a:spcBef>
                <a:spcAft>
                  <a:spcPct val="0"/>
                </a:spcAft>
                <a:buNone/>
              </a:pPr>
              <a:t>2.1</a:t>
            </a:fld>
            <a:endParaRPr lang="en-US" sz="1600" dirty="0">
              <a:solidFill>
                <a:schemeClr val="tx1"/>
              </a:solidFill>
              <a:latin typeface="Arial"/>
              <a:sym typeface="+mn-lt"/>
            </a:endParaRPr>
          </a:p>
        </p:txBody>
      </p:sp>
      <p:sp>
        <p:nvSpPr>
          <p:cNvPr id="58" name="Rectangle 57"/>
          <p:cNvSpPr/>
          <p:nvPr>
            <p:custDataLst>
              <p:tags r:id="rId18"/>
            </p:custDataLst>
          </p:nvPr>
        </p:nvSpPr>
        <p:spPr bwMode="auto">
          <a:xfrm>
            <a:off x="8894090" y="2952753"/>
            <a:ext cx="285751" cy="213784"/>
          </a:xfrm>
          <a:prstGeom prst="rect">
            <a:avLst/>
          </a:prstGeom>
          <a:solidFill>
            <a:srgbClr val="74CFED"/>
          </a:solidFill>
          <a:ln w="28575">
            <a:solidFill>
              <a:srgbClr val="364D6E"/>
            </a:solidFill>
            <a:prstDash val="lgDash"/>
          </a:ln>
          <a:effectLst/>
        </p:spPr>
        <p:style>
          <a:lnRef idx="1">
            <a:schemeClr val="accent1"/>
          </a:lnRef>
          <a:fillRef idx="3">
            <a:schemeClr val="accent1"/>
          </a:fillRef>
          <a:effectRef idx="2">
            <a:schemeClr val="accent1"/>
          </a:effectRef>
          <a:fontRef idx="minor">
            <a:schemeClr val="lt1"/>
          </a:fontRef>
        </p:style>
        <p:txBody>
          <a:bodyPr lIns="121512" tIns="60756" rIns="121512" bIns="60756" rtlCol="0" anchor="ctr"/>
          <a:lstStyle/>
          <a:p>
            <a:pPr algn="ctr" defTabSz="1214260"/>
            <a:endParaRPr lang="en-US" sz="2400">
              <a:solidFill>
                <a:prstClr val="white"/>
              </a:solidFill>
            </a:endParaRPr>
          </a:p>
        </p:txBody>
      </p:sp>
      <p:sp>
        <p:nvSpPr>
          <p:cNvPr id="59" name="Rectangle 58"/>
          <p:cNvSpPr/>
          <p:nvPr>
            <p:custDataLst>
              <p:tags r:id="rId19"/>
            </p:custDataLst>
          </p:nvPr>
        </p:nvSpPr>
        <p:spPr bwMode="auto">
          <a:xfrm>
            <a:off x="8894090" y="2641604"/>
            <a:ext cx="285751" cy="213784"/>
          </a:xfrm>
          <a:prstGeom prst="rect">
            <a:avLst/>
          </a:prstGeom>
          <a:solidFill>
            <a:srgbClr val="DFE5EF"/>
          </a:solidFill>
          <a:ln w="3175" cap="flat" cmpd="sng" algn="ctr">
            <a:solidFill>
              <a:schemeClr val="tx1"/>
            </a:solidFill>
            <a:prstDash val="solid"/>
          </a:ln>
          <a:effectLst/>
          <a:extLst/>
        </p:spPr>
        <p:style>
          <a:lnRef idx="1">
            <a:schemeClr val="accent1"/>
          </a:lnRef>
          <a:fillRef idx="3">
            <a:schemeClr val="accent1"/>
          </a:fillRef>
          <a:effectRef idx="2">
            <a:schemeClr val="accent1"/>
          </a:effectRef>
          <a:fontRef idx="minor">
            <a:schemeClr val="lt1"/>
          </a:fontRef>
        </p:style>
        <p:txBody>
          <a:bodyPr lIns="121512" tIns="60756" rIns="121512" bIns="60756" rtlCol="0" anchor="ctr"/>
          <a:lstStyle/>
          <a:p>
            <a:pPr algn="ctr" defTabSz="1214260"/>
            <a:endParaRPr lang="en-US" sz="2400">
              <a:solidFill>
                <a:prstClr val="white"/>
              </a:solidFill>
            </a:endParaRPr>
          </a:p>
        </p:txBody>
      </p:sp>
      <p:sp>
        <p:nvSpPr>
          <p:cNvPr id="63" name="Text Placeholder 6"/>
          <p:cNvSpPr>
            <a:spLocks noGrp="1"/>
          </p:cNvSpPr>
          <p:nvPr>
            <p:custDataLst>
              <p:tags r:id="rId20"/>
            </p:custDataLst>
          </p:nvPr>
        </p:nvSpPr>
        <p:spPr bwMode="auto">
          <a:xfrm>
            <a:off x="9247373" y="2635458"/>
            <a:ext cx="933451" cy="243417"/>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810" indent="-342810" algn="l" defTabSz="457080" rtl="0" eaLnBrk="1" latinLnBrk="0" hangingPunct="1">
              <a:spcBef>
                <a:spcPct val="20000"/>
              </a:spcBef>
              <a:buFont typeface="Arial"/>
              <a:buChar char="•"/>
              <a:defRPr sz="3200" kern="1200">
                <a:solidFill>
                  <a:schemeClr val="bg1"/>
                </a:solidFill>
                <a:latin typeface="Franklin Gothic Book"/>
                <a:ea typeface="+mn-ea"/>
                <a:cs typeface="+mn-cs"/>
              </a:defRPr>
            </a:lvl1pPr>
            <a:lvl2pPr marL="742757" indent="-285674" algn="l" defTabSz="457080" rtl="0" eaLnBrk="1" latinLnBrk="0" hangingPunct="1">
              <a:spcBef>
                <a:spcPct val="20000"/>
              </a:spcBef>
              <a:buFont typeface="Arial"/>
              <a:buChar char="–"/>
              <a:defRPr sz="2800" kern="1200">
                <a:solidFill>
                  <a:schemeClr val="bg1"/>
                </a:solidFill>
                <a:latin typeface="Franklin Gothic Book"/>
                <a:ea typeface="+mn-ea"/>
                <a:cs typeface="+mn-cs"/>
              </a:defRPr>
            </a:lvl2pPr>
            <a:lvl3pPr marL="1142700" indent="-228540" algn="l" defTabSz="457080" rtl="0" eaLnBrk="1" latinLnBrk="0" hangingPunct="1">
              <a:spcBef>
                <a:spcPct val="20000"/>
              </a:spcBef>
              <a:buFont typeface="Arial"/>
              <a:buChar char="•"/>
              <a:defRPr sz="2400" kern="1200">
                <a:solidFill>
                  <a:schemeClr val="bg1"/>
                </a:solidFill>
                <a:latin typeface="Franklin Gothic Book"/>
                <a:ea typeface="+mn-ea"/>
                <a:cs typeface="+mn-cs"/>
              </a:defRPr>
            </a:lvl3pPr>
            <a:lvl4pPr marL="159978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4pPr>
            <a:lvl5pPr marL="205686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5pPr>
            <a:lvl6pPr marL="2513940" indent="-228540" algn="l" defTabSz="457080" rtl="0" eaLnBrk="1" latinLnBrk="0" hangingPunct="1">
              <a:spcBef>
                <a:spcPct val="20000"/>
              </a:spcBef>
              <a:buFont typeface="Arial"/>
              <a:buChar char="•"/>
              <a:defRPr sz="2000" kern="1200">
                <a:solidFill>
                  <a:schemeClr val="tx1"/>
                </a:solidFill>
                <a:latin typeface="+mn-lt"/>
                <a:ea typeface="+mn-ea"/>
                <a:cs typeface="+mn-cs"/>
              </a:defRPr>
            </a:lvl6pPr>
            <a:lvl7pPr marL="2971020" indent="-228540" algn="l" defTabSz="457080" rtl="0" eaLnBrk="1" latinLnBrk="0" hangingPunct="1">
              <a:spcBef>
                <a:spcPct val="20000"/>
              </a:spcBef>
              <a:buFont typeface="Arial"/>
              <a:buChar char="•"/>
              <a:defRPr sz="2000" kern="1200">
                <a:solidFill>
                  <a:schemeClr val="tx1"/>
                </a:solidFill>
                <a:latin typeface="+mn-lt"/>
                <a:ea typeface="+mn-ea"/>
                <a:cs typeface="+mn-cs"/>
              </a:defRPr>
            </a:lvl7pPr>
            <a:lvl8pPr marL="3428100" indent="-228540" algn="l" defTabSz="457080" rtl="0" eaLnBrk="1" latinLnBrk="0" hangingPunct="1">
              <a:spcBef>
                <a:spcPct val="20000"/>
              </a:spcBef>
              <a:buFont typeface="Arial"/>
              <a:buChar char="•"/>
              <a:defRPr sz="2000" kern="1200">
                <a:solidFill>
                  <a:schemeClr val="tx1"/>
                </a:solidFill>
                <a:latin typeface="+mn-lt"/>
                <a:ea typeface="+mn-ea"/>
                <a:cs typeface="+mn-cs"/>
              </a:defRPr>
            </a:lvl8pPr>
            <a:lvl9pPr marL="3885180" indent="-228540" algn="l" defTabSz="45708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spcAft>
                <a:spcPct val="0"/>
              </a:spcAft>
              <a:buNone/>
            </a:pPr>
            <a:fld id="{2C303363-E47D-4471-89BF-1751D6BAD2BE}" type="datetime'''''Co''''''''''''''''''''nsu''''''mer'''''''''''''">
              <a:rPr lang="en-US" sz="1600">
                <a:solidFill>
                  <a:schemeClr val="tx1"/>
                </a:solidFill>
                <a:latin typeface="Arial"/>
                <a:sym typeface="+mn-lt"/>
              </a:rPr>
              <a:pPr marL="0" indent="0">
                <a:spcBef>
                  <a:spcPct val="0"/>
                </a:spcBef>
                <a:spcAft>
                  <a:spcPct val="0"/>
                </a:spcAft>
                <a:buNone/>
              </a:pPr>
              <a:t>Consumer</a:t>
            </a:fld>
            <a:endParaRPr lang="en-US" sz="1600" dirty="0">
              <a:solidFill>
                <a:schemeClr val="tx1"/>
              </a:solidFill>
              <a:latin typeface="Arial"/>
              <a:sym typeface="+mn-lt"/>
            </a:endParaRPr>
          </a:p>
        </p:txBody>
      </p:sp>
      <p:sp>
        <p:nvSpPr>
          <p:cNvPr id="64" name="Text Placeholder 8"/>
          <p:cNvSpPr>
            <a:spLocks noGrp="1"/>
          </p:cNvSpPr>
          <p:nvPr>
            <p:custDataLst>
              <p:tags r:id="rId21"/>
            </p:custDataLst>
          </p:nvPr>
        </p:nvSpPr>
        <p:spPr bwMode="auto">
          <a:xfrm>
            <a:off x="9247372" y="2946609"/>
            <a:ext cx="383117" cy="243417"/>
          </a:xfrm>
          <a:prstGeom prst="rect">
            <a:avLst/>
          </a:prstGeom>
          <a:noFill/>
          <a:extLst>
            <a:ext uri="{909E8E84-426E-40DD-AFC4-6F175D3DCCD1}">
              <a14:hiddenFill xmlns:a14="http://schemas.microsoft.com/office/drawing/2010/main">
                <a:solidFill>
                  <a:scrgbClr r="0" g="0" b="0"/>
                </a:solidFill>
              </a14:hiddenFill>
            </a:ext>
          </a:extLst>
        </p:spPr>
        <p:txBody>
          <a:bodyPr wrap="none" lIns="0" tIns="0" rIns="0" bIns="0" numCol="1" spcCol="0" anchor="ctr" anchorCtr="0">
            <a:noAutofit/>
          </a:bodyPr>
          <a:lstStyle>
            <a:lvl1pPr marL="342810" indent="-342810" algn="l" defTabSz="457080" rtl="0" eaLnBrk="1" latinLnBrk="0" hangingPunct="1">
              <a:spcBef>
                <a:spcPct val="20000"/>
              </a:spcBef>
              <a:buFont typeface="Arial"/>
              <a:buChar char="•"/>
              <a:defRPr sz="3200" kern="1200">
                <a:solidFill>
                  <a:schemeClr val="bg1"/>
                </a:solidFill>
                <a:latin typeface="Franklin Gothic Book"/>
                <a:ea typeface="+mn-ea"/>
                <a:cs typeface="+mn-cs"/>
              </a:defRPr>
            </a:lvl1pPr>
            <a:lvl2pPr marL="742757" indent="-285674" algn="l" defTabSz="457080" rtl="0" eaLnBrk="1" latinLnBrk="0" hangingPunct="1">
              <a:spcBef>
                <a:spcPct val="20000"/>
              </a:spcBef>
              <a:buFont typeface="Arial"/>
              <a:buChar char="–"/>
              <a:defRPr sz="2800" kern="1200">
                <a:solidFill>
                  <a:schemeClr val="bg1"/>
                </a:solidFill>
                <a:latin typeface="Franklin Gothic Book"/>
                <a:ea typeface="+mn-ea"/>
                <a:cs typeface="+mn-cs"/>
              </a:defRPr>
            </a:lvl2pPr>
            <a:lvl3pPr marL="1142700" indent="-228540" algn="l" defTabSz="457080" rtl="0" eaLnBrk="1" latinLnBrk="0" hangingPunct="1">
              <a:spcBef>
                <a:spcPct val="20000"/>
              </a:spcBef>
              <a:buFont typeface="Arial"/>
              <a:buChar char="•"/>
              <a:defRPr sz="2400" kern="1200">
                <a:solidFill>
                  <a:schemeClr val="bg1"/>
                </a:solidFill>
                <a:latin typeface="Franklin Gothic Book"/>
                <a:ea typeface="+mn-ea"/>
                <a:cs typeface="+mn-cs"/>
              </a:defRPr>
            </a:lvl3pPr>
            <a:lvl4pPr marL="159978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4pPr>
            <a:lvl5pPr marL="2056860" indent="-228540" algn="l" defTabSz="457080" rtl="0" eaLnBrk="1" latinLnBrk="0" hangingPunct="1">
              <a:spcBef>
                <a:spcPct val="20000"/>
              </a:spcBef>
              <a:buFont typeface="Arial"/>
              <a:buChar char="»"/>
              <a:defRPr sz="2000" kern="1200">
                <a:solidFill>
                  <a:schemeClr val="bg1"/>
                </a:solidFill>
                <a:latin typeface="Franklin Gothic Book"/>
                <a:ea typeface="+mn-ea"/>
                <a:cs typeface="+mn-cs"/>
              </a:defRPr>
            </a:lvl5pPr>
            <a:lvl6pPr marL="2513940" indent="-228540" algn="l" defTabSz="457080" rtl="0" eaLnBrk="1" latinLnBrk="0" hangingPunct="1">
              <a:spcBef>
                <a:spcPct val="20000"/>
              </a:spcBef>
              <a:buFont typeface="Arial"/>
              <a:buChar char="•"/>
              <a:defRPr sz="2000" kern="1200">
                <a:solidFill>
                  <a:schemeClr val="tx1"/>
                </a:solidFill>
                <a:latin typeface="+mn-lt"/>
                <a:ea typeface="+mn-ea"/>
                <a:cs typeface="+mn-cs"/>
              </a:defRPr>
            </a:lvl6pPr>
            <a:lvl7pPr marL="2971020" indent="-228540" algn="l" defTabSz="457080" rtl="0" eaLnBrk="1" latinLnBrk="0" hangingPunct="1">
              <a:spcBef>
                <a:spcPct val="20000"/>
              </a:spcBef>
              <a:buFont typeface="Arial"/>
              <a:buChar char="•"/>
              <a:defRPr sz="2000" kern="1200">
                <a:solidFill>
                  <a:schemeClr val="tx1"/>
                </a:solidFill>
                <a:latin typeface="+mn-lt"/>
                <a:ea typeface="+mn-ea"/>
                <a:cs typeface="+mn-cs"/>
              </a:defRPr>
            </a:lvl7pPr>
            <a:lvl8pPr marL="3428100" indent="-228540" algn="l" defTabSz="457080" rtl="0" eaLnBrk="1" latinLnBrk="0" hangingPunct="1">
              <a:spcBef>
                <a:spcPct val="20000"/>
              </a:spcBef>
              <a:buFont typeface="Arial"/>
              <a:buChar char="•"/>
              <a:defRPr sz="2000" kern="1200">
                <a:solidFill>
                  <a:schemeClr val="tx1"/>
                </a:solidFill>
                <a:latin typeface="+mn-lt"/>
                <a:ea typeface="+mn-ea"/>
                <a:cs typeface="+mn-cs"/>
              </a:defRPr>
            </a:lvl8pPr>
            <a:lvl9pPr marL="3885180" indent="-228540" algn="l" defTabSz="45708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spcAft>
                <a:spcPct val="0"/>
              </a:spcAft>
              <a:buNone/>
            </a:pPr>
            <a:fld id="{FCD786B7-A8F6-43EC-9DCC-23FC69D3095B}" type="datetime'''''''''''''''B''''''''''''2''''B'''''''''''''''">
              <a:rPr lang="en-US" sz="1600">
                <a:solidFill>
                  <a:schemeClr val="tx1"/>
                </a:solidFill>
                <a:latin typeface="Arial"/>
                <a:sym typeface="+mn-lt"/>
              </a:rPr>
              <a:pPr marL="0" indent="0">
                <a:spcBef>
                  <a:spcPct val="0"/>
                </a:spcBef>
                <a:spcAft>
                  <a:spcPct val="0"/>
                </a:spcAft>
                <a:buNone/>
              </a:pPr>
              <a:t>B2B</a:t>
            </a:fld>
            <a:endParaRPr lang="en-US" sz="1600" dirty="0">
              <a:solidFill>
                <a:schemeClr val="tx1"/>
              </a:solidFill>
              <a:latin typeface="Arial"/>
              <a:sym typeface="+mn-lt"/>
            </a:endParaRPr>
          </a:p>
        </p:txBody>
      </p:sp>
      <p:sp>
        <p:nvSpPr>
          <p:cNvPr id="65" name="Rectangle 64"/>
          <p:cNvSpPr/>
          <p:nvPr/>
        </p:nvSpPr>
        <p:spPr>
          <a:xfrm>
            <a:off x="11235853" y="2459571"/>
            <a:ext cx="736686" cy="3283436"/>
          </a:xfrm>
          <a:prstGeom prst="rect">
            <a:avLst/>
          </a:prstGeom>
        </p:spPr>
        <p:txBody>
          <a:bodyPr wrap="none" lIns="121512" tIns="60756" rIns="121512" bIns="60756">
            <a:spAutoFit/>
          </a:bodyPr>
          <a:lstStyle/>
          <a:p>
            <a:pPr defTabSz="1214260"/>
            <a:r>
              <a:rPr lang="en-US" sz="1467" b="1" i="1" dirty="0"/>
              <a:t>CAGR</a:t>
            </a:r>
          </a:p>
          <a:p>
            <a:pPr defTabSz="1214260"/>
            <a:endParaRPr lang="en-US" sz="1467" b="1" dirty="0"/>
          </a:p>
          <a:p>
            <a:pPr defTabSz="1214260"/>
            <a:endParaRPr lang="en-US" sz="1467" b="1" dirty="0"/>
          </a:p>
          <a:p>
            <a:pPr defTabSz="1214260"/>
            <a:endParaRPr lang="en-US" sz="1467" b="1" dirty="0"/>
          </a:p>
          <a:p>
            <a:pPr defTabSz="1214260"/>
            <a:endParaRPr lang="en-US" sz="1467" b="1" dirty="0"/>
          </a:p>
          <a:p>
            <a:pPr algn="ctr" defTabSz="1214260"/>
            <a:r>
              <a:rPr lang="en-US" sz="1467" b="1" dirty="0"/>
              <a:t>35%</a:t>
            </a:r>
          </a:p>
          <a:p>
            <a:pPr algn="ctr" defTabSz="1214260"/>
            <a:endParaRPr lang="en-US" sz="1467" b="1" dirty="0"/>
          </a:p>
          <a:p>
            <a:pPr algn="ctr" defTabSz="1214260"/>
            <a:endParaRPr lang="en-US" sz="1467" b="1" dirty="0"/>
          </a:p>
          <a:p>
            <a:pPr algn="ctr" defTabSz="1214260"/>
            <a:endParaRPr lang="en-US" sz="1467" b="1" dirty="0"/>
          </a:p>
          <a:p>
            <a:pPr algn="ctr" defTabSz="1214260"/>
            <a:endParaRPr lang="en-US" sz="1467" b="1" dirty="0"/>
          </a:p>
          <a:p>
            <a:pPr algn="ctr" defTabSz="1214260"/>
            <a:r>
              <a:rPr lang="en-US" sz="1467" b="1" dirty="0"/>
              <a:t>143%</a:t>
            </a:r>
          </a:p>
          <a:p>
            <a:pPr defTabSz="1214260"/>
            <a:endParaRPr lang="en-US" sz="1467" b="1" dirty="0"/>
          </a:p>
          <a:p>
            <a:pPr defTabSz="1214260"/>
            <a:endParaRPr lang="en-US" sz="1467" b="1" dirty="0"/>
          </a:p>
          <a:p>
            <a:pPr defTabSz="1214260"/>
            <a:endParaRPr lang="en-US" sz="1467" dirty="0"/>
          </a:p>
        </p:txBody>
      </p:sp>
      <p:sp>
        <p:nvSpPr>
          <p:cNvPr id="66" name="Rectangle 65"/>
          <p:cNvSpPr/>
          <p:nvPr/>
        </p:nvSpPr>
        <p:spPr>
          <a:xfrm>
            <a:off x="9067803" y="2008216"/>
            <a:ext cx="2184903" cy="368920"/>
          </a:xfrm>
          <a:prstGeom prst="rect">
            <a:avLst/>
          </a:prstGeom>
        </p:spPr>
        <p:txBody>
          <a:bodyPr wrap="none" lIns="121512" tIns="60756" rIns="121512" bIns="60756">
            <a:spAutoFit/>
          </a:bodyPr>
          <a:lstStyle/>
          <a:p>
            <a:pPr defTabSz="1214260"/>
            <a:r>
              <a:rPr lang="en-US" sz="1600" b="1" dirty="0"/>
              <a:t>Wearable US TAM($B)</a:t>
            </a:r>
          </a:p>
        </p:txBody>
      </p:sp>
    </p:spTree>
    <p:extLst>
      <p:ext uri="{BB962C8B-B14F-4D97-AF65-F5344CB8AC3E}">
        <p14:creationId xmlns:p14="http://schemas.microsoft.com/office/powerpoint/2010/main" val="3080576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6243" name="think-cell Slide" r:id="rId6" imgW="270" imgH="270" progId="TCLayout.ActiveDocument.1">
                  <p:embed/>
                </p:oleObj>
              </mc:Choice>
              <mc:Fallback>
                <p:oleObj name="think-cell Slide" r:id="rId6" imgW="270" imgH="270" progId="TCLayout.ActiveDocument.1">
                  <p:embed/>
                  <p:pic>
                    <p:nvPicPr>
                      <p:cNvPr id="13" name="Object 12" hidden="1"/>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22" name="Rectangle 21" hidden="1"/>
          <p:cNvSpPr/>
          <p:nvPr>
            <p:custDataLst>
              <p:tags r:id="rId3"/>
            </p:custDataLst>
          </p:nvPr>
        </p:nvSpPr>
        <p:spPr bwMode="auto">
          <a:xfrm>
            <a:off x="0" y="0"/>
            <a:ext cx="211667" cy="2116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600">
              <a:latin typeface="Arial"/>
              <a:sym typeface="Arial"/>
            </a:endParaRPr>
          </a:p>
        </p:txBody>
      </p:sp>
      <p:sp>
        <p:nvSpPr>
          <p:cNvPr id="11" name="Rounded Rectangle 10"/>
          <p:cNvSpPr/>
          <p:nvPr/>
        </p:nvSpPr>
        <p:spPr>
          <a:xfrm>
            <a:off x="4293722" y="1143227"/>
            <a:ext cx="7593479" cy="5434981"/>
          </a:xfrm>
          <a:prstGeom prst="roundRect">
            <a:avLst>
              <a:gd name="adj" fmla="val 7243"/>
            </a:avLst>
          </a:prstGeom>
          <a:solidFill>
            <a:schemeClr val="bg1">
              <a:lumMod val="85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6" name="Cloud Callout 5"/>
          <p:cNvSpPr/>
          <p:nvPr/>
        </p:nvSpPr>
        <p:spPr>
          <a:xfrm rot="11332703">
            <a:off x="6625025" y="2611707"/>
            <a:ext cx="2293496" cy="172865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533031 w 1717895"/>
              <a:gd name="connsiteY0" fmla="*/ 1294891 h 1151014"/>
              <a:gd name="connsiteX1" fmla="*/ 501058 w 1717895"/>
              <a:gd name="connsiteY1" fmla="*/ 1326864 h 1151014"/>
              <a:gd name="connsiteX2" fmla="*/ 469085 w 1717895"/>
              <a:gd name="connsiteY2" fmla="*/ 1294891 h 1151014"/>
              <a:gd name="connsiteX3" fmla="*/ 501058 w 1717895"/>
              <a:gd name="connsiteY3" fmla="*/ 1262918 h 1151014"/>
              <a:gd name="connsiteX4" fmla="*/ 533031 w 1717895"/>
              <a:gd name="connsiteY4" fmla="*/ 1294891 h 1151014"/>
              <a:gd name="connsiteX0" fmla="*/ 584266 w 1717895"/>
              <a:gd name="connsiteY0" fmla="*/ 1256172 h 1151014"/>
              <a:gd name="connsiteX1" fmla="*/ 520321 w 1717895"/>
              <a:gd name="connsiteY1" fmla="*/ 1320117 h 1151014"/>
              <a:gd name="connsiteX2" fmla="*/ 456376 w 1717895"/>
              <a:gd name="connsiteY2" fmla="*/ 1256172 h 1151014"/>
              <a:gd name="connsiteX3" fmla="*/ 520321 w 1717895"/>
              <a:gd name="connsiteY3" fmla="*/ 1192227 h 1151014"/>
              <a:gd name="connsiteX4" fmla="*/ 584266 w 1717895"/>
              <a:gd name="connsiteY4" fmla="*/ 1256172 h 1151014"/>
              <a:gd name="connsiteX0" fmla="*/ 663984 w 1717895"/>
              <a:gd name="connsiteY0" fmla="*/ 1160201 h 1151014"/>
              <a:gd name="connsiteX1" fmla="*/ 568066 w 1717895"/>
              <a:gd name="connsiteY1" fmla="*/ 1256119 h 1151014"/>
              <a:gd name="connsiteX2" fmla="*/ 472148 w 1717895"/>
              <a:gd name="connsiteY2" fmla="*/ 1160201 h 1151014"/>
              <a:gd name="connsiteX3" fmla="*/ 568066 w 1717895"/>
              <a:gd name="connsiteY3" fmla="*/ 1064283 h 1151014"/>
              <a:gd name="connsiteX4" fmla="*/ 663984 w 1717895"/>
              <a:gd name="connsiteY4" fmla="*/ 1160201 h 1151014"/>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9659"/>
              <a:gd name="connsiteX1" fmla="*/ 5659 w 43256"/>
              <a:gd name="connsiteY1" fmla="*/ 6766 h 49659"/>
              <a:gd name="connsiteX2" fmla="*/ 14041 w 43256"/>
              <a:gd name="connsiteY2" fmla="*/ 5061 h 49659"/>
              <a:gd name="connsiteX3" fmla="*/ 22492 w 43256"/>
              <a:gd name="connsiteY3" fmla="*/ 3291 h 49659"/>
              <a:gd name="connsiteX4" fmla="*/ 25785 w 43256"/>
              <a:gd name="connsiteY4" fmla="*/ 59 h 49659"/>
              <a:gd name="connsiteX5" fmla="*/ 29869 w 43256"/>
              <a:gd name="connsiteY5" fmla="*/ 2340 h 49659"/>
              <a:gd name="connsiteX6" fmla="*/ 35499 w 43256"/>
              <a:gd name="connsiteY6" fmla="*/ 549 h 49659"/>
              <a:gd name="connsiteX7" fmla="*/ 38354 w 43256"/>
              <a:gd name="connsiteY7" fmla="*/ 5435 h 49659"/>
              <a:gd name="connsiteX8" fmla="*/ 42018 w 43256"/>
              <a:gd name="connsiteY8" fmla="*/ 10177 h 49659"/>
              <a:gd name="connsiteX9" fmla="*/ 41854 w 43256"/>
              <a:gd name="connsiteY9" fmla="*/ 15319 h 49659"/>
              <a:gd name="connsiteX10" fmla="*/ 43052 w 43256"/>
              <a:gd name="connsiteY10" fmla="*/ 23181 h 49659"/>
              <a:gd name="connsiteX11" fmla="*/ 37440 w 43256"/>
              <a:gd name="connsiteY11" fmla="*/ 30063 h 49659"/>
              <a:gd name="connsiteX12" fmla="*/ 35431 w 43256"/>
              <a:gd name="connsiteY12" fmla="*/ 35960 h 49659"/>
              <a:gd name="connsiteX13" fmla="*/ 28591 w 43256"/>
              <a:gd name="connsiteY13" fmla="*/ 36674 h 49659"/>
              <a:gd name="connsiteX14" fmla="*/ 23703 w 43256"/>
              <a:gd name="connsiteY14" fmla="*/ 42965 h 49659"/>
              <a:gd name="connsiteX15" fmla="*/ 16516 w 43256"/>
              <a:gd name="connsiteY15" fmla="*/ 39125 h 49659"/>
              <a:gd name="connsiteX16" fmla="*/ 5840 w 43256"/>
              <a:gd name="connsiteY16" fmla="*/ 35331 h 49659"/>
              <a:gd name="connsiteX17" fmla="*/ 1146 w 43256"/>
              <a:gd name="connsiteY17" fmla="*/ 31109 h 49659"/>
              <a:gd name="connsiteX18" fmla="*/ 2149 w 43256"/>
              <a:gd name="connsiteY18" fmla="*/ 25410 h 49659"/>
              <a:gd name="connsiteX19" fmla="*/ 31 w 43256"/>
              <a:gd name="connsiteY19" fmla="*/ 19563 h 49659"/>
              <a:gd name="connsiteX20" fmla="*/ 3899 w 43256"/>
              <a:gd name="connsiteY20" fmla="*/ 14366 h 49659"/>
              <a:gd name="connsiteX21" fmla="*/ 3936 w 43256"/>
              <a:gd name="connsiteY21" fmla="*/ 14229 h 49659"/>
              <a:gd name="connsiteX0" fmla="*/ 534463 w 1720122"/>
              <a:gd name="connsiteY0" fmla="*/ 1291134 h 1323107"/>
              <a:gd name="connsiteX1" fmla="*/ 502490 w 1720122"/>
              <a:gd name="connsiteY1" fmla="*/ 1323107 h 1323107"/>
              <a:gd name="connsiteX2" fmla="*/ 470517 w 1720122"/>
              <a:gd name="connsiteY2" fmla="*/ 1291134 h 1323107"/>
              <a:gd name="connsiteX3" fmla="*/ 502490 w 1720122"/>
              <a:gd name="connsiteY3" fmla="*/ 1259161 h 1323107"/>
              <a:gd name="connsiteX4" fmla="*/ 534463 w 1720122"/>
              <a:gd name="connsiteY4" fmla="*/ 1291134 h 1323107"/>
              <a:gd name="connsiteX0" fmla="*/ 585698 w 1720122"/>
              <a:gd name="connsiteY0" fmla="*/ 1252415 h 1323107"/>
              <a:gd name="connsiteX1" fmla="*/ 521753 w 1720122"/>
              <a:gd name="connsiteY1" fmla="*/ 1316360 h 1323107"/>
              <a:gd name="connsiteX2" fmla="*/ 457808 w 1720122"/>
              <a:gd name="connsiteY2" fmla="*/ 1252415 h 1323107"/>
              <a:gd name="connsiteX3" fmla="*/ 521753 w 1720122"/>
              <a:gd name="connsiteY3" fmla="*/ 1188470 h 1323107"/>
              <a:gd name="connsiteX4" fmla="*/ 585698 w 1720122"/>
              <a:gd name="connsiteY4" fmla="*/ 1252415 h 1323107"/>
              <a:gd name="connsiteX0" fmla="*/ 665416 w 1720122"/>
              <a:gd name="connsiteY0" fmla="*/ 1156444 h 1323107"/>
              <a:gd name="connsiteX1" fmla="*/ 569498 w 1720122"/>
              <a:gd name="connsiteY1" fmla="*/ 1252362 h 1323107"/>
              <a:gd name="connsiteX2" fmla="*/ 775240 w 1720122"/>
              <a:gd name="connsiteY2" fmla="*/ 1174395 h 1323107"/>
              <a:gd name="connsiteX3" fmla="*/ 569498 w 1720122"/>
              <a:gd name="connsiteY3" fmla="*/ 1060526 h 1323107"/>
              <a:gd name="connsiteX4" fmla="*/ 665416 w 1720122"/>
              <a:gd name="connsiteY4" fmla="*/ 1156444 h 1323107"/>
              <a:gd name="connsiteX0" fmla="*/ 4729 w 43256"/>
              <a:gd name="connsiteY0" fmla="*/ 26036 h 49659"/>
              <a:gd name="connsiteX1" fmla="*/ 2196 w 43256"/>
              <a:gd name="connsiteY1" fmla="*/ 25239 h 49659"/>
              <a:gd name="connsiteX2" fmla="*/ 6964 w 43256"/>
              <a:gd name="connsiteY2" fmla="*/ 34758 h 49659"/>
              <a:gd name="connsiteX3" fmla="*/ 5856 w 43256"/>
              <a:gd name="connsiteY3" fmla="*/ 35139 h 49659"/>
              <a:gd name="connsiteX4" fmla="*/ 16514 w 43256"/>
              <a:gd name="connsiteY4" fmla="*/ 38949 h 49659"/>
              <a:gd name="connsiteX5" fmla="*/ 15846 w 43256"/>
              <a:gd name="connsiteY5" fmla="*/ 37209 h 49659"/>
              <a:gd name="connsiteX6" fmla="*/ 28863 w 43256"/>
              <a:gd name="connsiteY6" fmla="*/ 34610 h 49659"/>
              <a:gd name="connsiteX7" fmla="*/ 28596 w 43256"/>
              <a:gd name="connsiteY7" fmla="*/ 36519 h 49659"/>
              <a:gd name="connsiteX8" fmla="*/ 34165 w 43256"/>
              <a:gd name="connsiteY8" fmla="*/ 22813 h 49659"/>
              <a:gd name="connsiteX9" fmla="*/ 37416 w 43256"/>
              <a:gd name="connsiteY9" fmla="*/ 29949 h 49659"/>
              <a:gd name="connsiteX10" fmla="*/ 41834 w 43256"/>
              <a:gd name="connsiteY10" fmla="*/ 15213 h 49659"/>
              <a:gd name="connsiteX11" fmla="*/ 40386 w 43256"/>
              <a:gd name="connsiteY11" fmla="*/ 17889 h 49659"/>
              <a:gd name="connsiteX12" fmla="*/ 38360 w 43256"/>
              <a:gd name="connsiteY12" fmla="*/ 5285 h 49659"/>
              <a:gd name="connsiteX13" fmla="*/ 38436 w 43256"/>
              <a:gd name="connsiteY13" fmla="*/ 6549 h 49659"/>
              <a:gd name="connsiteX14" fmla="*/ 29114 w 43256"/>
              <a:gd name="connsiteY14" fmla="*/ 3811 h 49659"/>
              <a:gd name="connsiteX15" fmla="*/ 29856 w 43256"/>
              <a:gd name="connsiteY15" fmla="*/ 2199 h 49659"/>
              <a:gd name="connsiteX16" fmla="*/ 22177 w 43256"/>
              <a:gd name="connsiteY16" fmla="*/ 4579 h 49659"/>
              <a:gd name="connsiteX17" fmla="*/ 22536 w 43256"/>
              <a:gd name="connsiteY17" fmla="*/ 3189 h 49659"/>
              <a:gd name="connsiteX18" fmla="*/ 14036 w 43256"/>
              <a:gd name="connsiteY18" fmla="*/ 5051 h 49659"/>
              <a:gd name="connsiteX19" fmla="*/ 15336 w 43256"/>
              <a:gd name="connsiteY19" fmla="*/ 6399 h 49659"/>
              <a:gd name="connsiteX20" fmla="*/ 4163 w 43256"/>
              <a:gd name="connsiteY20" fmla="*/ 15648 h 49659"/>
              <a:gd name="connsiteX21" fmla="*/ 3936 w 43256"/>
              <a:gd name="connsiteY21" fmla="*/ 14229 h 49659"/>
              <a:gd name="connsiteX0" fmla="*/ 3936 w 43256"/>
              <a:gd name="connsiteY0" fmla="*/ 14229 h 49702"/>
              <a:gd name="connsiteX1" fmla="*/ 5659 w 43256"/>
              <a:gd name="connsiteY1" fmla="*/ 6766 h 49702"/>
              <a:gd name="connsiteX2" fmla="*/ 14041 w 43256"/>
              <a:gd name="connsiteY2" fmla="*/ 5061 h 49702"/>
              <a:gd name="connsiteX3" fmla="*/ 22492 w 43256"/>
              <a:gd name="connsiteY3" fmla="*/ 3291 h 49702"/>
              <a:gd name="connsiteX4" fmla="*/ 25785 w 43256"/>
              <a:gd name="connsiteY4" fmla="*/ 59 h 49702"/>
              <a:gd name="connsiteX5" fmla="*/ 29869 w 43256"/>
              <a:gd name="connsiteY5" fmla="*/ 2340 h 49702"/>
              <a:gd name="connsiteX6" fmla="*/ 35499 w 43256"/>
              <a:gd name="connsiteY6" fmla="*/ 549 h 49702"/>
              <a:gd name="connsiteX7" fmla="*/ 38354 w 43256"/>
              <a:gd name="connsiteY7" fmla="*/ 5435 h 49702"/>
              <a:gd name="connsiteX8" fmla="*/ 42018 w 43256"/>
              <a:gd name="connsiteY8" fmla="*/ 10177 h 49702"/>
              <a:gd name="connsiteX9" fmla="*/ 41854 w 43256"/>
              <a:gd name="connsiteY9" fmla="*/ 15319 h 49702"/>
              <a:gd name="connsiteX10" fmla="*/ 43052 w 43256"/>
              <a:gd name="connsiteY10" fmla="*/ 23181 h 49702"/>
              <a:gd name="connsiteX11" fmla="*/ 37440 w 43256"/>
              <a:gd name="connsiteY11" fmla="*/ 30063 h 49702"/>
              <a:gd name="connsiteX12" fmla="*/ 35431 w 43256"/>
              <a:gd name="connsiteY12" fmla="*/ 35960 h 49702"/>
              <a:gd name="connsiteX13" fmla="*/ 28591 w 43256"/>
              <a:gd name="connsiteY13" fmla="*/ 36674 h 49702"/>
              <a:gd name="connsiteX14" fmla="*/ 23703 w 43256"/>
              <a:gd name="connsiteY14" fmla="*/ 42965 h 49702"/>
              <a:gd name="connsiteX15" fmla="*/ 16516 w 43256"/>
              <a:gd name="connsiteY15" fmla="*/ 39125 h 49702"/>
              <a:gd name="connsiteX16" fmla="*/ 5840 w 43256"/>
              <a:gd name="connsiteY16" fmla="*/ 35331 h 49702"/>
              <a:gd name="connsiteX17" fmla="*/ 1146 w 43256"/>
              <a:gd name="connsiteY17" fmla="*/ 31109 h 49702"/>
              <a:gd name="connsiteX18" fmla="*/ 2149 w 43256"/>
              <a:gd name="connsiteY18" fmla="*/ 25410 h 49702"/>
              <a:gd name="connsiteX19" fmla="*/ 31 w 43256"/>
              <a:gd name="connsiteY19" fmla="*/ 19563 h 49702"/>
              <a:gd name="connsiteX20" fmla="*/ 3899 w 43256"/>
              <a:gd name="connsiteY20" fmla="*/ 14366 h 49702"/>
              <a:gd name="connsiteX21" fmla="*/ 3936 w 43256"/>
              <a:gd name="connsiteY21" fmla="*/ 14229 h 49702"/>
              <a:gd name="connsiteX0" fmla="*/ 534463 w 1720122"/>
              <a:gd name="connsiteY0" fmla="*/ 1291134 h 1324256"/>
              <a:gd name="connsiteX1" fmla="*/ 502490 w 1720122"/>
              <a:gd name="connsiteY1" fmla="*/ 1323107 h 1324256"/>
              <a:gd name="connsiteX2" fmla="*/ 470517 w 1720122"/>
              <a:gd name="connsiteY2" fmla="*/ 1291134 h 1324256"/>
              <a:gd name="connsiteX3" fmla="*/ 502490 w 1720122"/>
              <a:gd name="connsiteY3" fmla="*/ 1259161 h 1324256"/>
              <a:gd name="connsiteX4" fmla="*/ 534463 w 1720122"/>
              <a:gd name="connsiteY4" fmla="*/ 1291134 h 1324256"/>
              <a:gd name="connsiteX0" fmla="*/ 604307 w 1720122"/>
              <a:gd name="connsiteY0" fmla="*/ 1078389 h 1324256"/>
              <a:gd name="connsiteX1" fmla="*/ 521753 w 1720122"/>
              <a:gd name="connsiteY1" fmla="*/ 1316360 h 1324256"/>
              <a:gd name="connsiteX2" fmla="*/ 457808 w 1720122"/>
              <a:gd name="connsiteY2" fmla="*/ 1252415 h 1324256"/>
              <a:gd name="connsiteX3" fmla="*/ 521753 w 1720122"/>
              <a:gd name="connsiteY3" fmla="*/ 1188470 h 1324256"/>
              <a:gd name="connsiteX4" fmla="*/ 604307 w 1720122"/>
              <a:gd name="connsiteY4" fmla="*/ 1078389 h 1324256"/>
              <a:gd name="connsiteX0" fmla="*/ 665416 w 1720122"/>
              <a:gd name="connsiteY0" fmla="*/ 1156444 h 1324256"/>
              <a:gd name="connsiteX1" fmla="*/ 569498 w 1720122"/>
              <a:gd name="connsiteY1" fmla="*/ 1252362 h 1324256"/>
              <a:gd name="connsiteX2" fmla="*/ 775240 w 1720122"/>
              <a:gd name="connsiteY2" fmla="*/ 1174395 h 1324256"/>
              <a:gd name="connsiteX3" fmla="*/ 569498 w 1720122"/>
              <a:gd name="connsiteY3" fmla="*/ 1060526 h 1324256"/>
              <a:gd name="connsiteX4" fmla="*/ 665416 w 1720122"/>
              <a:gd name="connsiteY4" fmla="*/ 1156444 h 1324256"/>
              <a:gd name="connsiteX0" fmla="*/ 4729 w 43256"/>
              <a:gd name="connsiteY0" fmla="*/ 26036 h 49702"/>
              <a:gd name="connsiteX1" fmla="*/ 2196 w 43256"/>
              <a:gd name="connsiteY1" fmla="*/ 25239 h 49702"/>
              <a:gd name="connsiteX2" fmla="*/ 6964 w 43256"/>
              <a:gd name="connsiteY2" fmla="*/ 34758 h 49702"/>
              <a:gd name="connsiteX3" fmla="*/ 5856 w 43256"/>
              <a:gd name="connsiteY3" fmla="*/ 35139 h 49702"/>
              <a:gd name="connsiteX4" fmla="*/ 16514 w 43256"/>
              <a:gd name="connsiteY4" fmla="*/ 38949 h 49702"/>
              <a:gd name="connsiteX5" fmla="*/ 15846 w 43256"/>
              <a:gd name="connsiteY5" fmla="*/ 37209 h 49702"/>
              <a:gd name="connsiteX6" fmla="*/ 28863 w 43256"/>
              <a:gd name="connsiteY6" fmla="*/ 34610 h 49702"/>
              <a:gd name="connsiteX7" fmla="*/ 28596 w 43256"/>
              <a:gd name="connsiteY7" fmla="*/ 36519 h 49702"/>
              <a:gd name="connsiteX8" fmla="*/ 34165 w 43256"/>
              <a:gd name="connsiteY8" fmla="*/ 22813 h 49702"/>
              <a:gd name="connsiteX9" fmla="*/ 37416 w 43256"/>
              <a:gd name="connsiteY9" fmla="*/ 29949 h 49702"/>
              <a:gd name="connsiteX10" fmla="*/ 41834 w 43256"/>
              <a:gd name="connsiteY10" fmla="*/ 15213 h 49702"/>
              <a:gd name="connsiteX11" fmla="*/ 40386 w 43256"/>
              <a:gd name="connsiteY11" fmla="*/ 17889 h 49702"/>
              <a:gd name="connsiteX12" fmla="*/ 38360 w 43256"/>
              <a:gd name="connsiteY12" fmla="*/ 5285 h 49702"/>
              <a:gd name="connsiteX13" fmla="*/ 38436 w 43256"/>
              <a:gd name="connsiteY13" fmla="*/ 6549 h 49702"/>
              <a:gd name="connsiteX14" fmla="*/ 29114 w 43256"/>
              <a:gd name="connsiteY14" fmla="*/ 3811 h 49702"/>
              <a:gd name="connsiteX15" fmla="*/ 29856 w 43256"/>
              <a:gd name="connsiteY15" fmla="*/ 2199 h 49702"/>
              <a:gd name="connsiteX16" fmla="*/ 22177 w 43256"/>
              <a:gd name="connsiteY16" fmla="*/ 4579 h 49702"/>
              <a:gd name="connsiteX17" fmla="*/ 22536 w 43256"/>
              <a:gd name="connsiteY17" fmla="*/ 3189 h 49702"/>
              <a:gd name="connsiteX18" fmla="*/ 14036 w 43256"/>
              <a:gd name="connsiteY18" fmla="*/ 5051 h 49702"/>
              <a:gd name="connsiteX19" fmla="*/ 15336 w 43256"/>
              <a:gd name="connsiteY19" fmla="*/ 6399 h 49702"/>
              <a:gd name="connsiteX20" fmla="*/ 4163 w 43256"/>
              <a:gd name="connsiteY20" fmla="*/ 15648 h 49702"/>
              <a:gd name="connsiteX21" fmla="*/ 3936 w 43256"/>
              <a:gd name="connsiteY21" fmla="*/ 14229 h 49702"/>
              <a:gd name="connsiteX0" fmla="*/ 3936 w 43256"/>
              <a:gd name="connsiteY0" fmla="*/ 14229 h 53850"/>
              <a:gd name="connsiteX1" fmla="*/ 5659 w 43256"/>
              <a:gd name="connsiteY1" fmla="*/ 6766 h 53850"/>
              <a:gd name="connsiteX2" fmla="*/ 14041 w 43256"/>
              <a:gd name="connsiteY2" fmla="*/ 5061 h 53850"/>
              <a:gd name="connsiteX3" fmla="*/ 22492 w 43256"/>
              <a:gd name="connsiteY3" fmla="*/ 3291 h 53850"/>
              <a:gd name="connsiteX4" fmla="*/ 25785 w 43256"/>
              <a:gd name="connsiteY4" fmla="*/ 59 h 53850"/>
              <a:gd name="connsiteX5" fmla="*/ 29869 w 43256"/>
              <a:gd name="connsiteY5" fmla="*/ 2340 h 53850"/>
              <a:gd name="connsiteX6" fmla="*/ 35499 w 43256"/>
              <a:gd name="connsiteY6" fmla="*/ 549 h 53850"/>
              <a:gd name="connsiteX7" fmla="*/ 38354 w 43256"/>
              <a:gd name="connsiteY7" fmla="*/ 5435 h 53850"/>
              <a:gd name="connsiteX8" fmla="*/ 42018 w 43256"/>
              <a:gd name="connsiteY8" fmla="*/ 10177 h 53850"/>
              <a:gd name="connsiteX9" fmla="*/ 41854 w 43256"/>
              <a:gd name="connsiteY9" fmla="*/ 15319 h 53850"/>
              <a:gd name="connsiteX10" fmla="*/ 43052 w 43256"/>
              <a:gd name="connsiteY10" fmla="*/ 23181 h 53850"/>
              <a:gd name="connsiteX11" fmla="*/ 37440 w 43256"/>
              <a:gd name="connsiteY11" fmla="*/ 30063 h 53850"/>
              <a:gd name="connsiteX12" fmla="*/ 35431 w 43256"/>
              <a:gd name="connsiteY12" fmla="*/ 35960 h 53850"/>
              <a:gd name="connsiteX13" fmla="*/ 28591 w 43256"/>
              <a:gd name="connsiteY13" fmla="*/ 36674 h 53850"/>
              <a:gd name="connsiteX14" fmla="*/ 23703 w 43256"/>
              <a:gd name="connsiteY14" fmla="*/ 42965 h 53850"/>
              <a:gd name="connsiteX15" fmla="*/ 16516 w 43256"/>
              <a:gd name="connsiteY15" fmla="*/ 39125 h 53850"/>
              <a:gd name="connsiteX16" fmla="*/ 5840 w 43256"/>
              <a:gd name="connsiteY16" fmla="*/ 35331 h 53850"/>
              <a:gd name="connsiteX17" fmla="*/ 1146 w 43256"/>
              <a:gd name="connsiteY17" fmla="*/ 31109 h 53850"/>
              <a:gd name="connsiteX18" fmla="*/ 2149 w 43256"/>
              <a:gd name="connsiteY18" fmla="*/ 25410 h 53850"/>
              <a:gd name="connsiteX19" fmla="*/ 31 w 43256"/>
              <a:gd name="connsiteY19" fmla="*/ 19563 h 53850"/>
              <a:gd name="connsiteX20" fmla="*/ 3899 w 43256"/>
              <a:gd name="connsiteY20" fmla="*/ 14366 h 53850"/>
              <a:gd name="connsiteX21" fmla="*/ 3936 w 43256"/>
              <a:gd name="connsiteY21" fmla="*/ 14229 h 53850"/>
              <a:gd name="connsiteX0" fmla="*/ 534463 w 1720122"/>
              <a:gd name="connsiteY0" fmla="*/ 1291134 h 1434778"/>
              <a:gd name="connsiteX1" fmla="*/ 281333 w 1720122"/>
              <a:gd name="connsiteY1" fmla="*/ 1434778 h 1434778"/>
              <a:gd name="connsiteX2" fmla="*/ 470517 w 1720122"/>
              <a:gd name="connsiteY2" fmla="*/ 1291134 h 1434778"/>
              <a:gd name="connsiteX3" fmla="*/ 502490 w 1720122"/>
              <a:gd name="connsiteY3" fmla="*/ 1259161 h 1434778"/>
              <a:gd name="connsiteX4" fmla="*/ 534463 w 1720122"/>
              <a:gd name="connsiteY4" fmla="*/ 1291134 h 1434778"/>
              <a:gd name="connsiteX0" fmla="*/ 604307 w 1720122"/>
              <a:gd name="connsiteY0" fmla="*/ 1078389 h 1434778"/>
              <a:gd name="connsiteX1" fmla="*/ 521753 w 1720122"/>
              <a:gd name="connsiteY1" fmla="*/ 1316360 h 1434778"/>
              <a:gd name="connsiteX2" fmla="*/ 457808 w 1720122"/>
              <a:gd name="connsiteY2" fmla="*/ 1252415 h 1434778"/>
              <a:gd name="connsiteX3" fmla="*/ 521753 w 1720122"/>
              <a:gd name="connsiteY3" fmla="*/ 1188470 h 1434778"/>
              <a:gd name="connsiteX4" fmla="*/ 604307 w 1720122"/>
              <a:gd name="connsiteY4" fmla="*/ 1078389 h 1434778"/>
              <a:gd name="connsiteX0" fmla="*/ 665416 w 1720122"/>
              <a:gd name="connsiteY0" fmla="*/ 1156444 h 1434778"/>
              <a:gd name="connsiteX1" fmla="*/ 569498 w 1720122"/>
              <a:gd name="connsiteY1" fmla="*/ 1252362 h 1434778"/>
              <a:gd name="connsiteX2" fmla="*/ 775240 w 1720122"/>
              <a:gd name="connsiteY2" fmla="*/ 1174395 h 1434778"/>
              <a:gd name="connsiteX3" fmla="*/ 569498 w 1720122"/>
              <a:gd name="connsiteY3" fmla="*/ 1060526 h 1434778"/>
              <a:gd name="connsiteX4" fmla="*/ 665416 w 1720122"/>
              <a:gd name="connsiteY4" fmla="*/ 1156444 h 1434778"/>
              <a:gd name="connsiteX0" fmla="*/ 4729 w 43256"/>
              <a:gd name="connsiteY0" fmla="*/ 26036 h 53850"/>
              <a:gd name="connsiteX1" fmla="*/ 2196 w 43256"/>
              <a:gd name="connsiteY1" fmla="*/ 25239 h 53850"/>
              <a:gd name="connsiteX2" fmla="*/ 6964 w 43256"/>
              <a:gd name="connsiteY2" fmla="*/ 34758 h 53850"/>
              <a:gd name="connsiteX3" fmla="*/ 5856 w 43256"/>
              <a:gd name="connsiteY3" fmla="*/ 35139 h 53850"/>
              <a:gd name="connsiteX4" fmla="*/ 16514 w 43256"/>
              <a:gd name="connsiteY4" fmla="*/ 38949 h 53850"/>
              <a:gd name="connsiteX5" fmla="*/ 15846 w 43256"/>
              <a:gd name="connsiteY5" fmla="*/ 37209 h 53850"/>
              <a:gd name="connsiteX6" fmla="*/ 28863 w 43256"/>
              <a:gd name="connsiteY6" fmla="*/ 34610 h 53850"/>
              <a:gd name="connsiteX7" fmla="*/ 28596 w 43256"/>
              <a:gd name="connsiteY7" fmla="*/ 36519 h 53850"/>
              <a:gd name="connsiteX8" fmla="*/ 34165 w 43256"/>
              <a:gd name="connsiteY8" fmla="*/ 22813 h 53850"/>
              <a:gd name="connsiteX9" fmla="*/ 37416 w 43256"/>
              <a:gd name="connsiteY9" fmla="*/ 29949 h 53850"/>
              <a:gd name="connsiteX10" fmla="*/ 41834 w 43256"/>
              <a:gd name="connsiteY10" fmla="*/ 15213 h 53850"/>
              <a:gd name="connsiteX11" fmla="*/ 40386 w 43256"/>
              <a:gd name="connsiteY11" fmla="*/ 17889 h 53850"/>
              <a:gd name="connsiteX12" fmla="*/ 38360 w 43256"/>
              <a:gd name="connsiteY12" fmla="*/ 5285 h 53850"/>
              <a:gd name="connsiteX13" fmla="*/ 38436 w 43256"/>
              <a:gd name="connsiteY13" fmla="*/ 6549 h 53850"/>
              <a:gd name="connsiteX14" fmla="*/ 29114 w 43256"/>
              <a:gd name="connsiteY14" fmla="*/ 3811 h 53850"/>
              <a:gd name="connsiteX15" fmla="*/ 29856 w 43256"/>
              <a:gd name="connsiteY15" fmla="*/ 2199 h 53850"/>
              <a:gd name="connsiteX16" fmla="*/ 22177 w 43256"/>
              <a:gd name="connsiteY16" fmla="*/ 4579 h 53850"/>
              <a:gd name="connsiteX17" fmla="*/ 22536 w 43256"/>
              <a:gd name="connsiteY17" fmla="*/ 3189 h 53850"/>
              <a:gd name="connsiteX18" fmla="*/ 14036 w 43256"/>
              <a:gd name="connsiteY18" fmla="*/ 5051 h 53850"/>
              <a:gd name="connsiteX19" fmla="*/ 15336 w 43256"/>
              <a:gd name="connsiteY19" fmla="*/ 6399 h 53850"/>
              <a:gd name="connsiteX20" fmla="*/ 4163 w 43256"/>
              <a:gd name="connsiteY20" fmla="*/ 15648 h 53850"/>
              <a:gd name="connsiteX21" fmla="*/ 3936 w 43256"/>
              <a:gd name="connsiteY21" fmla="*/ 14229 h 53850"/>
              <a:gd name="connsiteX0" fmla="*/ 3936 w 43256"/>
              <a:gd name="connsiteY0" fmla="*/ 14229 h 53893"/>
              <a:gd name="connsiteX1" fmla="*/ 5659 w 43256"/>
              <a:gd name="connsiteY1" fmla="*/ 6766 h 53893"/>
              <a:gd name="connsiteX2" fmla="*/ 14041 w 43256"/>
              <a:gd name="connsiteY2" fmla="*/ 5061 h 53893"/>
              <a:gd name="connsiteX3" fmla="*/ 22492 w 43256"/>
              <a:gd name="connsiteY3" fmla="*/ 3291 h 53893"/>
              <a:gd name="connsiteX4" fmla="*/ 25785 w 43256"/>
              <a:gd name="connsiteY4" fmla="*/ 59 h 53893"/>
              <a:gd name="connsiteX5" fmla="*/ 29869 w 43256"/>
              <a:gd name="connsiteY5" fmla="*/ 2340 h 53893"/>
              <a:gd name="connsiteX6" fmla="*/ 35499 w 43256"/>
              <a:gd name="connsiteY6" fmla="*/ 549 h 53893"/>
              <a:gd name="connsiteX7" fmla="*/ 38354 w 43256"/>
              <a:gd name="connsiteY7" fmla="*/ 5435 h 53893"/>
              <a:gd name="connsiteX8" fmla="*/ 42018 w 43256"/>
              <a:gd name="connsiteY8" fmla="*/ 10177 h 53893"/>
              <a:gd name="connsiteX9" fmla="*/ 41854 w 43256"/>
              <a:gd name="connsiteY9" fmla="*/ 15319 h 53893"/>
              <a:gd name="connsiteX10" fmla="*/ 43052 w 43256"/>
              <a:gd name="connsiteY10" fmla="*/ 23181 h 53893"/>
              <a:gd name="connsiteX11" fmla="*/ 37440 w 43256"/>
              <a:gd name="connsiteY11" fmla="*/ 30063 h 53893"/>
              <a:gd name="connsiteX12" fmla="*/ 35431 w 43256"/>
              <a:gd name="connsiteY12" fmla="*/ 35960 h 53893"/>
              <a:gd name="connsiteX13" fmla="*/ 28591 w 43256"/>
              <a:gd name="connsiteY13" fmla="*/ 36674 h 53893"/>
              <a:gd name="connsiteX14" fmla="*/ 23703 w 43256"/>
              <a:gd name="connsiteY14" fmla="*/ 42965 h 53893"/>
              <a:gd name="connsiteX15" fmla="*/ 16516 w 43256"/>
              <a:gd name="connsiteY15" fmla="*/ 39125 h 53893"/>
              <a:gd name="connsiteX16" fmla="*/ 5840 w 43256"/>
              <a:gd name="connsiteY16" fmla="*/ 35331 h 53893"/>
              <a:gd name="connsiteX17" fmla="*/ 1146 w 43256"/>
              <a:gd name="connsiteY17" fmla="*/ 31109 h 53893"/>
              <a:gd name="connsiteX18" fmla="*/ 2149 w 43256"/>
              <a:gd name="connsiteY18" fmla="*/ 25410 h 53893"/>
              <a:gd name="connsiteX19" fmla="*/ 31 w 43256"/>
              <a:gd name="connsiteY19" fmla="*/ 19563 h 53893"/>
              <a:gd name="connsiteX20" fmla="*/ 3899 w 43256"/>
              <a:gd name="connsiteY20" fmla="*/ 14366 h 53893"/>
              <a:gd name="connsiteX21" fmla="*/ 3936 w 43256"/>
              <a:gd name="connsiteY21" fmla="*/ 14229 h 53893"/>
              <a:gd name="connsiteX0" fmla="*/ 534463 w 1720122"/>
              <a:gd name="connsiteY0" fmla="*/ 1291134 h 1435930"/>
              <a:gd name="connsiteX1" fmla="*/ 281333 w 1720122"/>
              <a:gd name="connsiteY1" fmla="*/ 1434778 h 1435930"/>
              <a:gd name="connsiteX2" fmla="*/ 461624 w 1720122"/>
              <a:gd name="connsiteY2" fmla="*/ 1203349 h 1435930"/>
              <a:gd name="connsiteX3" fmla="*/ 502490 w 1720122"/>
              <a:gd name="connsiteY3" fmla="*/ 1259161 h 1435930"/>
              <a:gd name="connsiteX4" fmla="*/ 534463 w 1720122"/>
              <a:gd name="connsiteY4" fmla="*/ 1291134 h 1435930"/>
              <a:gd name="connsiteX0" fmla="*/ 604307 w 1720122"/>
              <a:gd name="connsiteY0" fmla="*/ 1078389 h 1435930"/>
              <a:gd name="connsiteX1" fmla="*/ 521753 w 1720122"/>
              <a:gd name="connsiteY1" fmla="*/ 1316360 h 1435930"/>
              <a:gd name="connsiteX2" fmla="*/ 457808 w 1720122"/>
              <a:gd name="connsiteY2" fmla="*/ 1252415 h 1435930"/>
              <a:gd name="connsiteX3" fmla="*/ 521753 w 1720122"/>
              <a:gd name="connsiteY3" fmla="*/ 1188470 h 1435930"/>
              <a:gd name="connsiteX4" fmla="*/ 604307 w 1720122"/>
              <a:gd name="connsiteY4" fmla="*/ 1078389 h 1435930"/>
              <a:gd name="connsiteX0" fmla="*/ 665416 w 1720122"/>
              <a:gd name="connsiteY0" fmla="*/ 1156444 h 1435930"/>
              <a:gd name="connsiteX1" fmla="*/ 569498 w 1720122"/>
              <a:gd name="connsiteY1" fmla="*/ 1252362 h 1435930"/>
              <a:gd name="connsiteX2" fmla="*/ 775240 w 1720122"/>
              <a:gd name="connsiteY2" fmla="*/ 1174395 h 1435930"/>
              <a:gd name="connsiteX3" fmla="*/ 569498 w 1720122"/>
              <a:gd name="connsiteY3" fmla="*/ 1060526 h 1435930"/>
              <a:gd name="connsiteX4" fmla="*/ 665416 w 1720122"/>
              <a:gd name="connsiteY4" fmla="*/ 1156444 h 1435930"/>
              <a:gd name="connsiteX0" fmla="*/ 4729 w 43256"/>
              <a:gd name="connsiteY0" fmla="*/ 26036 h 53893"/>
              <a:gd name="connsiteX1" fmla="*/ 2196 w 43256"/>
              <a:gd name="connsiteY1" fmla="*/ 25239 h 53893"/>
              <a:gd name="connsiteX2" fmla="*/ 6964 w 43256"/>
              <a:gd name="connsiteY2" fmla="*/ 34758 h 53893"/>
              <a:gd name="connsiteX3" fmla="*/ 5856 w 43256"/>
              <a:gd name="connsiteY3" fmla="*/ 35139 h 53893"/>
              <a:gd name="connsiteX4" fmla="*/ 16514 w 43256"/>
              <a:gd name="connsiteY4" fmla="*/ 38949 h 53893"/>
              <a:gd name="connsiteX5" fmla="*/ 15846 w 43256"/>
              <a:gd name="connsiteY5" fmla="*/ 37209 h 53893"/>
              <a:gd name="connsiteX6" fmla="*/ 28863 w 43256"/>
              <a:gd name="connsiteY6" fmla="*/ 34610 h 53893"/>
              <a:gd name="connsiteX7" fmla="*/ 28596 w 43256"/>
              <a:gd name="connsiteY7" fmla="*/ 36519 h 53893"/>
              <a:gd name="connsiteX8" fmla="*/ 34165 w 43256"/>
              <a:gd name="connsiteY8" fmla="*/ 22813 h 53893"/>
              <a:gd name="connsiteX9" fmla="*/ 37416 w 43256"/>
              <a:gd name="connsiteY9" fmla="*/ 29949 h 53893"/>
              <a:gd name="connsiteX10" fmla="*/ 41834 w 43256"/>
              <a:gd name="connsiteY10" fmla="*/ 15213 h 53893"/>
              <a:gd name="connsiteX11" fmla="*/ 40386 w 43256"/>
              <a:gd name="connsiteY11" fmla="*/ 17889 h 53893"/>
              <a:gd name="connsiteX12" fmla="*/ 38360 w 43256"/>
              <a:gd name="connsiteY12" fmla="*/ 5285 h 53893"/>
              <a:gd name="connsiteX13" fmla="*/ 38436 w 43256"/>
              <a:gd name="connsiteY13" fmla="*/ 6549 h 53893"/>
              <a:gd name="connsiteX14" fmla="*/ 29114 w 43256"/>
              <a:gd name="connsiteY14" fmla="*/ 3811 h 53893"/>
              <a:gd name="connsiteX15" fmla="*/ 29856 w 43256"/>
              <a:gd name="connsiteY15" fmla="*/ 2199 h 53893"/>
              <a:gd name="connsiteX16" fmla="*/ 22177 w 43256"/>
              <a:gd name="connsiteY16" fmla="*/ 4579 h 53893"/>
              <a:gd name="connsiteX17" fmla="*/ 22536 w 43256"/>
              <a:gd name="connsiteY17" fmla="*/ 3189 h 53893"/>
              <a:gd name="connsiteX18" fmla="*/ 14036 w 43256"/>
              <a:gd name="connsiteY18" fmla="*/ 5051 h 53893"/>
              <a:gd name="connsiteX19" fmla="*/ 15336 w 43256"/>
              <a:gd name="connsiteY19" fmla="*/ 6399 h 53893"/>
              <a:gd name="connsiteX20" fmla="*/ 4163 w 43256"/>
              <a:gd name="connsiteY20" fmla="*/ 15648 h 53893"/>
              <a:gd name="connsiteX21" fmla="*/ 3936 w 43256"/>
              <a:gd name="connsiteY21" fmla="*/ 14229 h 53893"/>
              <a:gd name="connsiteX0" fmla="*/ 3936 w 43256"/>
              <a:gd name="connsiteY0" fmla="*/ 14229 h 49702"/>
              <a:gd name="connsiteX1" fmla="*/ 5659 w 43256"/>
              <a:gd name="connsiteY1" fmla="*/ 6766 h 49702"/>
              <a:gd name="connsiteX2" fmla="*/ 14041 w 43256"/>
              <a:gd name="connsiteY2" fmla="*/ 5061 h 49702"/>
              <a:gd name="connsiteX3" fmla="*/ 22492 w 43256"/>
              <a:gd name="connsiteY3" fmla="*/ 3291 h 49702"/>
              <a:gd name="connsiteX4" fmla="*/ 25785 w 43256"/>
              <a:gd name="connsiteY4" fmla="*/ 59 h 49702"/>
              <a:gd name="connsiteX5" fmla="*/ 29869 w 43256"/>
              <a:gd name="connsiteY5" fmla="*/ 2340 h 49702"/>
              <a:gd name="connsiteX6" fmla="*/ 35499 w 43256"/>
              <a:gd name="connsiteY6" fmla="*/ 549 h 49702"/>
              <a:gd name="connsiteX7" fmla="*/ 38354 w 43256"/>
              <a:gd name="connsiteY7" fmla="*/ 5435 h 49702"/>
              <a:gd name="connsiteX8" fmla="*/ 42018 w 43256"/>
              <a:gd name="connsiteY8" fmla="*/ 10177 h 49702"/>
              <a:gd name="connsiteX9" fmla="*/ 41854 w 43256"/>
              <a:gd name="connsiteY9" fmla="*/ 15319 h 49702"/>
              <a:gd name="connsiteX10" fmla="*/ 43052 w 43256"/>
              <a:gd name="connsiteY10" fmla="*/ 23181 h 49702"/>
              <a:gd name="connsiteX11" fmla="*/ 37440 w 43256"/>
              <a:gd name="connsiteY11" fmla="*/ 30063 h 49702"/>
              <a:gd name="connsiteX12" fmla="*/ 35431 w 43256"/>
              <a:gd name="connsiteY12" fmla="*/ 35960 h 49702"/>
              <a:gd name="connsiteX13" fmla="*/ 28591 w 43256"/>
              <a:gd name="connsiteY13" fmla="*/ 36674 h 49702"/>
              <a:gd name="connsiteX14" fmla="*/ 23703 w 43256"/>
              <a:gd name="connsiteY14" fmla="*/ 42965 h 49702"/>
              <a:gd name="connsiteX15" fmla="*/ 16516 w 43256"/>
              <a:gd name="connsiteY15" fmla="*/ 39125 h 49702"/>
              <a:gd name="connsiteX16" fmla="*/ 5840 w 43256"/>
              <a:gd name="connsiteY16" fmla="*/ 35331 h 49702"/>
              <a:gd name="connsiteX17" fmla="*/ 1146 w 43256"/>
              <a:gd name="connsiteY17" fmla="*/ 31109 h 49702"/>
              <a:gd name="connsiteX18" fmla="*/ 2149 w 43256"/>
              <a:gd name="connsiteY18" fmla="*/ 25410 h 49702"/>
              <a:gd name="connsiteX19" fmla="*/ 31 w 43256"/>
              <a:gd name="connsiteY19" fmla="*/ 19563 h 49702"/>
              <a:gd name="connsiteX20" fmla="*/ 3899 w 43256"/>
              <a:gd name="connsiteY20" fmla="*/ 14366 h 49702"/>
              <a:gd name="connsiteX21" fmla="*/ 3936 w 43256"/>
              <a:gd name="connsiteY21" fmla="*/ 14229 h 49702"/>
              <a:gd name="connsiteX0" fmla="*/ 534463 w 1720122"/>
              <a:gd name="connsiteY0" fmla="*/ 1291134 h 1324256"/>
              <a:gd name="connsiteX1" fmla="*/ 461624 w 1720122"/>
              <a:gd name="connsiteY1" fmla="*/ 1203349 h 1324256"/>
              <a:gd name="connsiteX2" fmla="*/ 502490 w 1720122"/>
              <a:gd name="connsiteY2" fmla="*/ 1259161 h 1324256"/>
              <a:gd name="connsiteX3" fmla="*/ 534463 w 1720122"/>
              <a:gd name="connsiteY3" fmla="*/ 1291134 h 1324256"/>
              <a:gd name="connsiteX0" fmla="*/ 604307 w 1720122"/>
              <a:gd name="connsiteY0" fmla="*/ 1078389 h 1324256"/>
              <a:gd name="connsiteX1" fmla="*/ 521753 w 1720122"/>
              <a:gd name="connsiteY1" fmla="*/ 1316360 h 1324256"/>
              <a:gd name="connsiteX2" fmla="*/ 457808 w 1720122"/>
              <a:gd name="connsiteY2" fmla="*/ 1252415 h 1324256"/>
              <a:gd name="connsiteX3" fmla="*/ 521753 w 1720122"/>
              <a:gd name="connsiteY3" fmla="*/ 1188470 h 1324256"/>
              <a:gd name="connsiteX4" fmla="*/ 604307 w 1720122"/>
              <a:gd name="connsiteY4" fmla="*/ 1078389 h 1324256"/>
              <a:gd name="connsiteX0" fmla="*/ 665416 w 1720122"/>
              <a:gd name="connsiteY0" fmla="*/ 1156444 h 1324256"/>
              <a:gd name="connsiteX1" fmla="*/ 569498 w 1720122"/>
              <a:gd name="connsiteY1" fmla="*/ 1252362 h 1324256"/>
              <a:gd name="connsiteX2" fmla="*/ 775240 w 1720122"/>
              <a:gd name="connsiteY2" fmla="*/ 1174395 h 1324256"/>
              <a:gd name="connsiteX3" fmla="*/ 569498 w 1720122"/>
              <a:gd name="connsiteY3" fmla="*/ 1060526 h 1324256"/>
              <a:gd name="connsiteX4" fmla="*/ 665416 w 1720122"/>
              <a:gd name="connsiteY4" fmla="*/ 1156444 h 1324256"/>
              <a:gd name="connsiteX0" fmla="*/ 4729 w 43256"/>
              <a:gd name="connsiteY0" fmla="*/ 26036 h 49702"/>
              <a:gd name="connsiteX1" fmla="*/ 2196 w 43256"/>
              <a:gd name="connsiteY1" fmla="*/ 25239 h 49702"/>
              <a:gd name="connsiteX2" fmla="*/ 6964 w 43256"/>
              <a:gd name="connsiteY2" fmla="*/ 34758 h 49702"/>
              <a:gd name="connsiteX3" fmla="*/ 5856 w 43256"/>
              <a:gd name="connsiteY3" fmla="*/ 35139 h 49702"/>
              <a:gd name="connsiteX4" fmla="*/ 16514 w 43256"/>
              <a:gd name="connsiteY4" fmla="*/ 38949 h 49702"/>
              <a:gd name="connsiteX5" fmla="*/ 15846 w 43256"/>
              <a:gd name="connsiteY5" fmla="*/ 37209 h 49702"/>
              <a:gd name="connsiteX6" fmla="*/ 28863 w 43256"/>
              <a:gd name="connsiteY6" fmla="*/ 34610 h 49702"/>
              <a:gd name="connsiteX7" fmla="*/ 28596 w 43256"/>
              <a:gd name="connsiteY7" fmla="*/ 36519 h 49702"/>
              <a:gd name="connsiteX8" fmla="*/ 34165 w 43256"/>
              <a:gd name="connsiteY8" fmla="*/ 22813 h 49702"/>
              <a:gd name="connsiteX9" fmla="*/ 37416 w 43256"/>
              <a:gd name="connsiteY9" fmla="*/ 29949 h 49702"/>
              <a:gd name="connsiteX10" fmla="*/ 41834 w 43256"/>
              <a:gd name="connsiteY10" fmla="*/ 15213 h 49702"/>
              <a:gd name="connsiteX11" fmla="*/ 40386 w 43256"/>
              <a:gd name="connsiteY11" fmla="*/ 17889 h 49702"/>
              <a:gd name="connsiteX12" fmla="*/ 38360 w 43256"/>
              <a:gd name="connsiteY12" fmla="*/ 5285 h 49702"/>
              <a:gd name="connsiteX13" fmla="*/ 38436 w 43256"/>
              <a:gd name="connsiteY13" fmla="*/ 6549 h 49702"/>
              <a:gd name="connsiteX14" fmla="*/ 29114 w 43256"/>
              <a:gd name="connsiteY14" fmla="*/ 3811 h 49702"/>
              <a:gd name="connsiteX15" fmla="*/ 29856 w 43256"/>
              <a:gd name="connsiteY15" fmla="*/ 2199 h 49702"/>
              <a:gd name="connsiteX16" fmla="*/ 22177 w 43256"/>
              <a:gd name="connsiteY16" fmla="*/ 4579 h 49702"/>
              <a:gd name="connsiteX17" fmla="*/ 22536 w 43256"/>
              <a:gd name="connsiteY17" fmla="*/ 3189 h 49702"/>
              <a:gd name="connsiteX18" fmla="*/ 14036 w 43256"/>
              <a:gd name="connsiteY18" fmla="*/ 5051 h 49702"/>
              <a:gd name="connsiteX19" fmla="*/ 15336 w 43256"/>
              <a:gd name="connsiteY19" fmla="*/ 6399 h 49702"/>
              <a:gd name="connsiteX20" fmla="*/ 4163 w 43256"/>
              <a:gd name="connsiteY20" fmla="*/ 15648 h 49702"/>
              <a:gd name="connsiteX21" fmla="*/ 3936 w 43256"/>
              <a:gd name="connsiteY21" fmla="*/ 14229 h 49702"/>
              <a:gd name="connsiteX0" fmla="*/ 3936 w 43256"/>
              <a:gd name="connsiteY0" fmla="*/ 14229 h 49485"/>
              <a:gd name="connsiteX1" fmla="*/ 5659 w 43256"/>
              <a:gd name="connsiteY1" fmla="*/ 6766 h 49485"/>
              <a:gd name="connsiteX2" fmla="*/ 14041 w 43256"/>
              <a:gd name="connsiteY2" fmla="*/ 5061 h 49485"/>
              <a:gd name="connsiteX3" fmla="*/ 22492 w 43256"/>
              <a:gd name="connsiteY3" fmla="*/ 3291 h 49485"/>
              <a:gd name="connsiteX4" fmla="*/ 25785 w 43256"/>
              <a:gd name="connsiteY4" fmla="*/ 59 h 49485"/>
              <a:gd name="connsiteX5" fmla="*/ 29869 w 43256"/>
              <a:gd name="connsiteY5" fmla="*/ 2340 h 49485"/>
              <a:gd name="connsiteX6" fmla="*/ 35499 w 43256"/>
              <a:gd name="connsiteY6" fmla="*/ 549 h 49485"/>
              <a:gd name="connsiteX7" fmla="*/ 38354 w 43256"/>
              <a:gd name="connsiteY7" fmla="*/ 5435 h 49485"/>
              <a:gd name="connsiteX8" fmla="*/ 42018 w 43256"/>
              <a:gd name="connsiteY8" fmla="*/ 10177 h 49485"/>
              <a:gd name="connsiteX9" fmla="*/ 41854 w 43256"/>
              <a:gd name="connsiteY9" fmla="*/ 15319 h 49485"/>
              <a:gd name="connsiteX10" fmla="*/ 43052 w 43256"/>
              <a:gd name="connsiteY10" fmla="*/ 23181 h 49485"/>
              <a:gd name="connsiteX11" fmla="*/ 37440 w 43256"/>
              <a:gd name="connsiteY11" fmla="*/ 30063 h 49485"/>
              <a:gd name="connsiteX12" fmla="*/ 35431 w 43256"/>
              <a:gd name="connsiteY12" fmla="*/ 35960 h 49485"/>
              <a:gd name="connsiteX13" fmla="*/ 28591 w 43256"/>
              <a:gd name="connsiteY13" fmla="*/ 36674 h 49485"/>
              <a:gd name="connsiteX14" fmla="*/ 23703 w 43256"/>
              <a:gd name="connsiteY14" fmla="*/ 42965 h 49485"/>
              <a:gd name="connsiteX15" fmla="*/ 16516 w 43256"/>
              <a:gd name="connsiteY15" fmla="*/ 39125 h 49485"/>
              <a:gd name="connsiteX16" fmla="*/ 5840 w 43256"/>
              <a:gd name="connsiteY16" fmla="*/ 35331 h 49485"/>
              <a:gd name="connsiteX17" fmla="*/ 1146 w 43256"/>
              <a:gd name="connsiteY17" fmla="*/ 31109 h 49485"/>
              <a:gd name="connsiteX18" fmla="*/ 2149 w 43256"/>
              <a:gd name="connsiteY18" fmla="*/ 25410 h 49485"/>
              <a:gd name="connsiteX19" fmla="*/ 31 w 43256"/>
              <a:gd name="connsiteY19" fmla="*/ 19563 h 49485"/>
              <a:gd name="connsiteX20" fmla="*/ 3899 w 43256"/>
              <a:gd name="connsiteY20" fmla="*/ 14366 h 49485"/>
              <a:gd name="connsiteX21" fmla="*/ 3936 w 43256"/>
              <a:gd name="connsiteY21" fmla="*/ 14229 h 49485"/>
              <a:gd name="connsiteX0" fmla="*/ 534463 w 1720122"/>
              <a:gd name="connsiteY0" fmla="*/ 1291134 h 1318464"/>
              <a:gd name="connsiteX1" fmla="*/ 461624 w 1720122"/>
              <a:gd name="connsiteY1" fmla="*/ 1203349 h 1318464"/>
              <a:gd name="connsiteX2" fmla="*/ 502490 w 1720122"/>
              <a:gd name="connsiteY2" fmla="*/ 1259161 h 1318464"/>
              <a:gd name="connsiteX3" fmla="*/ 534463 w 1720122"/>
              <a:gd name="connsiteY3" fmla="*/ 1291134 h 1318464"/>
              <a:gd name="connsiteX0" fmla="*/ 604307 w 1720122"/>
              <a:gd name="connsiteY0" fmla="*/ 1078389 h 1318464"/>
              <a:gd name="connsiteX1" fmla="*/ 521753 w 1720122"/>
              <a:gd name="connsiteY1" fmla="*/ 1316360 h 1318464"/>
              <a:gd name="connsiteX2" fmla="*/ 521753 w 1720122"/>
              <a:gd name="connsiteY2" fmla="*/ 1188470 h 1318464"/>
              <a:gd name="connsiteX3" fmla="*/ 604307 w 1720122"/>
              <a:gd name="connsiteY3" fmla="*/ 1078389 h 1318464"/>
              <a:gd name="connsiteX0" fmla="*/ 665416 w 1720122"/>
              <a:gd name="connsiteY0" fmla="*/ 1156444 h 1318464"/>
              <a:gd name="connsiteX1" fmla="*/ 569498 w 1720122"/>
              <a:gd name="connsiteY1" fmla="*/ 1252362 h 1318464"/>
              <a:gd name="connsiteX2" fmla="*/ 775240 w 1720122"/>
              <a:gd name="connsiteY2" fmla="*/ 1174395 h 1318464"/>
              <a:gd name="connsiteX3" fmla="*/ 569498 w 1720122"/>
              <a:gd name="connsiteY3" fmla="*/ 1060526 h 1318464"/>
              <a:gd name="connsiteX4" fmla="*/ 665416 w 1720122"/>
              <a:gd name="connsiteY4" fmla="*/ 1156444 h 1318464"/>
              <a:gd name="connsiteX0" fmla="*/ 4729 w 43256"/>
              <a:gd name="connsiteY0" fmla="*/ 26036 h 49485"/>
              <a:gd name="connsiteX1" fmla="*/ 2196 w 43256"/>
              <a:gd name="connsiteY1" fmla="*/ 25239 h 49485"/>
              <a:gd name="connsiteX2" fmla="*/ 6964 w 43256"/>
              <a:gd name="connsiteY2" fmla="*/ 34758 h 49485"/>
              <a:gd name="connsiteX3" fmla="*/ 5856 w 43256"/>
              <a:gd name="connsiteY3" fmla="*/ 35139 h 49485"/>
              <a:gd name="connsiteX4" fmla="*/ 16514 w 43256"/>
              <a:gd name="connsiteY4" fmla="*/ 38949 h 49485"/>
              <a:gd name="connsiteX5" fmla="*/ 15846 w 43256"/>
              <a:gd name="connsiteY5" fmla="*/ 37209 h 49485"/>
              <a:gd name="connsiteX6" fmla="*/ 28863 w 43256"/>
              <a:gd name="connsiteY6" fmla="*/ 34610 h 49485"/>
              <a:gd name="connsiteX7" fmla="*/ 28596 w 43256"/>
              <a:gd name="connsiteY7" fmla="*/ 36519 h 49485"/>
              <a:gd name="connsiteX8" fmla="*/ 34165 w 43256"/>
              <a:gd name="connsiteY8" fmla="*/ 22813 h 49485"/>
              <a:gd name="connsiteX9" fmla="*/ 37416 w 43256"/>
              <a:gd name="connsiteY9" fmla="*/ 29949 h 49485"/>
              <a:gd name="connsiteX10" fmla="*/ 41834 w 43256"/>
              <a:gd name="connsiteY10" fmla="*/ 15213 h 49485"/>
              <a:gd name="connsiteX11" fmla="*/ 40386 w 43256"/>
              <a:gd name="connsiteY11" fmla="*/ 17889 h 49485"/>
              <a:gd name="connsiteX12" fmla="*/ 38360 w 43256"/>
              <a:gd name="connsiteY12" fmla="*/ 5285 h 49485"/>
              <a:gd name="connsiteX13" fmla="*/ 38436 w 43256"/>
              <a:gd name="connsiteY13" fmla="*/ 6549 h 49485"/>
              <a:gd name="connsiteX14" fmla="*/ 29114 w 43256"/>
              <a:gd name="connsiteY14" fmla="*/ 3811 h 49485"/>
              <a:gd name="connsiteX15" fmla="*/ 29856 w 43256"/>
              <a:gd name="connsiteY15" fmla="*/ 2199 h 49485"/>
              <a:gd name="connsiteX16" fmla="*/ 22177 w 43256"/>
              <a:gd name="connsiteY16" fmla="*/ 4579 h 49485"/>
              <a:gd name="connsiteX17" fmla="*/ 22536 w 43256"/>
              <a:gd name="connsiteY17" fmla="*/ 3189 h 49485"/>
              <a:gd name="connsiteX18" fmla="*/ 14036 w 43256"/>
              <a:gd name="connsiteY18" fmla="*/ 5051 h 49485"/>
              <a:gd name="connsiteX19" fmla="*/ 15336 w 43256"/>
              <a:gd name="connsiteY19" fmla="*/ 6399 h 49485"/>
              <a:gd name="connsiteX20" fmla="*/ 4163 w 43256"/>
              <a:gd name="connsiteY20" fmla="*/ 15648 h 49485"/>
              <a:gd name="connsiteX21" fmla="*/ 3936 w 43256"/>
              <a:gd name="connsiteY21" fmla="*/ 14229 h 49485"/>
              <a:gd name="connsiteX0" fmla="*/ 3936 w 43256"/>
              <a:gd name="connsiteY0" fmla="*/ 14229 h 49485"/>
              <a:gd name="connsiteX1" fmla="*/ 5659 w 43256"/>
              <a:gd name="connsiteY1" fmla="*/ 6766 h 49485"/>
              <a:gd name="connsiteX2" fmla="*/ 14041 w 43256"/>
              <a:gd name="connsiteY2" fmla="*/ 5061 h 49485"/>
              <a:gd name="connsiteX3" fmla="*/ 22492 w 43256"/>
              <a:gd name="connsiteY3" fmla="*/ 3291 h 49485"/>
              <a:gd name="connsiteX4" fmla="*/ 25785 w 43256"/>
              <a:gd name="connsiteY4" fmla="*/ 59 h 49485"/>
              <a:gd name="connsiteX5" fmla="*/ 29869 w 43256"/>
              <a:gd name="connsiteY5" fmla="*/ 2340 h 49485"/>
              <a:gd name="connsiteX6" fmla="*/ 35499 w 43256"/>
              <a:gd name="connsiteY6" fmla="*/ 549 h 49485"/>
              <a:gd name="connsiteX7" fmla="*/ 38354 w 43256"/>
              <a:gd name="connsiteY7" fmla="*/ 5435 h 49485"/>
              <a:gd name="connsiteX8" fmla="*/ 42018 w 43256"/>
              <a:gd name="connsiteY8" fmla="*/ 10177 h 49485"/>
              <a:gd name="connsiteX9" fmla="*/ 41854 w 43256"/>
              <a:gd name="connsiteY9" fmla="*/ 15319 h 49485"/>
              <a:gd name="connsiteX10" fmla="*/ 43052 w 43256"/>
              <a:gd name="connsiteY10" fmla="*/ 23181 h 49485"/>
              <a:gd name="connsiteX11" fmla="*/ 37440 w 43256"/>
              <a:gd name="connsiteY11" fmla="*/ 30063 h 49485"/>
              <a:gd name="connsiteX12" fmla="*/ 35431 w 43256"/>
              <a:gd name="connsiteY12" fmla="*/ 35960 h 49485"/>
              <a:gd name="connsiteX13" fmla="*/ 28591 w 43256"/>
              <a:gd name="connsiteY13" fmla="*/ 36674 h 49485"/>
              <a:gd name="connsiteX14" fmla="*/ 23703 w 43256"/>
              <a:gd name="connsiteY14" fmla="*/ 42965 h 49485"/>
              <a:gd name="connsiteX15" fmla="*/ 16516 w 43256"/>
              <a:gd name="connsiteY15" fmla="*/ 39125 h 49485"/>
              <a:gd name="connsiteX16" fmla="*/ 5840 w 43256"/>
              <a:gd name="connsiteY16" fmla="*/ 35331 h 49485"/>
              <a:gd name="connsiteX17" fmla="*/ 1146 w 43256"/>
              <a:gd name="connsiteY17" fmla="*/ 31109 h 49485"/>
              <a:gd name="connsiteX18" fmla="*/ 2149 w 43256"/>
              <a:gd name="connsiteY18" fmla="*/ 25410 h 49485"/>
              <a:gd name="connsiteX19" fmla="*/ 31 w 43256"/>
              <a:gd name="connsiteY19" fmla="*/ 19563 h 49485"/>
              <a:gd name="connsiteX20" fmla="*/ 3899 w 43256"/>
              <a:gd name="connsiteY20" fmla="*/ 14366 h 49485"/>
              <a:gd name="connsiteX21" fmla="*/ 3936 w 43256"/>
              <a:gd name="connsiteY21" fmla="*/ 14229 h 49485"/>
              <a:gd name="connsiteX0" fmla="*/ 502490 w 1720122"/>
              <a:gd name="connsiteY0" fmla="*/ 1259161 h 1318464"/>
              <a:gd name="connsiteX1" fmla="*/ 534463 w 1720122"/>
              <a:gd name="connsiteY1" fmla="*/ 1291134 h 1318464"/>
              <a:gd name="connsiteX2" fmla="*/ 553064 w 1720122"/>
              <a:gd name="connsiteY2" fmla="*/ 1294789 h 1318464"/>
              <a:gd name="connsiteX0" fmla="*/ 604307 w 1720122"/>
              <a:gd name="connsiteY0" fmla="*/ 1078389 h 1318464"/>
              <a:gd name="connsiteX1" fmla="*/ 521753 w 1720122"/>
              <a:gd name="connsiteY1" fmla="*/ 1316360 h 1318464"/>
              <a:gd name="connsiteX2" fmla="*/ 521753 w 1720122"/>
              <a:gd name="connsiteY2" fmla="*/ 1188470 h 1318464"/>
              <a:gd name="connsiteX3" fmla="*/ 604307 w 1720122"/>
              <a:gd name="connsiteY3" fmla="*/ 1078389 h 1318464"/>
              <a:gd name="connsiteX0" fmla="*/ 665416 w 1720122"/>
              <a:gd name="connsiteY0" fmla="*/ 1156444 h 1318464"/>
              <a:gd name="connsiteX1" fmla="*/ 569498 w 1720122"/>
              <a:gd name="connsiteY1" fmla="*/ 1252362 h 1318464"/>
              <a:gd name="connsiteX2" fmla="*/ 775240 w 1720122"/>
              <a:gd name="connsiteY2" fmla="*/ 1174395 h 1318464"/>
              <a:gd name="connsiteX3" fmla="*/ 569498 w 1720122"/>
              <a:gd name="connsiteY3" fmla="*/ 1060526 h 1318464"/>
              <a:gd name="connsiteX4" fmla="*/ 665416 w 1720122"/>
              <a:gd name="connsiteY4" fmla="*/ 1156444 h 1318464"/>
              <a:gd name="connsiteX0" fmla="*/ 4729 w 43256"/>
              <a:gd name="connsiteY0" fmla="*/ 26036 h 49485"/>
              <a:gd name="connsiteX1" fmla="*/ 2196 w 43256"/>
              <a:gd name="connsiteY1" fmla="*/ 25239 h 49485"/>
              <a:gd name="connsiteX2" fmla="*/ 6964 w 43256"/>
              <a:gd name="connsiteY2" fmla="*/ 34758 h 49485"/>
              <a:gd name="connsiteX3" fmla="*/ 5856 w 43256"/>
              <a:gd name="connsiteY3" fmla="*/ 35139 h 49485"/>
              <a:gd name="connsiteX4" fmla="*/ 16514 w 43256"/>
              <a:gd name="connsiteY4" fmla="*/ 38949 h 49485"/>
              <a:gd name="connsiteX5" fmla="*/ 15846 w 43256"/>
              <a:gd name="connsiteY5" fmla="*/ 37209 h 49485"/>
              <a:gd name="connsiteX6" fmla="*/ 28863 w 43256"/>
              <a:gd name="connsiteY6" fmla="*/ 34610 h 49485"/>
              <a:gd name="connsiteX7" fmla="*/ 28596 w 43256"/>
              <a:gd name="connsiteY7" fmla="*/ 36519 h 49485"/>
              <a:gd name="connsiteX8" fmla="*/ 34165 w 43256"/>
              <a:gd name="connsiteY8" fmla="*/ 22813 h 49485"/>
              <a:gd name="connsiteX9" fmla="*/ 37416 w 43256"/>
              <a:gd name="connsiteY9" fmla="*/ 29949 h 49485"/>
              <a:gd name="connsiteX10" fmla="*/ 41834 w 43256"/>
              <a:gd name="connsiteY10" fmla="*/ 15213 h 49485"/>
              <a:gd name="connsiteX11" fmla="*/ 40386 w 43256"/>
              <a:gd name="connsiteY11" fmla="*/ 17889 h 49485"/>
              <a:gd name="connsiteX12" fmla="*/ 38360 w 43256"/>
              <a:gd name="connsiteY12" fmla="*/ 5285 h 49485"/>
              <a:gd name="connsiteX13" fmla="*/ 38436 w 43256"/>
              <a:gd name="connsiteY13" fmla="*/ 6549 h 49485"/>
              <a:gd name="connsiteX14" fmla="*/ 29114 w 43256"/>
              <a:gd name="connsiteY14" fmla="*/ 3811 h 49485"/>
              <a:gd name="connsiteX15" fmla="*/ 29856 w 43256"/>
              <a:gd name="connsiteY15" fmla="*/ 2199 h 49485"/>
              <a:gd name="connsiteX16" fmla="*/ 22177 w 43256"/>
              <a:gd name="connsiteY16" fmla="*/ 4579 h 49485"/>
              <a:gd name="connsiteX17" fmla="*/ 22536 w 43256"/>
              <a:gd name="connsiteY17" fmla="*/ 3189 h 49485"/>
              <a:gd name="connsiteX18" fmla="*/ 14036 w 43256"/>
              <a:gd name="connsiteY18" fmla="*/ 5051 h 49485"/>
              <a:gd name="connsiteX19" fmla="*/ 15336 w 43256"/>
              <a:gd name="connsiteY19" fmla="*/ 6399 h 49485"/>
              <a:gd name="connsiteX20" fmla="*/ 4163 w 43256"/>
              <a:gd name="connsiteY20" fmla="*/ 15648 h 49485"/>
              <a:gd name="connsiteX21" fmla="*/ 3936 w 43256"/>
              <a:gd name="connsiteY21" fmla="*/ 14229 h 49485"/>
              <a:gd name="connsiteX0" fmla="*/ 3936 w 43256"/>
              <a:gd name="connsiteY0" fmla="*/ 14229 h 49485"/>
              <a:gd name="connsiteX1" fmla="*/ 5659 w 43256"/>
              <a:gd name="connsiteY1" fmla="*/ 6766 h 49485"/>
              <a:gd name="connsiteX2" fmla="*/ 14041 w 43256"/>
              <a:gd name="connsiteY2" fmla="*/ 5061 h 49485"/>
              <a:gd name="connsiteX3" fmla="*/ 22492 w 43256"/>
              <a:gd name="connsiteY3" fmla="*/ 3291 h 49485"/>
              <a:gd name="connsiteX4" fmla="*/ 25785 w 43256"/>
              <a:gd name="connsiteY4" fmla="*/ 59 h 49485"/>
              <a:gd name="connsiteX5" fmla="*/ 29869 w 43256"/>
              <a:gd name="connsiteY5" fmla="*/ 2340 h 49485"/>
              <a:gd name="connsiteX6" fmla="*/ 35499 w 43256"/>
              <a:gd name="connsiteY6" fmla="*/ 549 h 49485"/>
              <a:gd name="connsiteX7" fmla="*/ 38354 w 43256"/>
              <a:gd name="connsiteY7" fmla="*/ 5435 h 49485"/>
              <a:gd name="connsiteX8" fmla="*/ 42018 w 43256"/>
              <a:gd name="connsiteY8" fmla="*/ 10177 h 49485"/>
              <a:gd name="connsiteX9" fmla="*/ 41854 w 43256"/>
              <a:gd name="connsiteY9" fmla="*/ 15319 h 49485"/>
              <a:gd name="connsiteX10" fmla="*/ 43052 w 43256"/>
              <a:gd name="connsiteY10" fmla="*/ 23181 h 49485"/>
              <a:gd name="connsiteX11" fmla="*/ 37440 w 43256"/>
              <a:gd name="connsiteY11" fmla="*/ 30063 h 49485"/>
              <a:gd name="connsiteX12" fmla="*/ 35431 w 43256"/>
              <a:gd name="connsiteY12" fmla="*/ 35960 h 49485"/>
              <a:gd name="connsiteX13" fmla="*/ 28591 w 43256"/>
              <a:gd name="connsiteY13" fmla="*/ 36674 h 49485"/>
              <a:gd name="connsiteX14" fmla="*/ 23703 w 43256"/>
              <a:gd name="connsiteY14" fmla="*/ 42965 h 49485"/>
              <a:gd name="connsiteX15" fmla="*/ 16516 w 43256"/>
              <a:gd name="connsiteY15" fmla="*/ 39125 h 49485"/>
              <a:gd name="connsiteX16" fmla="*/ 5840 w 43256"/>
              <a:gd name="connsiteY16" fmla="*/ 35331 h 49485"/>
              <a:gd name="connsiteX17" fmla="*/ 1146 w 43256"/>
              <a:gd name="connsiteY17" fmla="*/ 31109 h 49485"/>
              <a:gd name="connsiteX18" fmla="*/ 2149 w 43256"/>
              <a:gd name="connsiteY18" fmla="*/ 25410 h 49485"/>
              <a:gd name="connsiteX19" fmla="*/ 31 w 43256"/>
              <a:gd name="connsiteY19" fmla="*/ 19563 h 49485"/>
              <a:gd name="connsiteX20" fmla="*/ 3899 w 43256"/>
              <a:gd name="connsiteY20" fmla="*/ 14366 h 49485"/>
              <a:gd name="connsiteX21" fmla="*/ 3936 w 43256"/>
              <a:gd name="connsiteY21" fmla="*/ 14229 h 49485"/>
              <a:gd name="connsiteX0" fmla="*/ 502490 w 1720122"/>
              <a:gd name="connsiteY0" fmla="*/ 1259161 h 1318464"/>
              <a:gd name="connsiteX1" fmla="*/ 534463 w 1720122"/>
              <a:gd name="connsiteY1" fmla="*/ 1291134 h 1318464"/>
              <a:gd name="connsiteX2" fmla="*/ 553064 w 1720122"/>
              <a:gd name="connsiteY2" fmla="*/ 1294789 h 1318464"/>
              <a:gd name="connsiteX0" fmla="*/ 604307 w 1720122"/>
              <a:gd name="connsiteY0" fmla="*/ 1078389 h 1318464"/>
              <a:gd name="connsiteX1" fmla="*/ 521753 w 1720122"/>
              <a:gd name="connsiteY1" fmla="*/ 1316360 h 1318464"/>
              <a:gd name="connsiteX2" fmla="*/ 521753 w 1720122"/>
              <a:gd name="connsiteY2" fmla="*/ 1188470 h 1318464"/>
              <a:gd name="connsiteX3" fmla="*/ 604307 w 1720122"/>
              <a:gd name="connsiteY3" fmla="*/ 1078389 h 1318464"/>
              <a:gd name="connsiteX0" fmla="*/ 569498 w 1720122"/>
              <a:gd name="connsiteY0" fmla="*/ 1060526 h 1318464"/>
              <a:gd name="connsiteX1" fmla="*/ 569498 w 1720122"/>
              <a:gd name="connsiteY1" fmla="*/ 1252362 h 1318464"/>
              <a:gd name="connsiteX2" fmla="*/ 775240 w 1720122"/>
              <a:gd name="connsiteY2" fmla="*/ 1174395 h 1318464"/>
              <a:gd name="connsiteX3" fmla="*/ 569498 w 1720122"/>
              <a:gd name="connsiteY3" fmla="*/ 1060526 h 1318464"/>
              <a:gd name="connsiteX0" fmla="*/ 4729 w 43256"/>
              <a:gd name="connsiteY0" fmla="*/ 26036 h 49485"/>
              <a:gd name="connsiteX1" fmla="*/ 2196 w 43256"/>
              <a:gd name="connsiteY1" fmla="*/ 25239 h 49485"/>
              <a:gd name="connsiteX2" fmla="*/ 6964 w 43256"/>
              <a:gd name="connsiteY2" fmla="*/ 34758 h 49485"/>
              <a:gd name="connsiteX3" fmla="*/ 5856 w 43256"/>
              <a:gd name="connsiteY3" fmla="*/ 35139 h 49485"/>
              <a:gd name="connsiteX4" fmla="*/ 16514 w 43256"/>
              <a:gd name="connsiteY4" fmla="*/ 38949 h 49485"/>
              <a:gd name="connsiteX5" fmla="*/ 15846 w 43256"/>
              <a:gd name="connsiteY5" fmla="*/ 37209 h 49485"/>
              <a:gd name="connsiteX6" fmla="*/ 28863 w 43256"/>
              <a:gd name="connsiteY6" fmla="*/ 34610 h 49485"/>
              <a:gd name="connsiteX7" fmla="*/ 28596 w 43256"/>
              <a:gd name="connsiteY7" fmla="*/ 36519 h 49485"/>
              <a:gd name="connsiteX8" fmla="*/ 34165 w 43256"/>
              <a:gd name="connsiteY8" fmla="*/ 22813 h 49485"/>
              <a:gd name="connsiteX9" fmla="*/ 37416 w 43256"/>
              <a:gd name="connsiteY9" fmla="*/ 29949 h 49485"/>
              <a:gd name="connsiteX10" fmla="*/ 41834 w 43256"/>
              <a:gd name="connsiteY10" fmla="*/ 15213 h 49485"/>
              <a:gd name="connsiteX11" fmla="*/ 40386 w 43256"/>
              <a:gd name="connsiteY11" fmla="*/ 17889 h 49485"/>
              <a:gd name="connsiteX12" fmla="*/ 38360 w 43256"/>
              <a:gd name="connsiteY12" fmla="*/ 5285 h 49485"/>
              <a:gd name="connsiteX13" fmla="*/ 38436 w 43256"/>
              <a:gd name="connsiteY13" fmla="*/ 6549 h 49485"/>
              <a:gd name="connsiteX14" fmla="*/ 29114 w 43256"/>
              <a:gd name="connsiteY14" fmla="*/ 3811 h 49485"/>
              <a:gd name="connsiteX15" fmla="*/ 29856 w 43256"/>
              <a:gd name="connsiteY15" fmla="*/ 2199 h 49485"/>
              <a:gd name="connsiteX16" fmla="*/ 22177 w 43256"/>
              <a:gd name="connsiteY16" fmla="*/ 4579 h 49485"/>
              <a:gd name="connsiteX17" fmla="*/ 22536 w 43256"/>
              <a:gd name="connsiteY17" fmla="*/ 3189 h 49485"/>
              <a:gd name="connsiteX18" fmla="*/ 14036 w 43256"/>
              <a:gd name="connsiteY18" fmla="*/ 5051 h 49485"/>
              <a:gd name="connsiteX19" fmla="*/ 15336 w 43256"/>
              <a:gd name="connsiteY19" fmla="*/ 6399 h 49485"/>
              <a:gd name="connsiteX20" fmla="*/ 4163 w 43256"/>
              <a:gd name="connsiteY20" fmla="*/ 15648 h 49485"/>
              <a:gd name="connsiteX21" fmla="*/ 3936 w 43256"/>
              <a:gd name="connsiteY21" fmla="*/ 14229 h 49485"/>
              <a:gd name="connsiteX0" fmla="*/ 3936 w 43256"/>
              <a:gd name="connsiteY0" fmla="*/ 14229 h 49485"/>
              <a:gd name="connsiteX1" fmla="*/ 5659 w 43256"/>
              <a:gd name="connsiteY1" fmla="*/ 6766 h 49485"/>
              <a:gd name="connsiteX2" fmla="*/ 14041 w 43256"/>
              <a:gd name="connsiteY2" fmla="*/ 5061 h 49485"/>
              <a:gd name="connsiteX3" fmla="*/ 22492 w 43256"/>
              <a:gd name="connsiteY3" fmla="*/ 3291 h 49485"/>
              <a:gd name="connsiteX4" fmla="*/ 25785 w 43256"/>
              <a:gd name="connsiteY4" fmla="*/ 59 h 49485"/>
              <a:gd name="connsiteX5" fmla="*/ 29869 w 43256"/>
              <a:gd name="connsiteY5" fmla="*/ 2340 h 49485"/>
              <a:gd name="connsiteX6" fmla="*/ 35499 w 43256"/>
              <a:gd name="connsiteY6" fmla="*/ 549 h 49485"/>
              <a:gd name="connsiteX7" fmla="*/ 38354 w 43256"/>
              <a:gd name="connsiteY7" fmla="*/ 5435 h 49485"/>
              <a:gd name="connsiteX8" fmla="*/ 42018 w 43256"/>
              <a:gd name="connsiteY8" fmla="*/ 10177 h 49485"/>
              <a:gd name="connsiteX9" fmla="*/ 41854 w 43256"/>
              <a:gd name="connsiteY9" fmla="*/ 15319 h 49485"/>
              <a:gd name="connsiteX10" fmla="*/ 43052 w 43256"/>
              <a:gd name="connsiteY10" fmla="*/ 23181 h 49485"/>
              <a:gd name="connsiteX11" fmla="*/ 37440 w 43256"/>
              <a:gd name="connsiteY11" fmla="*/ 30063 h 49485"/>
              <a:gd name="connsiteX12" fmla="*/ 35431 w 43256"/>
              <a:gd name="connsiteY12" fmla="*/ 35960 h 49485"/>
              <a:gd name="connsiteX13" fmla="*/ 28591 w 43256"/>
              <a:gd name="connsiteY13" fmla="*/ 36674 h 49485"/>
              <a:gd name="connsiteX14" fmla="*/ 23703 w 43256"/>
              <a:gd name="connsiteY14" fmla="*/ 42965 h 49485"/>
              <a:gd name="connsiteX15" fmla="*/ 16516 w 43256"/>
              <a:gd name="connsiteY15" fmla="*/ 39125 h 49485"/>
              <a:gd name="connsiteX16" fmla="*/ 5840 w 43256"/>
              <a:gd name="connsiteY16" fmla="*/ 35331 h 49485"/>
              <a:gd name="connsiteX17" fmla="*/ 1146 w 43256"/>
              <a:gd name="connsiteY17" fmla="*/ 31109 h 49485"/>
              <a:gd name="connsiteX18" fmla="*/ 2149 w 43256"/>
              <a:gd name="connsiteY18" fmla="*/ 25410 h 49485"/>
              <a:gd name="connsiteX19" fmla="*/ 31 w 43256"/>
              <a:gd name="connsiteY19" fmla="*/ 19563 h 49485"/>
              <a:gd name="connsiteX20" fmla="*/ 3899 w 43256"/>
              <a:gd name="connsiteY20" fmla="*/ 14366 h 49485"/>
              <a:gd name="connsiteX21" fmla="*/ 3936 w 43256"/>
              <a:gd name="connsiteY21" fmla="*/ 14229 h 49485"/>
              <a:gd name="connsiteX0" fmla="*/ 502490 w 1720122"/>
              <a:gd name="connsiteY0" fmla="*/ 1259161 h 1318464"/>
              <a:gd name="connsiteX1" fmla="*/ 534463 w 1720122"/>
              <a:gd name="connsiteY1" fmla="*/ 1291134 h 1318464"/>
              <a:gd name="connsiteX2" fmla="*/ 553064 w 1720122"/>
              <a:gd name="connsiteY2" fmla="*/ 1294789 h 1318464"/>
              <a:gd name="connsiteX0" fmla="*/ 604307 w 1720122"/>
              <a:gd name="connsiteY0" fmla="*/ 1078389 h 1318464"/>
              <a:gd name="connsiteX1" fmla="*/ 521753 w 1720122"/>
              <a:gd name="connsiteY1" fmla="*/ 1316360 h 1318464"/>
              <a:gd name="connsiteX2" fmla="*/ 521753 w 1720122"/>
              <a:gd name="connsiteY2" fmla="*/ 1188470 h 1318464"/>
              <a:gd name="connsiteX3" fmla="*/ 604307 w 1720122"/>
              <a:gd name="connsiteY3" fmla="*/ 1078389 h 1318464"/>
              <a:gd name="connsiteX0" fmla="*/ 569498 w 1720122"/>
              <a:gd name="connsiteY0" fmla="*/ 1252362 h 1318464"/>
              <a:gd name="connsiteX1" fmla="*/ 775240 w 1720122"/>
              <a:gd name="connsiteY1" fmla="*/ 1174395 h 1318464"/>
              <a:gd name="connsiteX2" fmla="*/ 660938 w 1720122"/>
              <a:gd name="connsiteY2" fmla="*/ 1151966 h 1318464"/>
              <a:gd name="connsiteX0" fmla="*/ 4729 w 43256"/>
              <a:gd name="connsiteY0" fmla="*/ 26036 h 49485"/>
              <a:gd name="connsiteX1" fmla="*/ 2196 w 43256"/>
              <a:gd name="connsiteY1" fmla="*/ 25239 h 49485"/>
              <a:gd name="connsiteX2" fmla="*/ 6964 w 43256"/>
              <a:gd name="connsiteY2" fmla="*/ 34758 h 49485"/>
              <a:gd name="connsiteX3" fmla="*/ 5856 w 43256"/>
              <a:gd name="connsiteY3" fmla="*/ 35139 h 49485"/>
              <a:gd name="connsiteX4" fmla="*/ 16514 w 43256"/>
              <a:gd name="connsiteY4" fmla="*/ 38949 h 49485"/>
              <a:gd name="connsiteX5" fmla="*/ 15846 w 43256"/>
              <a:gd name="connsiteY5" fmla="*/ 37209 h 49485"/>
              <a:gd name="connsiteX6" fmla="*/ 28863 w 43256"/>
              <a:gd name="connsiteY6" fmla="*/ 34610 h 49485"/>
              <a:gd name="connsiteX7" fmla="*/ 28596 w 43256"/>
              <a:gd name="connsiteY7" fmla="*/ 36519 h 49485"/>
              <a:gd name="connsiteX8" fmla="*/ 34165 w 43256"/>
              <a:gd name="connsiteY8" fmla="*/ 22813 h 49485"/>
              <a:gd name="connsiteX9" fmla="*/ 37416 w 43256"/>
              <a:gd name="connsiteY9" fmla="*/ 29949 h 49485"/>
              <a:gd name="connsiteX10" fmla="*/ 41834 w 43256"/>
              <a:gd name="connsiteY10" fmla="*/ 15213 h 49485"/>
              <a:gd name="connsiteX11" fmla="*/ 40386 w 43256"/>
              <a:gd name="connsiteY11" fmla="*/ 17889 h 49485"/>
              <a:gd name="connsiteX12" fmla="*/ 38360 w 43256"/>
              <a:gd name="connsiteY12" fmla="*/ 5285 h 49485"/>
              <a:gd name="connsiteX13" fmla="*/ 38436 w 43256"/>
              <a:gd name="connsiteY13" fmla="*/ 6549 h 49485"/>
              <a:gd name="connsiteX14" fmla="*/ 29114 w 43256"/>
              <a:gd name="connsiteY14" fmla="*/ 3811 h 49485"/>
              <a:gd name="connsiteX15" fmla="*/ 29856 w 43256"/>
              <a:gd name="connsiteY15" fmla="*/ 2199 h 49485"/>
              <a:gd name="connsiteX16" fmla="*/ 22177 w 43256"/>
              <a:gd name="connsiteY16" fmla="*/ 4579 h 49485"/>
              <a:gd name="connsiteX17" fmla="*/ 22536 w 43256"/>
              <a:gd name="connsiteY17" fmla="*/ 3189 h 49485"/>
              <a:gd name="connsiteX18" fmla="*/ 14036 w 43256"/>
              <a:gd name="connsiteY18" fmla="*/ 5051 h 49485"/>
              <a:gd name="connsiteX19" fmla="*/ 15336 w 43256"/>
              <a:gd name="connsiteY19" fmla="*/ 6399 h 49485"/>
              <a:gd name="connsiteX20" fmla="*/ 4163 w 43256"/>
              <a:gd name="connsiteY20" fmla="*/ 15648 h 49485"/>
              <a:gd name="connsiteX21" fmla="*/ 3936 w 43256"/>
              <a:gd name="connsiteY21" fmla="*/ 14229 h 49485"/>
              <a:gd name="connsiteX0" fmla="*/ 3936 w 43256"/>
              <a:gd name="connsiteY0" fmla="*/ 14229 h 49485"/>
              <a:gd name="connsiteX1" fmla="*/ 5659 w 43256"/>
              <a:gd name="connsiteY1" fmla="*/ 6766 h 49485"/>
              <a:gd name="connsiteX2" fmla="*/ 14041 w 43256"/>
              <a:gd name="connsiteY2" fmla="*/ 5061 h 49485"/>
              <a:gd name="connsiteX3" fmla="*/ 22492 w 43256"/>
              <a:gd name="connsiteY3" fmla="*/ 3291 h 49485"/>
              <a:gd name="connsiteX4" fmla="*/ 25785 w 43256"/>
              <a:gd name="connsiteY4" fmla="*/ 59 h 49485"/>
              <a:gd name="connsiteX5" fmla="*/ 29869 w 43256"/>
              <a:gd name="connsiteY5" fmla="*/ 2340 h 49485"/>
              <a:gd name="connsiteX6" fmla="*/ 35499 w 43256"/>
              <a:gd name="connsiteY6" fmla="*/ 549 h 49485"/>
              <a:gd name="connsiteX7" fmla="*/ 38354 w 43256"/>
              <a:gd name="connsiteY7" fmla="*/ 5435 h 49485"/>
              <a:gd name="connsiteX8" fmla="*/ 42018 w 43256"/>
              <a:gd name="connsiteY8" fmla="*/ 10177 h 49485"/>
              <a:gd name="connsiteX9" fmla="*/ 41854 w 43256"/>
              <a:gd name="connsiteY9" fmla="*/ 15319 h 49485"/>
              <a:gd name="connsiteX10" fmla="*/ 43052 w 43256"/>
              <a:gd name="connsiteY10" fmla="*/ 23181 h 49485"/>
              <a:gd name="connsiteX11" fmla="*/ 37440 w 43256"/>
              <a:gd name="connsiteY11" fmla="*/ 30063 h 49485"/>
              <a:gd name="connsiteX12" fmla="*/ 35431 w 43256"/>
              <a:gd name="connsiteY12" fmla="*/ 35960 h 49485"/>
              <a:gd name="connsiteX13" fmla="*/ 28591 w 43256"/>
              <a:gd name="connsiteY13" fmla="*/ 36674 h 49485"/>
              <a:gd name="connsiteX14" fmla="*/ 23703 w 43256"/>
              <a:gd name="connsiteY14" fmla="*/ 42965 h 49485"/>
              <a:gd name="connsiteX15" fmla="*/ 16516 w 43256"/>
              <a:gd name="connsiteY15" fmla="*/ 39125 h 49485"/>
              <a:gd name="connsiteX16" fmla="*/ 5840 w 43256"/>
              <a:gd name="connsiteY16" fmla="*/ 35331 h 49485"/>
              <a:gd name="connsiteX17" fmla="*/ 1146 w 43256"/>
              <a:gd name="connsiteY17" fmla="*/ 31109 h 49485"/>
              <a:gd name="connsiteX18" fmla="*/ 2149 w 43256"/>
              <a:gd name="connsiteY18" fmla="*/ 25410 h 49485"/>
              <a:gd name="connsiteX19" fmla="*/ 31 w 43256"/>
              <a:gd name="connsiteY19" fmla="*/ 19563 h 49485"/>
              <a:gd name="connsiteX20" fmla="*/ 3899 w 43256"/>
              <a:gd name="connsiteY20" fmla="*/ 14366 h 49485"/>
              <a:gd name="connsiteX21" fmla="*/ 3936 w 43256"/>
              <a:gd name="connsiteY21" fmla="*/ 14229 h 49485"/>
              <a:gd name="connsiteX0" fmla="*/ 502490 w 1720122"/>
              <a:gd name="connsiteY0" fmla="*/ 1259161 h 1318464"/>
              <a:gd name="connsiteX1" fmla="*/ 534463 w 1720122"/>
              <a:gd name="connsiteY1" fmla="*/ 1291134 h 1318464"/>
              <a:gd name="connsiteX2" fmla="*/ 553064 w 1720122"/>
              <a:gd name="connsiteY2" fmla="*/ 1294789 h 1318464"/>
              <a:gd name="connsiteX0" fmla="*/ 604307 w 1720122"/>
              <a:gd name="connsiteY0" fmla="*/ 1078389 h 1318464"/>
              <a:gd name="connsiteX1" fmla="*/ 521753 w 1720122"/>
              <a:gd name="connsiteY1" fmla="*/ 1316360 h 1318464"/>
              <a:gd name="connsiteX2" fmla="*/ 521753 w 1720122"/>
              <a:gd name="connsiteY2" fmla="*/ 1188470 h 1318464"/>
              <a:gd name="connsiteX3" fmla="*/ 604307 w 1720122"/>
              <a:gd name="connsiteY3" fmla="*/ 1078389 h 1318464"/>
              <a:gd name="connsiteX0" fmla="*/ 775240 w 1720122"/>
              <a:gd name="connsiteY0" fmla="*/ 1174395 h 1318464"/>
              <a:gd name="connsiteX1" fmla="*/ 660938 w 1720122"/>
              <a:gd name="connsiteY1" fmla="*/ 1151966 h 1318464"/>
              <a:gd name="connsiteX0" fmla="*/ 4729 w 43256"/>
              <a:gd name="connsiteY0" fmla="*/ 26036 h 49485"/>
              <a:gd name="connsiteX1" fmla="*/ 2196 w 43256"/>
              <a:gd name="connsiteY1" fmla="*/ 25239 h 49485"/>
              <a:gd name="connsiteX2" fmla="*/ 6964 w 43256"/>
              <a:gd name="connsiteY2" fmla="*/ 34758 h 49485"/>
              <a:gd name="connsiteX3" fmla="*/ 5856 w 43256"/>
              <a:gd name="connsiteY3" fmla="*/ 35139 h 49485"/>
              <a:gd name="connsiteX4" fmla="*/ 16514 w 43256"/>
              <a:gd name="connsiteY4" fmla="*/ 38949 h 49485"/>
              <a:gd name="connsiteX5" fmla="*/ 15846 w 43256"/>
              <a:gd name="connsiteY5" fmla="*/ 37209 h 49485"/>
              <a:gd name="connsiteX6" fmla="*/ 28863 w 43256"/>
              <a:gd name="connsiteY6" fmla="*/ 34610 h 49485"/>
              <a:gd name="connsiteX7" fmla="*/ 28596 w 43256"/>
              <a:gd name="connsiteY7" fmla="*/ 36519 h 49485"/>
              <a:gd name="connsiteX8" fmla="*/ 34165 w 43256"/>
              <a:gd name="connsiteY8" fmla="*/ 22813 h 49485"/>
              <a:gd name="connsiteX9" fmla="*/ 37416 w 43256"/>
              <a:gd name="connsiteY9" fmla="*/ 29949 h 49485"/>
              <a:gd name="connsiteX10" fmla="*/ 41834 w 43256"/>
              <a:gd name="connsiteY10" fmla="*/ 15213 h 49485"/>
              <a:gd name="connsiteX11" fmla="*/ 40386 w 43256"/>
              <a:gd name="connsiteY11" fmla="*/ 17889 h 49485"/>
              <a:gd name="connsiteX12" fmla="*/ 38360 w 43256"/>
              <a:gd name="connsiteY12" fmla="*/ 5285 h 49485"/>
              <a:gd name="connsiteX13" fmla="*/ 38436 w 43256"/>
              <a:gd name="connsiteY13" fmla="*/ 6549 h 49485"/>
              <a:gd name="connsiteX14" fmla="*/ 29114 w 43256"/>
              <a:gd name="connsiteY14" fmla="*/ 3811 h 49485"/>
              <a:gd name="connsiteX15" fmla="*/ 29856 w 43256"/>
              <a:gd name="connsiteY15" fmla="*/ 2199 h 49485"/>
              <a:gd name="connsiteX16" fmla="*/ 22177 w 43256"/>
              <a:gd name="connsiteY16" fmla="*/ 4579 h 49485"/>
              <a:gd name="connsiteX17" fmla="*/ 22536 w 43256"/>
              <a:gd name="connsiteY17" fmla="*/ 3189 h 49485"/>
              <a:gd name="connsiteX18" fmla="*/ 14036 w 43256"/>
              <a:gd name="connsiteY18" fmla="*/ 5051 h 49485"/>
              <a:gd name="connsiteX19" fmla="*/ 15336 w 43256"/>
              <a:gd name="connsiteY19" fmla="*/ 6399 h 49485"/>
              <a:gd name="connsiteX20" fmla="*/ 4163 w 43256"/>
              <a:gd name="connsiteY20" fmla="*/ 15648 h 49485"/>
              <a:gd name="connsiteX21" fmla="*/ 3936 w 43256"/>
              <a:gd name="connsiteY21" fmla="*/ 14229 h 49485"/>
              <a:gd name="connsiteX0" fmla="*/ 3936 w 43256"/>
              <a:gd name="connsiteY0" fmla="*/ 14229 h 52838"/>
              <a:gd name="connsiteX1" fmla="*/ 5659 w 43256"/>
              <a:gd name="connsiteY1" fmla="*/ 6766 h 52838"/>
              <a:gd name="connsiteX2" fmla="*/ 14041 w 43256"/>
              <a:gd name="connsiteY2" fmla="*/ 5061 h 52838"/>
              <a:gd name="connsiteX3" fmla="*/ 22492 w 43256"/>
              <a:gd name="connsiteY3" fmla="*/ 3291 h 52838"/>
              <a:gd name="connsiteX4" fmla="*/ 25785 w 43256"/>
              <a:gd name="connsiteY4" fmla="*/ 59 h 52838"/>
              <a:gd name="connsiteX5" fmla="*/ 29869 w 43256"/>
              <a:gd name="connsiteY5" fmla="*/ 2340 h 52838"/>
              <a:gd name="connsiteX6" fmla="*/ 35499 w 43256"/>
              <a:gd name="connsiteY6" fmla="*/ 549 h 52838"/>
              <a:gd name="connsiteX7" fmla="*/ 38354 w 43256"/>
              <a:gd name="connsiteY7" fmla="*/ 5435 h 52838"/>
              <a:gd name="connsiteX8" fmla="*/ 42018 w 43256"/>
              <a:gd name="connsiteY8" fmla="*/ 10177 h 52838"/>
              <a:gd name="connsiteX9" fmla="*/ 41854 w 43256"/>
              <a:gd name="connsiteY9" fmla="*/ 15319 h 52838"/>
              <a:gd name="connsiteX10" fmla="*/ 43052 w 43256"/>
              <a:gd name="connsiteY10" fmla="*/ 23181 h 52838"/>
              <a:gd name="connsiteX11" fmla="*/ 37440 w 43256"/>
              <a:gd name="connsiteY11" fmla="*/ 30063 h 52838"/>
              <a:gd name="connsiteX12" fmla="*/ 35431 w 43256"/>
              <a:gd name="connsiteY12" fmla="*/ 35960 h 52838"/>
              <a:gd name="connsiteX13" fmla="*/ 28591 w 43256"/>
              <a:gd name="connsiteY13" fmla="*/ 36674 h 52838"/>
              <a:gd name="connsiteX14" fmla="*/ 23703 w 43256"/>
              <a:gd name="connsiteY14" fmla="*/ 42965 h 52838"/>
              <a:gd name="connsiteX15" fmla="*/ 16516 w 43256"/>
              <a:gd name="connsiteY15" fmla="*/ 39125 h 52838"/>
              <a:gd name="connsiteX16" fmla="*/ 5840 w 43256"/>
              <a:gd name="connsiteY16" fmla="*/ 35331 h 52838"/>
              <a:gd name="connsiteX17" fmla="*/ 1146 w 43256"/>
              <a:gd name="connsiteY17" fmla="*/ 31109 h 52838"/>
              <a:gd name="connsiteX18" fmla="*/ 2149 w 43256"/>
              <a:gd name="connsiteY18" fmla="*/ 25410 h 52838"/>
              <a:gd name="connsiteX19" fmla="*/ 31 w 43256"/>
              <a:gd name="connsiteY19" fmla="*/ 19563 h 52838"/>
              <a:gd name="connsiteX20" fmla="*/ 3899 w 43256"/>
              <a:gd name="connsiteY20" fmla="*/ 14366 h 52838"/>
              <a:gd name="connsiteX21" fmla="*/ 3936 w 43256"/>
              <a:gd name="connsiteY21" fmla="*/ 14229 h 52838"/>
              <a:gd name="connsiteX0" fmla="*/ 502490 w 1720122"/>
              <a:gd name="connsiteY0" fmla="*/ 1259161 h 1407800"/>
              <a:gd name="connsiteX1" fmla="*/ 534463 w 1720122"/>
              <a:gd name="connsiteY1" fmla="*/ 1291134 h 1407800"/>
              <a:gd name="connsiteX2" fmla="*/ 553064 w 1720122"/>
              <a:gd name="connsiteY2" fmla="*/ 1294789 h 1407800"/>
              <a:gd name="connsiteX0" fmla="*/ 521753 w 1720122"/>
              <a:gd name="connsiteY0" fmla="*/ 1188470 h 1407800"/>
              <a:gd name="connsiteX1" fmla="*/ 604307 w 1720122"/>
              <a:gd name="connsiteY1" fmla="*/ 1078389 h 1407800"/>
              <a:gd name="connsiteX2" fmla="*/ 613193 w 1720122"/>
              <a:gd name="connsiteY2" fmla="*/ 1407800 h 1407800"/>
              <a:gd name="connsiteX0" fmla="*/ 775240 w 1720122"/>
              <a:gd name="connsiteY0" fmla="*/ 1174395 h 1407800"/>
              <a:gd name="connsiteX1" fmla="*/ 660938 w 1720122"/>
              <a:gd name="connsiteY1" fmla="*/ 1151966 h 1407800"/>
              <a:gd name="connsiteX0" fmla="*/ 4729 w 43256"/>
              <a:gd name="connsiteY0" fmla="*/ 26036 h 52838"/>
              <a:gd name="connsiteX1" fmla="*/ 2196 w 43256"/>
              <a:gd name="connsiteY1" fmla="*/ 25239 h 52838"/>
              <a:gd name="connsiteX2" fmla="*/ 6964 w 43256"/>
              <a:gd name="connsiteY2" fmla="*/ 34758 h 52838"/>
              <a:gd name="connsiteX3" fmla="*/ 5856 w 43256"/>
              <a:gd name="connsiteY3" fmla="*/ 35139 h 52838"/>
              <a:gd name="connsiteX4" fmla="*/ 16514 w 43256"/>
              <a:gd name="connsiteY4" fmla="*/ 38949 h 52838"/>
              <a:gd name="connsiteX5" fmla="*/ 15846 w 43256"/>
              <a:gd name="connsiteY5" fmla="*/ 37209 h 52838"/>
              <a:gd name="connsiteX6" fmla="*/ 28863 w 43256"/>
              <a:gd name="connsiteY6" fmla="*/ 34610 h 52838"/>
              <a:gd name="connsiteX7" fmla="*/ 28596 w 43256"/>
              <a:gd name="connsiteY7" fmla="*/ 36519 h 52838"/>
              <a:gd name="connsiteX8" fmla="*/ 34165 w 43256"/>
              <a:gd name="connsiteY8" fmla="*/ 22813 h 52838"/>
              <a:gd name="connsiteX9" fmla="*/ 37416 w 43256"/>
              <a:gd name="connsiteY9" fmla="*/ 29949 h 52838"/>
              <a:gd name="connsiteX10" fmla="*/ 41834 w 43256"/>
              <a:gd name="connsiteY10" fmla="*/ 15213 h 52838"/>
              <a:gd name="connsiteX11" fmla="*/ 40386 w 43256"/>
              <a:gd name="connsiteY11" fmla="*/ 17889 h 52838"/>
              <a:gd name="connsiteX12" fmla="*/ 38360 w 43256"/>
              <a:gd name="connsiteY12" fmla="*/ 5285 h 52838"/>
              <a:gd name="connsiteX13" fmla="*/ 38436 w 43256"/>
              <a:gd name="connsiteY13" fmla="*/ 6549 h 52838"/>
              <a:gd name="connsiteX14" fmla="*/ 29114 w 43256"/>
              <a:gd name="connsiteY14" fmla="*/ 3811 h 52838"/>
              <a:gd name="connsiteX15" fmla="*/ 29856 w 43256"/>
              <a:gd name="connsiteY15" fmla="*/ 2199 h 52838"/>
              <a:gd name="connsiteX16" fmla="*/ 22177 w 43256"/>
              <a:gd name="connsiteY16" fmla="*/ 4579 h 52838"/>
              <a:gd name="connsiteX17" fmla="*/ 22536 w 43256"/>
              <a:gd name="connsiteY17" fmla="*/ 3189 h 52838"/>
              <a:gd name="connsiteX18" fmla="*/ 14036 w 43256"/>
              <a:gd name="connsiteY18" fmla="*/ 5051 h 52838"/>
              <a:gd name="connsiteX19" fmla="*/ 15336 w 43256"/>
              <a:gd name="connsiteY19" fmla="*/ 6399 h 52838"/>
              <a:gd name="connsiteX20" fmla="*/ 4163 w 43256"/>
              <a:gd name="connsiteY20" fmla="*/ 15648 h 52838"/>
              <a:gd name="connsiteX21" fmla="*/ 3936 w 43256"/>
              <a:gd name="connsiteY21" fmla="*/ 14229 h 52838"/>
              <a:gd name="connsiteX0" fmla="*/ 3936 w 43256"/>
              <a:gd name="connsiteY0" fmla="*/ 14229 h 52838"/>
              <a:gd name="connsiteX1" fmla="*/ 5659 w 43256"/>
              <a:gd name="connsiteY1" fmla="*/ 6766 h 52838"/>
              <a:gd name="connsiteX2" fmla="*/ 14041 w 43256"/>
              <a:gd name="connsiteY2" fmla="*/ 5061 h 52838"/>
              <a:gd name="connsiteX3" fmla="*/ 22492 w 43256"/>
              <a:gd name="connsiteY3" fmla="*/ 3291 h 52838"/>
              <a:gd name="connsiteX4" fmla="*/ 25785 w 43256"/>
              <a:gd name="connsiteY4" fmla="*/ 59 h 52838"/>
              <a:gd name="connsiteX5" fmla="*/ 29869 w 43256"/>
              <a:gd name="connsiteY5" fmla="*/ 2340 h 52838"/>
              <a:gd name="connsiteX6" fmla="*/ 35499 w 43256"/>
              <a:gd name="connsiteY6" fmla="*/ 549 h 52838"/>
              <a:gd name="connsiteX7" fmla="*/ 38354 w 43256"/>
              <a:gd name="connsiteY7" fmla="*/ 5435 h 52838"/>
              <a:gd name="connsiteX8" fmla="*/ 42018 w 43256"/>
              <a:gd name="connsiteY8" fmla="*/ 10177 h 52838"/>
              <a:gd name="connsiteX9" fmla="*/ 41854 w 43256"/>
              <a:gd name="connsiteY9" fmla="*/ 15319 h 52838"/>
              <a:gd name="connsiteX10" fmla="*/ 43052 w 43256"/>
              <a:gd name="connsiteY10" fmla="*/ 23181 h 52838"/>
              <a:gd name="connsiteX11" fmla="*/ 37440 w 43256"/>
              <a:gd name="connsiteY11" fmla="*/ 30063 h 52838"/>
              <a:gd name="connsiteX12" fmla="*/ 35431 w 43256"/>
              <a:gd name="connsiteY12" fmla="*/ 35960 h 52838"/>
              <a:gd name="connsiteX13" fmla="*/ 28591 w 43256"/>
              <a:gd name="connsiteY13" fmla="*/ 36674 h 52838"/>
              <a:gd name="connsiteX14" fmla="*/ 23703 w 43256"/>
              <a:gd name="connsiteY14" fmla="*/ 42965 h 52838"/>
              <a:gd name="connsiteX15" fmla="*/ 16516 w 43256"/>
              <a:gd name="connsiteY15" fmla="*/ 39125 h 52838"/>
              <a:gd name="connsiteX16" fmla="*/ 5840 w 43256"/>
              <a:gd name="connsiteY16" fmla="*/ 35331 h 52838"/>
              <a:gd name="connsiteX17" fmla="*/ 1146 w 43256"/>
              <a:gd name="connsiteY17" fmla="*/ 31109 h 52838"/>
              <a:gd name="connsiteX18" fmla="*/ 2149 w 43256"/>
              <a:gd name="connsiteY18" fmla="*/ 25410 h 52838"/>
              <a:gd name="connsiteX19" fmla="*/ 31 w 43256"/>
              <a:gd name="connsiteY19" fmla="*/ 19563 h 52838"/>
              <a:gd name="connsiteX20" fmla="*/ 3899 w 43256"/>
              <a:gd name="connsiteY20" fmla="*/ 14366 h 52838"/>
              <a:gd name="connsiteX21" fmla="*/ 3936 w 43256"/>
              <a:gd name="connsiteY21" fmla="*/ 14229 h 52838"/>
              <a:gd name="connsiteX0" fmla="*/ 502490 w 1720122"/>
              <a:gd name="connsiteY0" fmla="*/ 1259161 h 1407800"/>
              <a:gd name="connsiteX1" fmla="*/ 534463 w 1720122"/>
              <a:gd name="connsiteY1" fmla="*/ 1291134 h 1407800"/>
              <a:gd name="connsiteX2" fmla="*/ 553064 w 1720122"/>
              <a:gd name="connsiteY2" fmla="*/ 1294789 h 1407800"/>
              <a:gd name="connsiteX0" fmla="*/ 604307 w 1720122"/>
              <a:gd name="connsiteY0" fmla="*/ 1078389 h 1407800"/>
              <a:gd name="connsiteX1" fmla="*/ 613193 w 1720122"/>
              <a:gd name="connsiteY1" fmla="*/ 1407800 h 1407800"/>
              <a:gd name="connsiteX0" fmla="*/ 775240 w 1720122"/>
              <a:gd name="connsiteY0" fmla="*/ 1174395 h 1407800"/>
              <a:gd name="connsiteX1" fmla="*/ 660938 w 1720122"/>
              <a:gd name="connsiteY1" fmla="*/ 1151966 h 1407800"/>
              <a:gd name="connsiteX0" fmla="*/ 4729 w 43256"/>
              <a:gd name="connsiteY0" fmla="*/ 26036 h 52838"/>
              <a:gd name="connsiteX1" fmla="*/ 2196 w 43256"/>
              <a:gd name="connsiteY1" fmla="*/ 25239 h 52838"/>
              <a:gd name="connsiteX2" fmla="*/ 6964 w 43256"/>
              <a:gd name="connsiteY2" fmla="*/ 34758 h 52838"/>
              <a:gd name="connsiteX3" fmla="*/ 5856 w 43256"/>
              <a:gd name="connsiteY3" fmla="*/ 35139 h 52838"/>
              <a:gd name="connsiteX4" fmla="*/ 16514 w 43256"/>
              <a:gd name="connsiteY4" fmla="*/ 38949 h 52838"/>
              <a:gd name="connsiteX5" fmla="*/ 15846 w 43256"/>
              <a:gd name="connsiteY5" fmla="*/ 37209 h 52838"/>
              <a:gd name="connsiteX6" fmla="*/ 28863 w 43256"/>
              <a:gd name="connsiteY6" fmla="*/ 34610 h 52838"/>
              <a:gd name="connsiteX7" fmla="*/ 28596 w 43256"/>
              <a:gd name="connsiteY7" fmla="*/ 36519 h 52838"/>
              <a:gd name="connsiteX8" fmla="*/ 34165 w 43256"/>
              <a:gd name="connsiteY8" fmla="*/ 22813 h 52838"/>
              <a:gd name="connsiteX9" fmla="*/ 37416 w 43256"/>
              <a:gd name="connsiteY9" fmla="*/ 29949 h 52838"/>
              <a:gd name="connsiteX10" fmla="*/ 41834 w 43256"/>
              <a:gd name="connsiteY10" fmla="*/ 15213 h 52838"/>
              <a:gd name="connsiteX11" fmla="*/ 40386 w 43256"/>
              <a:gd name="connsiteY11" fmla="*/ 17889 h 52838"/>
              <a:gd name="connsiteX12" fmla="*/ 38360 w 43256"/>
              <a:gd name="connsiteY12" fmla="*/ 5285 h 52838"/>
              <a:gd name="connsiteX13" fmla="*/ 38436 w 43256"/>
              <a:gd name="connsiteY13" fmla="*/ 6549 h 52838"/>
              <a:gd name="connsiteX14" fmla="*/ 29114 w 43256"/>
              <a:gd name="connsiteY14" fmla="*/ 3811 h 52838"/>
              <a:gd name="connsiteX15" fmla="*/ 29856 w 43256"/>
              <a:gd name="connsiteY15" fmla="*/ 2199 h 52838"/>
              <a:gd name="connsiteX16" fmla="*/ 22177 w 43256"/>
              <a:gd name="connsiteY16" fmla="*/ 4579 h 52838"/>
              <a:gd name="connsiteX17" fmla="*/ 22536 w 43256"/>
              <a:gd name="connsiteY17" fmla="*/ 3189 h 52838"/>
              <a:gd name="connsiteX18" fmla="*/ 14036 w 43256"/>
              <a:gd name="connsiteY18" fmla="*/ 5051 h 52838"/>
              <a:gd name="connsiteX19" fmla="*/ 15336 w 43256"/>
              <a:gd name="connsiteY19" fmla="*/ 6399 h 52838"/>
              <a:gd name="connsiteX20" fmla="*/ 4163 w 43256"/>
              <a:gd name="connsiteY20" fmla="*/ 15648 h 52838"/>
              <a:gd name="connsiteX21" fmla="*/ 3936 w 43256"/>
              <a:gd name="connsiteY21" fmla="*/ 14229 h 52838"/>
              <a:gd name="connsiteX0" fmla="*/ 3936 w 43256"/>
              <a:gd name="connsiteY0" fmla="*/ 14229 h 52838"/>
              <a:gd name="connsiteX1" fmla="*/ 5659 w 43256"/>
              <a:gd name="connsiteY1" fmla="*/ 6766 h 52838"/>
              <a:gd name="connsiteX2" fmla="*/ 14041 w 43256"/>
              <a:gd name="connsiteY2" fmla="*/ 5061 h 52838"/>
              <a:gd name="connsiteX3" fmla="*/ 22492 w 43256"/>
              <a:gd name="connsiteY3" fmla="*/ 3291 h 52838"/>
              <a:gd name="connsiteX4" fmla="*/ 25785 w 43256"/>
              <a:gd name="connsiteY4" fmla="*/ 59 h 52838"/>
              <a:gd name="connsiteX5" fmla="*/ 29869 w 43256"/>
              <a:gd name="connsiteY5" fmla="*/ 2340 h 52838"/>
              <a:gd name="connsiteX6" fmla="*/ 35499 w 43256"/>
              <a:gd name="connsiteY6" fmla="*/ 549 h 52838"/>
              <a:gd name="connsiteX7" fmla="*/ 38354 w 43256"/>
              <a:gd name="connsiteY7" fmla="*/ 5435 h 52838"/>
              <a:gd name="connsiteX8" fmla="*/ 42018 w 43256"/>
              <a:gd name="connsiteY8" fmla="*/ 10177 h 52838"/>
              <a:gd name="connsiteX9" fmla="*/ 41854 w 43256"/>
              <a:gd name="connsiteY9" fmla="*/ 15319 h 52838"/>
              <a:gd name="connsiteX10" fmla="*/ 43052 w 43256"/>
              <a:gd name="connsiteY10" fmla="*/ 23181 h 52838"/>
              <a:gd name="connsiteX11" fmla="*/ 37440 w 43256"/>
              <a:gd name="connsiteY11" fmla="*/ 30063 h 52838"/>
              <a:gd name="connsiteX12" fmla="*/ 35431 w 43256"/>
              <a:gd name="connsiteY12" fmla="*/ 35960 h 52838"/>
              <a:gd name="connsiteX13" fmla="*/ 28591 w 43256"/>
              <a:gd name="connsiteY13" fmla="*/ 36674 h 52838"/>
              <a:gd name="connsiteX14" fmla="*/ 23703 w 43256"/>
              <a:gd name="connsiteY14" fmla="*/ 42965 h 52838"/>
              <a:gd name="connsiteX15" fmla="*/ 16516 w 43256"/>
              <a:gd name="connsiteY15" fmla="*/ 39125 h 52838"/>
              <a:gd name="connsiteX16" fmla="*/ 5840 w 43256"/>
              <a:gd name="connsiteY16" fmla="*/ 35331 h 52838"/>
              <a:gd name="connsiteX17" fmla="*/ 1146 w 43256"/>
              <a:gd name="connsiteY17" fmla="*/ 31109 h 52838"/>
              <a:gd name="connsiteX18" fmla="*/ 2149 w 43256"/>
              <a:gd name="connsiteY18" fmla="*/ 25410 h 52838"/>
              <a:gd name="connsiteX19" fmla="*/ 31 w 43256"/>
              <a:gd name="connsiteY19" fmla="*/ 19563 h 52838"/>
              <a:gd name="connsiteX20" fmla="*/ 3899 w 43256"/>
              <a:gd name="connsiteY20" fmla="*/ 14366 h 52838"/>
              <a:gd name="connsiteX21" fmla="*/ 3936 w 43256"/>
              <a:gd name="connsiteY21" fmla="*/ 14229 h 52838"/>
              <a:gd name="connsiteX0" fmla="*/ 502490 w 1720122"/>
              <a:gd name="connsiteY0" fmla="*/ 1259161 h 1407800"/>
              <a:gd name="connsiteX1" fmla="*/ 553064 w 1720122"/>
              <a:gd name="connsiteY1" fmla="*/ 1294789 h 1407800"/>
              <a:gd name="connsiteX0" fmla="*/ 604307 w 1720122"/>
              <a:gd name="connsiteY0" fmla="*/ 1078389 h 1407800"/>
              <a:gd name="connsiteX1" fmla="*/ 613193 w 1720122"/>
              <a:gd name="connsiteY1" fmla="*/ 1407800 h 1407800"/>
              <a:gd name="connsiteX0" fmla="*/ 775240 w 1720122"/>
              <a:gd name="connsiteY0" fmla="*/ 1174395 h 1407800"/>
              <a:gd name="connsiteX1" fmla="*/ 660938 w 1720122"/>
              <a:gd name="connsiteY1" fmla="*/ 1151966 h 1407800"/>
              <a:gd name="connsiteX0" fmla="*/ 4729 w 43256"/>
              <a:gd name="connsiteY0" fmla="*/ 26036 h 52838"/>
              <a:gd name="connsiteX1" fmla="*/ 2196 w 43256"/>
              <a:gd name="connsiteY1" fmla="*/ 25239 h 52838"/>
              <a:gd name="connsiteX2" fmla="*/ 6964 w 43256"/>
              <a:gd name="connsiteY2" fmla="*/ 34758 h 52838"/>
              <a:gd name="connsiteX3" fmla="*/ 5856 w 43256"/>
              <a:gd name="connsiteY3" fmla="*/ 35139 h 52838"/>
              <a:gd name="connsiteX4" fmla="*/ 16514 w 43256"/>
              <a:gd name="connsiteY4" fmla="*/ 38949 h 52838"/>
              <a:gd name="connsiteX5" fmla="*/ 15846 w 43256"/>
              <a:gd name="connsiteY5" fmla="*/ 37209 h 52838"/>
              <a:gd name="connsiteX6" fmla="*/ 28863 w 43256"/>
              <a:gd name="connsiteY6" fmla="*/ 34610 h 52838"/>
              <a:gd name="connsiteX7" fmla="*/ 28596 w 43256"/>
              <a:gd name="connsiteY7" fmla="*/ 36519 h 52838"/>
              <a:gd name="connsiteX8" fmla="*/ 34165 w 43256"/>
              <a:gd name="connsiteY8" fmla="*/ 22813 h 52838"/>
              <a:gd name="connsiteX9" fmla="*/ 37416 w 43256"/>
              <a:gd name="connsiteY9" fmla="*/ 29949 h 52838"/>
              <a:gd name="connsiteX10" fmla="*/ 41834 w 43256"/>
              <a:gd name="connsiteY10" fmla="*/ 15213 h 52838"/>
              <a:gd name="connsiteX11" fmla="*/ 40386 w 43256"/>
              <a:gd name="connsiteY11" fmla="*/ 17889 h 52838"/>
              <a:gd name="connsiteX12" fmla="*/ 38360 w 43256"/>
              <a:gd name="connsiteY12" fmla="*/ 5285 h 52838"/>
              <a:gd name="connsiteX13" fmla="*/ 38436 w 43256"/>
              <a:gd name="connsiteY13" fmla="*/ 6549 h 52838"/>
              <a:gd name="connsiteX14" fmla="*/ 29114 w 43256"/>
              <a:gd name="connsiteY14" fmla="*/ 3811 h 52838"/>
              <a:gd name="connsiteX15" fmla="*/ 29856 w 43256"/>
              <a:gd name="connsiteY15" fmla="*/ 2199 h 52838"/>
              <a:gd name="connsiteX16" fmla="*/ 22177 w 43256"/>
              <a:gd name="connsiteY16" fmla="*/ 4579 h 52838"/>
              <a:gd name="connsiteX17" fmla="*/ 22536 w 43256"/>
              <a:gd name="connsiteY17" fmla="*/ 3189 h 52838"/>
              <a:gd name="connsiteX18" fmla="*/ 14036 w 43256"/>
              <a:gd name="connsiteY18" fmla="*/ 5051 h 52838"/>
              <a:gd name="connsiteX19" fmla="*/ 15336 w 43256"/>
              <a:gd name="connsiteY19" fmla="*/ 6399 h 52838"/>
              <a:gd name="connsiteX20" fmla="*/ 4163 w 43256"/>
              <a:gd name="connsiteY20" fmla="*/ 15648 h 52838"/>
              <a:gd name="connsiteX21" fmla="*/ 3936 w 43256"/>
              <a:gd name="connsiteY21" fmla="*/ 14229 h 52838"/>
              <a:gd name="connsiteX0" fmla="*/ 3936 w 43256"/>
              <a:gd name="connsiteY0" fmla="*/ 14229 h 52838"/>
              <a:gd name="connsiteX1" fmla="*/ 5659 w 43256"/>
              <a:gd name="connsiteY1" fmla="*/ 6766 h 52838"/>
              <a:gd name="connsiteX2" fmla="*/ 14041 w 43256"/>
              <a:gd name="connsiteY2" fmla="*/ 5061 h 52838"/>
              <a:gd name="connsiteX3" fmla="*/ 22492 w 43256"/>
              <a:gd name="connsiteY3" fmla="*/ 3291 h 52838"/>
              <a:gd name="connsiteX4" fmla="*/ 25785 w 43256"/>
              <a:gd name="connsiteY4" fmla="*/ 59 h 52838"/>
              <a:gd name="connsiteX5" fmla="*/ 29869 w 43256"/>
              <a:gd name="connsiteY5" fmla="*/ 2340 h 52838"/>
              <a:gd name="connsiteX6" fmla="*/ 35499 w 43256"/>
              <a:gd name="connsiteY6" fmla="*/ 549 h 52838"/>
              <a:gd name="connsiteX7" fmla="*/ 38354 w 43256"/>
              <a:gd name="connsiteY7" fmla="*/ 5435 h 52838"/>
              <a:gd name="connsiteX8" fmla="*/ 42018 w 43256"/>
              <a:gd name="connsiteY8" fmla="*/ 10177 h 52838"/>
              <a:gd name="connsiteX9" fmla="*/ 41854 w 43256"/>
              <a:gd name="connsiteY9" fmla="*/ 15319 h 52838"/>
              <a:gd name="connsiteX10" fmla="*/ 43052 w 43256"/>
              <a:gd name="connsiteY10" fmla="*/ 23181 h 52838"/>
              <a:gd name="connsiteX11" fmla="*/ 37440 w 43256"/>
              <a:gd name="connsiteY11" fmla="*/ 30063 h 52838"/>
              <a:gd name="connsiteX12" fmla="*/ 35431 w 43256"/>
              <a:gd name="connsiteY12" fmla="*/ 35960 h 52838"/>
              <a:gd name="connsiteX13" fmla="*/ 28591 w 43256"/>
              <a:gd name="connsiteY13" fmla="*/ 36674 h 52838"/>
              <a:gd name="connsiteX14" fmla="*/ 23703 w 43256"/>
              <a:gd name="connsiteY14" fmla="*/ 42965 h 52838"/>
              <a:gd name="connsiteX15" fmla="*/ 16516 w 43256"/>
              <a:gd name="connsiteY15" fmla="*/ 39125 h 52838"/>
              <a:gd name="connsiteX16" fmla="*/ 5840 w 43256"/>
              <a:gd name="connsiteY16" fmla="*/ 35331 h 52838"/>
              <a:gd name="connsiteX17" fmla="*/ 1146 w 43256"/>
              <a:gd name="connsiteY17" fmla="*/ 31109 h 52838"/>
              <a:gd name="connsiteX18" fmla="*/ 2149 w 43256"/>
              <a:gd name="connsiteY18" fmla="*/ 25410 h 52838"/>
              <a:gd name="connsiteX19" fmla="*/ 31 w 43256"/>
              <a:gd name="connsiteY19" fmla="*/ 19563 h 52838"/>
              <a:gd name="connsiteX20" fmla="*/ 3899 w 43256"/>
              <a:gd name="connsiteY20" fmla="*/ 14366 h 52838"/>
              <a:gd name="connsiteX21" fmla="*/ 3936 w 43256"/>
              <a:gd name="connsiteY21" fmla="*/ 14229 h 52838"/>
              <a:gd name="connsiteX0" fmla="*/ 561753 w 1720122"/>
              <a:gd name="connsiteY0" fmla="*/ 1129397 h 1407800"/>
              <a:gd name="connsiteX1" fmla="*/ 553064 w 1720122"/>
              <a:gd name="connsiteY1" fmla="*/ 1294789 h 1407800"/>
              <a:gd name="connsiteX0" fmla="*/ 604307 w 1720122"/>
              <a:gd name="connsiteY0" fmla="*/ 1078389 h 1407800"/>
              <a:gd name="connsiteX1" fmla="*/ 613193 w 1720122"/>
              <a:gd name="connsiteY1" fmla="*/ 1407800 h 1407800"/>
              <a:gd name="connsiteX0" fmla="*/ 775240 w 1720122"/>
              <a:gd name="connsiteY0" fmla="*/ 1174395 h 1407800"/>
              <a:gd name="connsiteX1" fmla="*/ 660938 w 1720122"/>
              <a:gd name="connsiteY1" fmla="*/ 1151966 h 1407800"/>
              <a:gd name="connsiteX0" fmla="*/ 4729 w 43256"/>
              <a:gd name="connsiteY0" fmla="*/ 26036 h 52838"/>
              <a:gd name="connsiteX1" fmla="*/ 2196 w 43256"/>
              <a:gd name="connsiteY1" fmla="*/ 25239 h 52838"/>
              <a:gd name="connsiteX2" fmla="*/ 6964 w 43256"/>
              <a:gd name="connsiteY2" fmla="*/ 34758 h 52838"/>
              <a:gd name="connsiteX3" fmla="*/ 5856 w 43256"/>
              <a:gd name="connsiteY3" fmla="*/ 35139 h 52838"/>
              <a:gd name="connsiteX4" fmla="*/ 16514 w 43256"/>
              <a:gd name="connsiteY4" fmla="*/ 38949 h 52838"/>
              <a:gd name="connsiteX5" fmla="*/ 15846 w 43256"/>
              <a:gd name="connsiteY5" fmla="*/ 37209 h 52838"/>
              <a:gd name="connsiteX6" fmla="*/ 28863 w 43256"/>
              <a:gd name="connsiteY6" fmla="*/ 34610 h 52838"/>
              <a:gd name="connsiteX7" fmla="*/ 28596 w 43256"/>
              <a:gd name="connsiteY7" fmla="*/ 36519 h 52838"/>
              <a:gd name="connsiteX8" fmla="*/ 34165 w 43256"/>
              <a:gd name="connsiteY8" fmla="*/ 22813 h 52838"/>
              <a:gd name="connsiteX9" fmla="*/ 37416 w 43256"/>
              <a:gd name="connsiteY9" fmla="*/ 29949 h 52838"/>
              <a:gd name="connsiteX10" fmla="*/ 41834 w 43256"/>
              <a:gd name="connsiteY10" fmla="*/ 15213 h 52838"/>
              <a:gd name="connsiteX11" fmla="*/ 40386 w 43256"/>
              <a:gd name="connsiteY11" fmla="*/ 17889 h 52838"/>
              <a:gd name="connsiteX12" fmla="*/ 38360 w 43256"/>
              <a:gd name="connsiteY12" fmla="*/ 5285 h 52838"/>
              <a:gd name="connsiteX13" fmla="*/ 38436 w 43256"/>
              <a:gd name="connsiteY13" fmla="*/ 6549 h 52838"/>
              <a:gd name="connsiteX14" fmla="*/ 29114 w 43256"/>
              <a:gd name="connsiteY14" fmla="*/ 3811 h 52838"/>
              <a:gd name="connsiteX15" fmla="*/ 29856 w 43256"/>
              <a:gd name="connsiteY15" fmla="*/ 2199 h 52838"/>
              <a:gd name="connsiteX16" fmla="*/ 22177 w 43256"/>
              <a:gd name="connsiteY16" fmla="*/ 4579 h 52838"/>
              <a:gd name="connsiteX17" fmla="*/ 22536 w 43256"/>
              <a:gd name="connsiteY17" fmla="*/ 3189 h 52838"/>
              <a:gd name="connsiteX18" fmla="*/ 14036 w 43256"/>
              <a:gd name="connsiteY18" fmla="*/ 5051 h 52838"/>
              <a:gd name="connsiteX19" fmla="*/ 15336 w 43256"/>
              <a:gd name="connsiteY19" fmla="*/ 6399 h 52838"/>
              <a:gd name="connsiteX20" fmla="*/ 4163 w 43256"/>
              <a:gd name="connsiteY20" fmla="*/ 15648 h 52838"/>
              <a:gd name="connsiteX21" fmla="*/ 3936 w 43256"/>
              <a:gd name="connsiteY21" fmla="*/ 14229 h 52838"/>
              <a:gd name="connsiteX0" fmla="*/ 3936 w 43256"/>
              <a:gd name="connsiteY0" fmla="*/ 14229 h 48596"/>
              <a:gd name="connsiteX1" fmla="*/ 5659 w 43256"/>
              <a:gd name="connsiteY1" fmla="*/ 6766 h 48596"/>
              <a:gd name="connsiteX2" fmla="*/ 14041 w 43256"/>
              <a:gd name="connsiteY2" fmla="*/ 5061 h 48596"/>
              <a:gd name="connsiteX3" fmla="*/ 22492 w 43256"/>
              <a:gd name="connsiteY3" fmla="*/ 3291 h 48596"/>
              <a:gd name="connsiteX4" fmla="*/ 25785 w 43256"/>
              <a:gd name="connsiteY4" fmla="*/ 59 h 48596"/>
              <a:gd name="connsiteX5" fmla="*/ 29869 w 43256"/>
              <a:gd name="connsiteY5" fmla="*/ 2340 h 48596"/>
              <a:gd name="connsiteX6" fmla="*/ 35499 w 43256"/>
              <a:gd name="connsiteY6" fmla="*/ 549 h 48596"/>
              <a:gd name="connsiteX7" fmla="*/ 38354 w 43256"/>
              <a:gd name="connsiteY7" fmla="*/ 5435 h 48596"/>
              <a:gd name="connsiteX8" fmla="*/ 42018 w 43256"/>
              <a:gd name="connsiteY8" fmla="*/ 10177 h 48596"/>
              <a:gd name="connsiteX9" fmla="*/ 41854 w 43256"/>
              <a:gd name="connsiteY9" fmla="*/ 15319 h 48596"/>
              <a:gd name="connsiteX10" fmla="*/ 43052 w 43256"/>
              <a:gd name="connsiteY10" fmla="*/ 23181 h 48596"/>
              <a:gd name="connsiteX11" fmla="*/ 37440 w 43256"/>
              <a:gd name="connsiteY11" fmla="*/ 30063 h 48596"/>
              <a:gd name="connsiteX12" fmla="*/ 35431 w 43256"/>
              <a:gd name="connsiteY12" fmla="*/ 35960 h 48596"/>
              <a:gd name="connsiteX13" fmla="*/ 28591 w 43256"/>
              <a:gd name="connsiteY13" fmla="*/ 36674 h 48596"/>
              <a:gd name="connsiteX14" fmla="*/ 23703 w 43256"/>
              <a:gd name="connsiteY14" fmla="*/ 42965 h 48596"/>
              <a:gd name="connsiteX15" fmla="*/ 16516 w 43256"/>
              <a:gd name="connsiteY15" fmla="*/ 39125 h 48596"/>
              <a:gd name="connsiteX16" fmla="*/ 5840 w 43256"/>
              <a:gd name="connsiteY16" fmla="*/ 35331 h 48596"/>
              <a:gd name="connsiteX17" fmla="*/ 1146 w 43256"/>
              <a:gd name="connsiteY17" fmla="*/ 31109 h 48596"/>
              <a:gd name="connsiteX18" fmla="*/ 2149 w 43256"/>
              <a:gd name="connsiteY18" fmla="*/ 25410 h 48596"/>
              <a:gd name="connsiteX19" fmla="*/ 31 w 43256"/>
              <a:gd name="connsiteY19" fmla="*/ 19563 h 48596"/>
              <a:gd name="connsiteX20" fmla="*/ 3899 w 43256"/>
              <a:gd name="connsiteY20" fmla="*/ 14366 h 48596"/>
              <a:gd name="connsiteX21" fmla="*/ 3936 w 43256"/>
              <a:gd name="connsiteY21" fmla="*/ 14229 h 48596"/>
              <a:gd name="connsiteX0" fmla="*/ 561753 w 1720122"/>
              <a:gd name="connsiteY0" fmla="*/ 1129397 h 1294789"/>
              <a:gd name="connsiteX1" fmla="*/ 553064 w 1720122"/>
              <a:gd name="connsiteY1" fmla="*/ 1294789 h 1294789"/>
              <a:gd name="connsiteX0" fmla="*/ 604307 w 1720122"/>
              <a:gd name="connsiteY0" fmla="*/ 1078389 h 1294789"/>
              <a:gd name="connsiteX1" fmla="*/ 569826 w 1720122"/>
              <a:gd name="connsiteY1" fmla="*/ 1130179 h 1294789"/>
              <a:gd name="connsiteX0" fmla="*/ 775240 w 1720122"/>
              <a:gd name="connsiteY0" fmla="*/ 1174395 h 1294789"/>
              <a:gd name="connsiteX1" fmla="*/ 660938 w 1720122"/>
              <a:gd name="connsiteY1" fmla="*/ 1151966 h 1294789"/>
              <a:gd name="connsiteX0" fmla="*/ 4729 w 43256"/>
              <a:gd name="connsiteY0" fmla="*/ 26036 h 48596"/>
              <a:gd name="connsiteX1" fmla="*/ 2196 w 43256"/>
              <a:gd name="connsiteY1" fmla="*/ 25239 h 48596"/>
              <a:gd name="connsiteX2" fmla="*/ 6964 w 43256"/>
              <a:gd name="connsiteY2" fmla="*/ 34758 h 48596"/>
              <a:gd name="connsiteX3" fmla="*/ 5856 w 43256"/>
              <a:gd name="connsiteY3" fmla="*/ 35139 h 48596"/>
              <a:gd name="connsiteX4" fmla="*/ 16514 w 43256"/>
              <a:gd name="connsiteY4" fmla="*/ 38949 h 48596"/>
              <a:gd name="connsiteX5" fmla="*/ 15846 w 43256"/>
              <a:gd name="connsiteY5" fmla="*/ 37209 h 48596"/>
              <a:gd name="connsiteX6" fmla="*/ 28863 w 43256"/>
              <a:gd name="connsiteY6" fmla="*/ 34610 h 48596"/>
              <a:gd name="connsiteX7" fmla="*/ 28596 w 43256"/>
              <a:gd name="connsiteY7" fmla="*/ 36519 h 48596"/>
              <a:gd name="connsiteX8" fmla="*/ 34165 w 43256"/>
              <a:gd name="connsiteY8" fmla="*/ 22813 h 48596"/>
              <a:gd name="connsiteX9" fmla="*/ 37416 w 43256"/>
              <a:gd name="connsiteY9" fmla="*/ 29949 h 48596"/>
              <a:gd name="connsiteX10" fmla="*/ 41834 w 43256"/>
              <a:gd name="connsiteY10" fmla="*/ 15213 h 48596"/>
              <a:gd name="connsiteX11" fmla="*/ 40386 w 43256"/>
              <a:gd name="connsiteY11" fmla="*/ 17889 h 48596"/>
              <a:gd name="connsiteX12" fmla="*/ 38360 w 43256"/>
              <a:gd name="connsiteY12" fmla="*/ 5285 h 48596"/>
              <a:gd name="connsiteX13" fmla="*/ 38436 w 43256"/>
              <a:gd name="connsiteY13" fmla="*/ 6549 h 48596"/>
              <a:gd name="connsiteX14" fmla="*/ 29114 w 43256"/>
              <a:gd name="connsiteY14" fmla="*/ 3811 h 48596"/>
              <a:gd name="connsiteX15" fmla="*/ 29856 w 43256"/>
              <a:gd name="connsiteY15" fmla="*/ 2199 h 48596"/>
              <a:gd name="connsiteX16" fmla="*/ 22177 w 43256"/>
              <a:gd name="connsiteY16" fmla="*/ 4579 h 48596"/>
              <a:gd name="connsiteX17" fmla="*/ 22536 w 43256"/>
              <a:gd name="connsiteY17" fmla="*/ 3189 h 48596"/>
              <a:gd name="connsiteX18" fmla="*/ 14036 w 43256"/>
              <a:gd name="connsiteY18" fmla="*/ 5051 h 48596"/>
              <a:gd name="connsiteX19" fmla="*/ 15336 w 43256"/>
              <a:gd name="connsiteY19" fmla="*/ 6399 h 48596"/>
              <a:gd name="connsiteX20" fmla="*/ 4163 w 43256"/>
              <a:gd name="connsiteY20" fmla="*/ 15648 h 48596"/>
              <a:gd name="connsiteX21" fmla="*/ 3936 w 43256"/>
              <a:gd name="connsiteY21" fmla="*/ 14229 h 48596"/>
              <a:gd name="connsiteX0" fmla="*/ 3936 w 43256"/>
              <a:gd name="connsiteY0" fmla="*/ 14229 h 48596"/>
              <a:gd name="connsiteX1" fmla="*/ 5659 w 43256"/>
              <a:gd name="connsiteY1" fmla="*/ 6766 h 48596"/>
              <a:gd name="connsiteX2" fmla="*/ 14041 w 43256"/>
              <a:gd name="connsiteY2" fmla="*/ 5061 h 48596"/>
              <a:gd name="connsiteX3" fmla="*/ 22492 w 43256"/>
              <a:gd name="connsiteY3" fmla="*/ 3291 h 48596"/>
              <a:gd name="connsiteX4" fmla="*/ 25785 w 43256"/>
              <a:gd name="connsiteY4" fmla="*/ 59 h 48596"/>
              <a:gd name="connsiteX5" fmla="*/ 29869 w 43256"/>
              <a:gd name="connsiteY5" fmla="*/ 2340 h 48596"/>
              <a:gd name="connsiteX6" fmla="*/ 35499 w 43256"/>
              <a:gd name="connsiteY6" fmla="*/ 549 h 48596"/>
              <a:gd name="connsiteX7" fmla="*/ 38354 w 43256"/>
              <a:gd name="connsiteY7" fmla="*/ 5435 h 48596"/>
              <a:gd name="connsiteX8" fmla="*/ 42018 w 43256"/>
              <a:gd name="connsiteY8" fmla="*/ 10177 h 48596"/>
              <a:gd name="connsiteX9" fmla="*/ 41854 w 43256"/>
              <a:gd name="connsiteY9" fmla="*/ 15319 h 48596"/>
              <a:gd name="connsiteX10" fmla="*/ 43052 w 43256"/>
              <a:gd name="connsiteY10" fmla="*/ 23181 h 48596"/>
              <a:gd name="connsiteX11" fmla="*/ 37440 w 43256"/>
              <a:gd name="connsiteY11" fmla="*/ 30063 h 48596"/>
              <a:gd name="connsiteX12" fmla="*/ 35431 w 43256"/>
              <a:gd name="connsiteY12" fmla="*/ 35960 h 48596"/>
              <a:gd name="connsiteX13" fmla="*/ 28591 w 43256"/>
              <a:gd name="connsiteY13" fmla="*/ 36674 h 48596"/>
              <a:gd name="connsiteX14" fmla="*/ 23703 w 43256"/>
              <a:gd name="connsiteY14" fmla="*/ 42965 h 48596"/>
              <a:gd name="connsiteX15" fmla="*/ 16516 w 43256"/>
              <a:gd name="connsiteY15" fmla="*/ 39125 h 48596"/>
              <a:gd name="connsiteX16" fmla="*/ 5840 w 43256"/>
              <a:gd name="connsiteY16" fmla="*/ 35331 h 48596"/>
              <a:gd name="connsiteX17" fmla="*/ 1146 w 43256"/>
              <a:gd name="connsiteY17" fmla="*/ 31109 h 48596"/>
              <a:gd name="connsiteX18" fmla="*/ 2149 w 43256"/>
              <a:gd name="connsiteY18" fmla="*/ 25410 h 48596"/>
              <a:gd name="connsiteX19" fmla="*/ 31 w 43256"/>
              <a:gd name="connsiteY19" fmla="*/ 19563 h 48596"/>
              <a:gd name="connsiteX20" fmla="*/ 3899 w 43256"/>
              <a:gd name="connsiteY20" fmla="*/ 14366 h 48596"/>
              <a:gd name="connsiteX21" fmla="*/ 3936 w 43256"/>
              <a:gd name="connsiteY21" fmla="*/ 14229 h 48596"/>
              <a:gd name="connsiteX0" fmla="*/ 561753 w 1720122"/>
              <a:gd name="connsiteY0" fmla="*/ 1129397 h 1294789"/>
              <a:gd name="connsiteX1" fmla="*/ 553064 w 1720122"/>
              <a:gd name="connsiteY1" fmla="*/ 1294789 h 1294789"/>
              <a:gd name="connsiteX0" fmla="*/ 604307 w 1720122"/>
              <a:gd name="connsiteY0" fmla="*/ 1078389 h 1294789"/>
              <a:gd name="connsiteX1" fmla="*/ 569826 w 1720122"/>
              <a:gd name="connsiteY1" fmla="*/ 1130179 h 1294789"/>
              <a:gd name="connsiteX0" fmla="*/ 775240 w 1720122"/>
              <a:gd name="connsiteY0" fmla="*/ 1174395 h 1294789"/>
              <a:gd name="connsiteX1" fmla="*/ 660938 w 1720122"/>
              <a:gd name="connsiteY1" fmla="*/ 1151966 h 1294789"/>
              <a:gd name="connsiteX0" fmla="*/ 4729 w 43256"/>
              <a:gd name="connsiteY0" fmla="*/ 26036 h 48596"/>
              <a:gd name="connsiteX1" fmla="*/ 2196 w 43256"/>
              <a:gd name="connsiteY1" fmla="*/ 25239 h 48596"/>
              <a:gd name="connsiteX2" fmla="*/ 6964 w 43256"/>
              <a:gd name="connsiteY2" fmla="*/ 34758 h 48596"/>
              <a:gd name="connsiteX3" fmla="*/ 5856 w 43256"/>
              <a:gd name="connsiteY3" fmla="*/ 35139 h 48596"/>
              <a:gd name="connsiteX4" fmla="*/ 16514 w 43256"/>
              <a:gd name="connsiteY4" fmla="*/ 38949 h 48596"/>
              <a:gd name="connsiteX5" fmla="*/ 15846 w 43256"/>
              <a:gd name="connsiteY5" fmla="*/ 37209 h 48596"/>
              <a:gd name="connsiteX6" fmla="*/ 28863 w 43256"/>
              <a:gd name="connsiteY6" fmla="*/ 34610 h 48596"/>
              <a:gd name="connsiteX7" fmla="*/ 28596 w 43256"/>
              <a:gd name="connsiteY7" fmla="*/ 36519 h 48596"/>
              <a:gd name="connsiteX8" fmla="*/ 34165 w 43256"/>
              <a:gd name="connsiteY8" fmla="*/ 22813 h 48596"/>
              <a:gd name="connsiteX9" fmla="*/ 37416 w 43256"/>
              <a:gd name="connsiteY9" fmla="*/ 29949 h 48596"/>
              <a:gd name="connsiteX10" fmla="*/ 41834 w 43256"/>
              <a:gd name="connsiteY10" fmla="*/ 15213 h 48596"/>
              <a:gd name="connsiteX11" fmla="*/ 40386 w 43256"/>
              <a:gd name="connsiteY11" fmla="*/ 17889 h 48596"/>
              <a:gd name="connsiteX12" fmla="*/ 38360 w 43256"/>
              <a:gd name="connsiteY12" fmla="*/ 5285 h 48596"/>
              <a:gd name="connsiteX13" fmla="*/ 38436 w 43256"/>
              <a:gd name="connsiteY13" fmla="*/ 6549 h 48596"/>
              <a:gd name="connsiteX14" fmla="*/ 29114 w 43256"/>
              <a:gd name="connsiteY14" fmla="*/ 3811 h 48596"/>
              <a:gd name="connsiteX15" fmla="*/ 29856 w 43256"/>
              <a:gd name="connsiteY15" fmla="*/ 2199 h 48596"/>
              <a:gd name="connsiteX16" fmla="*/ 22177 w 43256"/>
              <a:gd name="connsiteY16" fmla="*/ 4579 h 48596"/>
              <a:gd name="connsiteX17" fmla="*/ 22536 w 43256"/>
              <a:gd name="connsiteY17" fmla="*/ 3189 h 48596"/>
              <a:gd name="connsiteX18" fmla="*/ 14036 w 43256"/>
              <a:gd name="connsiteY18" fmla="*/ 5051 h 48596"/>
              <a:gd name="connsiteX19" fmla="*/ 15336 w 43256"/>
              <a:gd name="connsiteY19" fmla="*/ 6399 h 48596"/>
              <a:gd name="connsiteX20" fmla="*/ 4163 w 43256"/>
              <a:gd name="connsiteY20" fmla="*/ 15648 h 48596"/>
              <a:gd name="connsiteX21" fmla="*/ 3936 w 43256"/>
              <a:gd name="connsiteY21" fmla="*/ 14229 h 48596"/>
              <a:gd name="connsiteX0" fmla="*/ 3936 w 43256"/>
              <a:gd name="connsiteY0" fmla="*/ 14229 h 48660"/>
              <a:gd name="connsiteX1" fmla="*/ 5659 w 43256"/>
              <a:gd name="connsiteY1" fmla="*/ 6766 h 48660"/>
              <a:gd name="connsiteX2" fmla="*/ 14041 w 43256"/>
              <a:gd name="connsiteY2" fmla="*/ 5061 h 48660"/>
              <a:gd name="connsiteX3" fmla="*/ 22492 w 43256"/>
              <a:gd name="connsiteY3" fmla="*/ 3291 h 48660"/>
              <a:gd name="connsiteX4" fmla="*/ 25785 w 43256"/>
              <a:gd name="connsiteY4" fmla="*/ 59 h 48660"/>
              <a:gd name="connsiteX5" fmla="*/ 29869 w 43256"/>
              <a:gd name="connsiteY5" fmla="*/ 2340 h 48660"/>
              <a:gd name="connsiteX6" fmla="*/ 35499 w 43256"/>
              <a:gd name="connsiteY6" fmla="*/ 549 h 48660"/>
              <a:gd name="connsiteX7" fmla="*/ 38354 w 43256"/>
              <a:gd name="connsiteY7" fmla="*/ 5435 h 48660"/>
              <a:gd name="connsiteX8" fmla="*/ 42018 w 43256"/>
              <a:gd name="connsiteY8" fmla="*/ 10177 h 48660"/>
              <a:gd name="connsiteX9" fmla="*/ 41854 w 43256"/>
              <a:gd name="connsiteY9" fmla="*/ 15319 h 48660"/>
              <a:gd name="connsiteX10" fmla="*/ 43052 w 43256"/>
              <a:gd name="connsiteY10" fmla="*/ 23181 h 48660"/>
              <a:gd name="connsiteX11" fmla="*/ 37440 w 43256"/>
              <a:gd name="connsiteY11" fmla="*/ 30063 h 48660"/>
              <a:gd name="connsiteX12" fmla="*/ 35431 w 43256"/>
              <a:gd name="connsiteY12" fmla="*/ 35960 h 48660"/>
              <a:gd name="connsiteX13" fmla="*/ 28591 w 43256"/>
              <a:gd name="connsiteY13" fmla="*/ 36674 h 48660"/>
              <a:gd name="connsiteX14" fmla="*/ 23703 w 43256"/>
              <a:gd name="connsiteY14" fmla="*/ 42965 h 48660"/>
              <a:gd name="connsiteX15" fmla="*/ 16516 w 43256"/>
              <a:gd name="connsiteY15" fmla="*/ 39125 h 48660"/>
              <a:gd name="connsiteX16" fmla="*/ 5840 w 43256"/>
              <a:gd name="connsiteY16" fmla="*/ 35331 h 48660"/>
              <a:gd name="connsiteX17" fmla="*/ 1146 w 43256"/>
              <a:gd name="connsiteY17" fmla="*/ 31109 h 48660"/>
              <a:gd name="connsiteX18" fmla="*/ 2149 w 43256"/>
              <a:gd name="connsiteY18" fmla="*/ 25410 h 48660"/>
              <a:gd name="connsiteX19" fmla="*/ 31 w 43256"/>
              <a:gd name="connsiteY19" fmla="*/ 19563 h 48660"/>
              <a:gd name="connsiteX20" fmla="*/ 3899 w 43256"/>
              <a:gd name="connsiteY20" fmla="*/ 14366 h 48660"/>
              <a:gd name="connsiteX21" fmla="*/ 3936 w 43256"/>
              <a:gd name="connsiteY21" fmla="*/ 14229 h 48660"/>
              <a:gd name="connsiteX0" fmla="*/ 561753 w 1720122"/>
              <a:gd name="connsiteY0" fmla="*/ 1129397 h 1296490"/>
              <a:gd name="connsiteX1" fmla="*/ 553064 w 1720122"/>
              <a:gd name="connsiteY1" fmla="*/ 1294789 h 1296490"/>
              <a:gd name="connsiteX0" fmla="*/ 604307 w 1720122"/>
              <a:gd name="connsiteY0" fmla="*/ 1078389 h 1296490"/>
              <a:gd name="connsiteX1" fmla="*/ 677750 w 1720122"/>
              <a:gd name="connsiteY1" fmla="*/ 1296490 h 1296490"/>
              <a:gd name="connsiteX0" fmla="*/ 775240 w 1720122"/>
              <a:gd name="connsiteY0" fmla="*/ 1174395 h 1296490"/>
              <a:gd name="connsiteX1" fmla="*/ 660938 w 1720122"/>
              <a:gd name="connsiteY1" fmla="*/ 1151966 h 1296490"/>
              <a:gd name="connsiteX0" fmla="*/ 4729 w 43256"/>
              <a:gd name="connsiteY0" fmla="*/ 26036 h 48660"/>
              <a:gd name="connsiteX1" fmla="*/ 2196 w 43256"/>
              <a:gd name="connsiteY1" fmla="*/ 25239 h 48660"/>
              <a:gd name="connsiteX2" fmla="*/ 6964 w 43256"/>
              <a:gd name="connsiteY2" fmla="*/ 34758 h 48660"/>
              <a:gd name="connsiteX3" fmla="*/ 5856 w 43256"/>
              <a:gd name="connsiteY3" fmla="*/ 35139 h 48660"/>
              <a:gd name="connsiteX4" fmla="*/ 16514 w 43256"/>
              <a:gd name="connsiteY4" fmla="*/ 38949 h 48660"/>
              <a:gd name="connsiteX5" fmla="*/ 15846 w 43256"/>
              <a:gd name="connsiteY5" fmla="*/ 37209 h 48660"/>
              <a:gd name="connsiteX6" fmla="*/ 28863 w 43256"/>
              <a:gd name="connsiteY6" fmla="*/ 34610 h 48660"/>
              <a:gd name="connsiteX7" fmla="*/ 28596 w 43256"/>
              <a:gd name="connsiteY7" fmla="*/ 36519 h 48660"/>
              <a:gd name="connsiteX8" fmla="*/ 34165 w 43256"/>
              <a:gd name="connsiteY8" fmla="*/ 22813 h 48660"/>
              <a:gd name="connsiteX9" fmla="*/ 37416 w 43256"/>
              <a:gd name="connsiteY9" fmla="*/ 29949 h 48660"/>
              <a:gd name="connsiteX10" fmla="*/ 41834 w 43256"/>
              <a:gd name="connsiteY10" fmla="*/ 15213 h 48660"/>
              <a:gd name="connsiteX11" fmla="*/ 40386 w 43256"/>
              <a:gd name="connsiteY11" fmla="*/ 17889 h 48660"/>
              <a:gd name="connsiteX12" fmla="*/ 38360 w 43256"/>
              <a:gd name="connsiteY12" fmla="*/ 5285 h 48660"/>
              <a:gd name="connsiteX13" fmla="*/ 38436 w 43256"/>
              <a:gd name="connsiteY13" fmla="*/ 6549 h 48660"/>
              <a:gd name="connsiteX14" fmla="*/ 29114 w 43256"/>
              <a:gd name="connsiteY14" fmla="*/ 3811 h 48660"/>
              <a:gd name="connsiteX15" fmla="*/ 29856 w 43256"/>
              <a:gd name="connsiteY15" fmla="*/ 2199 h 48660"/>
              <a:gd name="connsiteX16" fmla="*/ 22177 w 43256"/>
              <a:gd name="connsiteY16" fmla="*/ 4579 h 48660"/>
              <a:gd name="connsiteX17" fmla="*/ 22536 w 43256"/>
              <a:gd name="connsiteY17" fmla="*/ 3189 h 48660"/>
              <a:gd name="connsiteX18" fmla="*/ 14036 w 43256"/>
              <a:gd name="connsiteY18" fmla="*/ 5051 h 48660"/>
              <a:gd name="connsiteX19" fmla="*/ 15336 w 43256"/>
              <a:gd name="connsiteY19" fmla="*/ 6399 h 48660"/>
              <a:gd name="connsiteX20" fmla="*/ 4163 w 43256"/>
              <a:gd name="connsiteY20" fmla="*/ 15648 h 48660"/>
              <a:gd name="connsiteX21" fmla="*/ 3936 w 43256"/>
              <a:gd name="connsiteY21" fmla="*/ 14229 h 48660"/>
              <a:gd name="connsiteX0" fmla="*/ 3936 w 43256"/>
              <a:gd name="connsiteY0" fmla="*/ 14229 h 48660"/>
              <a:gd name="connsiteX1" fmla="*/ 5659 w 43256"/>
              <a:gd name="connsiteY1" fmla="*/ 6766 h 48660"/>
              <a:gd name="connsiteX2" fmla="*/ 14041 w 43256"/>
              <a:gd name="connsiteY2" fmla="*/ 5061 h 48660"/>
              <a:gd name="connsiteX3" fmla="*/ 22492 w 43256"/>
              <a:gd name="connsiteY3" fmla="*/ 3291 h 48660"/>
              <a:gd name="connsiteX4" fmla="*/ 25785 w 43256"/>
              <a:gd name="connsiteY4" fmla="*/ 59 h 48660"/>
              <a:gd name="connsiteX5" fmla="*/ 29869 w 43256"/>
              <a:gd name="connsiteY5" fmla="*/ 2340 h 48660"/>
              <a:gd name="connsiteX6" fmla="*/ 35499 w 43256"/>
              <a:gd name="connsiteY6" fmla="*/ 549 h 48660"/>
              <a:gd name="connsiteX7" fmla="*/ 38354 w 43256"/>
              <a:gd name="connsiteY7" fmla="*/ 5435 h 48660"/>
              <a:gd name="connsiteX8" fmla="*/ 42018 w 43256"/>
              <a:gd name="connsiteY8" fmla="*/ 10177 h 48660"/>
              <a:gd name="connsiteX9" fmla="*/ 41854 w 43256"/>
              <a:gd name="connsiteY9" fmla="*/ 15319 h 48660"/>
              <a:gd name="connsiteX10" fmla="*/ 43052 w 43256"/>
              <a:gd name="connsiteY10" fmla="*/ 23181 h 48660"/>
              <a:gd name="connsiteX11" fmla="*/ 37440 w 43256"/>
              <a:gd name="connsiteY11" fmla="*/ 30063 h 48660"/>
              <a:gd name="connsiteX12" fmla="*/ 35431 w 43256"/>
              <a:gd name="connsiteY12" fmla="*/ 35960 h 48660"/>
              <a:gd name="connsiteX13" fmla="*/ 28591 w 43256"/>
              <a:gd name="connsiteY13" fmla="*/ 36674 h 48660"/>
              <a:gd name="connsiteX14" fmla="*/ 23703 w 43256"/>
              <a:gd name="connsiteY14" fmla="*/ 42965 h 48660"/>
              <a:gd name="connsiteX15" fmla="*/ 16516 w 43256"/>
              <a:gd name="connsiteY15" fmla="*/ 39125 h 48660"/>
              <a:gd name="connsiteX16" fmla="*/ 5840 w 43256"/>
              <a:gd name="connsiteY16" fmla="*/ 35331 h 48660"/>
              <a:gd name="connsiteX17" fmla="*/ 1146 w 43256"/>
              <a:gd name="connsiteY17" fmla="*/ 31109 h 48660"/>
              <a:gd name="connsiteX18" fmla="*/ 2149 w 43256"/>
              <a:gd name="connsiteY18" fmla="*/ 25410 h 48660"/>
              <a:gd name="connsiteX19" fmla="*/ 31 w 43256"/>
              <a:gd name="connsiteY19" fmla="*/ 19563 h 48660"/>
              <a:gd name="connsiteX20" fmla="*/ 3899 w 43256"/>
              <a:gd name="connsiteY20" fmla="*/ 14366 h 48660"/>
              <a:gd name="connsiteX21" fmla="*/ 3936 w 43256"/>
              <a:gd name="connsiteY21" fmla="*/ 14229 h 48660"/>
              <a:gd name="connsiteX0" fmla="*/ 561753 w 1720122"/>
              <a:gd name="connsiteY0" fmla="*/ 1129397 h 1296490"/>
              <a:gd name="connsiteX1" fmla="*/ 553064 w 1720122"/>
              <a:gd name="connsiteY1" fmla="*/ 1294789 h 1296490"/>
              <a:gd name="connsiteX0" fmla="*/ 604307 w 1720122"/>
              <a:gd name="connsiteY0" fmla="*/ 1078389 h 1296490"/>
              <a:gd name="connsiteX1" fmla="*/ 677750 w 1720122"/>
              <a:gd name="connsiteY1" fmla="*/ 1296490 h 1296490"/>
              <a:gd name="connsiteX0" fmla="*/ 775240 w 1720122"/>
              <a:gd name="connsiteY0" fmla="*/ 1174395 h 1296490"/>
              <a:gd name="connsiteX1" fmla="*/ 660938 w 1720122"/>
              <a:gd name="connsiteY1" fmla="*/ 1151966 h 1296490"/>
              <a:gd name="connsiteX0" fmla="*/ 4729 w 43256"/>
              <a:gd name="connsiteY0" fmla="*/ 26036 h 48660"/>
              <a:gd name="connsiteX1" fmla="*/ 2196 w 43256"/>
              <a:gd name="connsiteY1" fmla="*/ 25239 h 48660"/>
              <a:gd name="connsiteX2" fmla="*/ 6964 w 43256"/>
              <a:gd name="connsiteY2" fmla="*/ 34758 h 48660"/>
              <a:gd name="connsiteX3" fmla="*/ 5856 w 43256"/>
              <a:gd name="connsiteY3" fmla="*/ 35139 h 48660"/>
              <a:gd name="connsiteX4" fmla="*/ 16514 w 43256"/>
              <a:gd name="connsiteY4" fmla="*/ 38949 h 48660"/>
              <a:gd name="connsiteX5" fmla="*/ 15846 w 43256"/>
              <a:gd name="connsiteY5" fmla="*/ 37209 h 48660"/>
              <a:gd name="connsiteX6" fmla="*/ 28863 w 43256"/>
              <a:gd name="connsiteY6" fmla="*/ 34610 h 48660"/>
              <a:gd name="connsiteX7" fmla="*/ 28596 w 43256"/>
              <a:gd name="connsiteY7" fmla="*/ 36519 h 48660"/>
              <a:gd name="connsiteX8" fmla="*/ 34165 w 43256"/>
              <a:gd name="connsiteY8" fmla="*/ 22813 h 48660"/>
              <a:gd name="connsiteX9" fmla="*/ 37416 w 43256"/>
              <a:gd name="connsiteY9" fmla="*/ 29949 h 48660"/>
              <a:gd name="connsiteX10" fmla="*/ 41834 w 43256"/>
              <a:gd name="connsiteY10" fmla="*/ 15213 h 48660"/>
              <a:gd name="connsiteX11" fmla="*/ 40386 w 43256"/>
              <a:gd name="connsiteY11" fmla="*/ 17889 h 48660"/>
              <a:gd name="connsiteX12" fmla="*/ 38360 w 43256"/>
              <a:gd name="connsiteY12" fmla="*/ 5285 h 48660"/>
              <a:gd name="connsiteX13" fmla="*/ 38436 w 43256"/>
              <a:gd name="connsiteY13" fmla="*/ 6549 h 48660"/>
              <a:gd name="connsiteX14" fmla="*/ 29114 w 43256"/>
              <a:gd name="connsiteY14" fmla="*/ 3811 h 48660"/>
              <a:gd name="connsiteX15" fmla="*/ 29856 w 43256"/>
              <a:gd name="connsiteY15" fmla="*/ 2199 h 48660"/>
              <a:gd name="connsiteX16" fmla="*/ 22177 w 43256"/>
              <a:gd name="connsiteY16" fmla="*/ 4579 h 48660"/>
              <a:gd name="connsiteX17" fmla="*/ 22536 w 43256"/>
              <a:gd name="connsiteY17" fmla="*/ 3189 h 48660"/>
              <a:gd name="connsiteX18" fmla="*/ 14036 w 43256"/>
              <a:gd name="connsiteY18" fmla="*/ 5051 h 48660"/>
              <a:gd name="connsiteX19" fmla="*/ 15336 w 43256"/>
              <a:gd name="connsiteY19" fmla="*/ 6399 h 48660"/>
              <a:gd name="connsiteX20" fmla="*/ 4163 w 43256"/>
              <a:gd name="connsiteY20" fmla="*/ 15648 h 48660"/>
              <a:gd name="connsiteX21" fmla="*/ 3936 w 43256"/>
              <a:gd name="connsiteY21" fmla="*/ 14229 h 48660"/>
              <a:gd name="connsiteX0" fmla="*/ 3936 w 43256"/>
              <a:gd name="connsiteY0" fmla="*/ 14229 h 48660"/>
              <a:gd name="connsiteX1" fmla="*/ 5659 w 43256"/>
              <a:gd name="connsiteY1" fmla="*/ 6766 h 48660"/>
              <a:gd name="connsiteX2" fmla="*/ 14041 w 43256"/>
              <a:gd name="connsiteY2" fmla="*/ 5061 h 48660"/>
              <a:gd name="connsiteX3" fmla="*/ 22492 w 43256"/>
              <a:gd name="connsiteY3" fmla="*/ 3291 h 48660"/>
              <a:gd name="connsiteX4" fmla="*/ 25785 w 43256"/>
              <a:gd name="connsiteY4" fmla="*/ 59 h 48660"/>
              <a:gd name="connsiteX5" fmla="*/ 29869 w 43256"/>
              <a:gd name="connsiteY5" fmla="*/ 2340 h 48660"/>
              <a:gd name="connsiteX6" fmla="*/ 35499 w 43256"/>
              <a:gd name="connsiteY6" fmla="*/ 549 h 48660"/>
              <a:gd name="connsiteX7" fmla="*/ 38354 w 43256"/>
              <a:gd name="connsiteY7" fmla="*/ 5435 h 48660"/>
              <a:gd name="connsiteX8" fmla="*/ 42018 w 43256"/>
              <a:gd name="connsiteY8" fmla="*/ 10177 h 48660"/>
              <a:gd name="connsiteX9" fmla="*/ 41854 w 43256"/>
              <a:gd name="connsiteY9" fmla="*/ 15319 h 48660"/>
              <a:gd name="connsiteX10" fmla="*/ 43052 w 43256"/>
              <a:gd name="connsiteY10" fmla="*/ 23181 h 48660"/>
              <a:gd name="connsiteX11" fmla="*/ 37440 w 43256"/>
              <a:gd name="connsiteY11" fmla="*/ 30063 h 48660"/>
              <a:gd name="connsiteX12" fmla="*/ 35431 w 43256"/>
              <a:gd name="connsiteY12" fmla="*/ 35960 h 48660"/>
              <a:gd name="connsiteX13" fmla="*/ 28591 w 43256"/>
              <a:gd name="connsiteY13" fmla="*/ 36674 h 48660"/>
              <a:gd name="connsiteX14" fmla="*/ 23703 w 43256"/>
              <a:gd name="connsiteY14" fmla="*/ 42965 h 48660"/>
              <a:gd name="connsiteX15" fmla="*/ 16516 w 43256"/>
              <a:gd name="connsiteY15" fmla="*/ 39125 h 48660"/>
              <a:gd name="connsiteX16" fmla="*/ 5840 w 43256"/>
              <a:gd name="connsiteY16" fmla="*/ 35331 h 48660"/>
              <a:gd name="connsiteX17" fmla="*/ 1146 w 43256"/>
              <a:gd name="connsiteY17" fmla="*/ 31109 h 48660"/>
              <a:gd name="connsiteX18" fmla="*/ 2149 w 43256"/>
              <a:gd name="connsiteY18" fmla="*/ 25410 h 48660"/>
              <a:gd name="connsiteX19" fmla="*/ 31 w 43256"/>
              <a:gd name="connsiteY19" fmla="*/ 19563 h 48660"/>
              <a:gd name="connsiteX20" fmla="*/ 3899 w 43256"/>
              <a:gd name="connsiteY20" fmla="*/ 14366 h 48660"/>
              <a:gd name="connsiteX21" fmla="*/ 3936 w 43256"/>
              <a:gd name="connsiteY21" fmla="*/ 14229 h 48660"/>
              <a:gd name="connsiteX0" fmla="*/ 561753 w 1720122"/>
              <a:gd name="connsiteY0" fmla="*/ 1129397 h 1296490"/>
              <a:gd name="connsiteX1" fmla="*/ 553064 w 1720122"/>
              <a:gd name="connsiteY1" fmla="*/ 1294789 h 1296490"/>
              <a:gd name="connsiteX0" fmla="*/ 604307 w 1720122"/>
              <a:gd name="connsiteY0" fmla="*/ 1078389 h 1296490"/>
              <a:gd name="connsiteX1" fmla="*/ 677750 w 1720122"/>
              <a:gd name="connsiteY1" fmla="*/ 1296490 h 1296490"/>
              <a:gd name="connsiteX0" fmla="*/ 775240 w 1720122"/>
              <a:gd name="connsiteY0" fmla="*/ 1174395 h 1296490"/>
              <a:gd name="connsiteX1" fmla="*/ 660938 w 1720122"/>
              <a:gd name="connsiteY1" fmla="*/ 1151966 h 1296490"/>
              <a:gd name="connsiteX0" fmla="*/ 4729 w 43256"/>
              <a:gd name="connsiteY0" fmla="*/ 26036 h 48660"/>
              <a:gd name="connsiteX1" fmla="*/ 2196 w 43256"/>
              <a:gd name="connsiteY1" fmla="*/ 25239 h 48660"/>
              <a:gd name="connsiteX2" fmla="*/ 6964 w 43256"/>
              <a:gd name="connsiteY2" fmla="*/ 34758 h 48660"/>
              <a:gd name="connsiteX3" fmla="*/ 5856 w 43256"/>
              <a:gd name="connsiteY3" fmla="*/ 35139 h 48660"/>
              <a:gd name="connsiteX4" fmla="*/ 16514 w 43256"/>
              <a:gd name="connsiteY4" fmla="*/ 38949 h 48660"/>
              <a:gd name="connsiteX5" fmla="*/ 15846 w 43256"/>
              <a:gd name="connsiteY5" fmla="*/ 37209 h 48660"/>
              <a:gd name="connsiteX6" fmla="*/ 28863 w 43256"/>
              <a:gd name="connsiteY6" fmla="*/ 34610 h 48660"/>
              <a:gd name="connsiteX7" fmla="*/ 28596 w 43256"/>
              <a:gd name="connsiteY7" fmla="*/ 36519 h 48660"/>
              <a:gd name="connsiteX8" fmla="*/ 34165 w 43256"/>
              <a:gd name="connsiteY8" fmla="*/ 22813 h 48660"/>
              <a:gd name="connsiteX9" fmla="*/ 37416 w 43256"/>
              <a:gd name="connsiteY9" fmla="*/ 29949 h 48660"/>
              <a:gd name="connsiteX10" fmla="*/ 41834 w 43256"/>
              <a:gd name="connsiteY10" fmla="*/ 15213 h 48660"/>
              <a:gd name="connsiteX11" fmla="*/ 40386 w 43256"/>
              <a:gd name="connsiteY11" fmla="*/ 17889 h 48660"/>
              <a:gd name="connsiteX12" fmla="*/ 38360 w 43256"/>
              <a:gd name="connsiteY12" fmla="*/ 5285 h 48660"/>
              <a:gd name="connsiteX13" fmla="*/ 38436 w 43256"/>
              <a:gd name="connsiteY13" fmla="*/ 6549 h 48660"/>
              <a:gd name="connsiteX14" fmla="*/ 29114 w 43256"/>
              <a:gd name="connsiteY14" fmla="*/ 3811 h 48660"/>
              <a:gd name="connsiteX15" fmla="*/ 29856 w 43256"/>
              <a:gd name="connsiteY15" fmla="*/ 2199 h 48660"/>
              <a:gd name="connsiteX16" fmla="*/ 22177 w 43256"/>
              <a:gd name="connsiteY16" fmla="*/ 4579 h 48660"/>
              <a:gd name="connsiteX17" fmla="*/ 22536 w 43256"/>
              <a:gd name="connsiteY17" fmla="*/ 3189 h 48660"/>
              <a:gd name="connsiteX18" fmla="*/ 14036 w 43256"/>
              <a:gd name="connsiteY18" fmla="*/ 5051 h 48660"/>
              <a:gd name="connsiteX19" fmla="*/ 15336 w 43256"/>
              <a:gd name="connsiteY19" fmla="*/ 6399 h 48660"/>
              <a:gd name="connsiteX20" fmla="*/ 4163 w 43256"/>
              <a:gd name="connsiteY20" fmla="*/ 15648 h 48660"/>
              <a:gd name="connsiteX21" fmla="*/ 3936 w 43256"/>
              <a:gd name="connsiteY21" fmla="*/ 14229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8660">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1720122" h="1296490">
                <a:moveTo>
                  <a:pt x="561753" y="1129397"/>
                </a:moveTo>
                <a:lnTo>
                  <a:pt x="553064" y="1294789"/>
                </a:lnTo>
              </a:path>
              <a:path w="1720122" h="1296490">
                <a:moveTo>
                  <a:pt x="604307" y="1078389"/>
                </a:moveTo>
                <a:lnTo>
                  <a:pt x="677750" y="1296490"/>
                </a:lnTo>
              </a:path>
              <a:path w="1720122" h="1296490">
                <a:moveTo>
                  <a:pt x="775240" y="1174395"/>
                </a:moveTo>
                <a:lnTo>
                  <a:pt x="660938" y="1151966"/>
                </a:lnTo>
              </a:path>
              <a:path w="43256" h="48660"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57" name="Pentagon 56"/>
          <p:cNvSpPr/>
          <p:nvPr/>
        </p:nvSpPr>
        <p:spPr>
          <a:xfrm>
            <a:off x="4893594" y="3441348"/>
            <a:ext cx="4490532" cy="531409"/>
          </a:xfrm>
          <a:prstGeom prst="homePlate">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 name="Title 2"/>
          <p:cNvSpPr>
            <a:spLocks noGrp="1"/>
          </p:cNvSpPr>
          <p:nvPr>
            <p:ph type="title"/>
          </p:nvPr>
        </p:nvSpPr>
        <p:spPr>
          <a:xfrm>
            <a:off x="304800" y="0"/>
            <a:ext cx="11612875" cy="1092200"/>
          </a:xfrm>
        </p:spPr>
        <p:txBody>
          <a:bodyPr>
            <a:normAutofit fontScale="90000"/>
          </a:bodyPr>
          <a:lstStyle/>
          <a:p>
            <a:r>
              <a:rPr lang="en-US" dirty="0" err="1">
                <a:solidFill>
                  <a:schemeClr val="tx1"/>
                </a:solidFill>
              </a:rPr>
              <a:t>GearHub</a:t>
            </a:r>
            <a:r>
              <a:rPr lang="en-US" dirty="0">
                <a:solidFill>
                  <a:schemeClr val="tx1"/>
                </a:solidFill>
              </a:rPr>
              <a:t> Better Enables Wellness Platforms</a:t>
            </a:r>
          </a:p>
        </p:txBody>
      </p:sp>
      <p:sp>
        <p:nvSpPr>
          <p:cNvPr id="2" name="Slide Number Placeholder 1"/>
          <p:cNvSpPr>
            <a:spLocks noGrp="1"/>
          </p:cNvSpPr>
          <p:nvPr>
            <p:ph type="sldNum" sz="quarter" idx="4"/>
          </p:nvPr>
        </p:nvSpPr>
        <p:spPr/>
        <p:txBody>
          <a:bodyPr/>
          <a:lstStyle/>
          <a:p>
            <a:pPr algn="ctr"/>
            <a:fld id="{E87F3EDC-7C6D-A54E-976A-F80EFB66C15F}" type="slidenum">
              <a:rPr lang="en-US" smtClean="0">
                <a:solidFill>
                  <a:schemeClr val="bg1"/>
                </a:solidFill>
              </a:rPr>
              <a:pPr algn="ctr"/>
              <a:t>55</a:t>
            </a:fld>
            <a:endParaRPr lang="en-US" dirty="0">
              <a:solidFill>
                <a:schemeClr val="bg1"/>
              </a:solidFill>
            </a:endParaRPr>
          </a:p>
        </p:txBody>
      </p:sp>
      <p:sp>
        <p:nvSpPr>
          <p:cNvPr id="66" name="Rectangle 65"/>
          <p:cNvSpPr/>
          <p:nvPr/>
        </p:nvSpPr>
        <p:spPr>
          <a:xfrm>
            <a:off x="4551523" y="1193801"/>
            <a:ext cx="7115896" cy="584775"/>
          </a:xfrm>
          <a:prstGeom prst="rect">
            <a:avLst/>
          </a:prstGeom>
        </p:spPr>
        <p:txBody>
          <a:bodyPr wrap="square">
            <a:spAutoFit/>
          </a:bodyPr>
          <a:lstStyle/>
          <a:p>
            <a:pPr algn="ctr"/>
            <a:r>
              <a:rPr lang="en-US" sz="1600" b="1" dirty="0"/>
              <a:t>Access to 15M+ Employees </a:t>
            </a:r>
          </a:p>
          <a:p>
            <a:pPr algn="ctr"/>
            <a:r>
              <a:rPr lang="en-US" sz="1600" b="1" dirty="0"/>
              <a:t>through Wellness Platform partners (VARs)</a:t>
            </a:r>
          </a:p>
        </p:txBody>
      </p:sp>
      <p:pic>
        <p:nvPicPr>
          <p:cNvPr id="71" name="Picture 70"/>
          <p:cNvPicPr>
            <a:picLocks noChangeAspect="1"/>
          </p:cNvPicPr>
          <p:nvPr/>
        </p:nvPicPr>
        <p:blipFill rotWithShape="1">
          <a:blip r:embed="rId8" cstate="screen">
            <a:extLst>
              <a:ext uri="{28A0092B-C50C-407E-A947-70E740481C1C}">
                <a14:useLocalDpi xmlns:a14="http://schemas.microsoft.com/office/drawing/2010/main"/>
              </a:ext>
            </a:extLst>
          </a:blip>
          <a:srcRect l="-8830" r="-7723"/>
          <a:stretch/>
        </p:blipFill>
        <p:spPr>
          <a:xfrm>
            <a:off x="4578129" y="2813013"/>
            <a:ext cx="1771804" cy="1771804"/>
          </a:xfrm>
          <a:prstGeom prst="ellipse">
            <a:avLst/>
          </a:prstGeom>
        </p:spPr>
      </p:pic>
      <p:sp>
        <p:nvSpPr>
          <p:cNvPr id="93" name="TextBox 92"/>
          <p:cNvSpPr txBox="1"/>
          <p:nvPr/>
        </p:nvSpPr>
        <p:spPr bwMode="auto">
          <a:xfrm>
            <a:off x="9332042" y="5504155"/>
            <a:ext cx="2570177" cy="1016278"/>
          </a:xfrm>
          <a:prstGeom prst="rect">
            <a:avLst/>
          </a:prstGeom>
          <a:noFill/>
        </p:spPr>
        <p:txBody>
          <a:bodyPr wrap="square" lIns="193524" tIns="96761" rIns="193524" bIns="96761">
            <a:spAutoFit/>
          </a:bodyPr>
          <a:lstStyle/>
          <a:p>
            <a:pPr algn="ctr" fontAlgn="base">
              <a:spcBef>
                <a:spcPct val="0"/>
              </a:spcBef>
              <a:spcAft>
                <a:spcPct val="0"/>
              </a:spcAft>
              <a:defRPr/>
            </a:pPr>
            <a:r>
              <a:rPr lang="en-US" sz="1600" b="1" dirty="0">
                <a:ea typeface="ヒラギノ角ゴ ProN W3" charset="0"/>
                <a:cs typeface="ヒラギノ角ゴ ProN W3" charset="0"/>
                <a:sym typeface="Gill Sans" charset="0"/>
              </a:rPr>
              <a:t>&gt;60% </a:t>
            </a:r>
          </a:p>
          <a:p>
            <a:pPr algn="ctr" fontAlgn="base">
              <a:spcBef>
                <a:spcPct val="0"/>
              </a:spcBef>
              <a:spcAft>
                <a:spcPct val="0"/>
              </a:spcAft>
              <a:defRPr/>
            </a:pPr>
            <a:r>
              <a:rPr lang="en-US" sz="1600" b="1" dirty="0">
                <a:ea typeface="ヒラギノ角ゴ ProN W3" charset="0"/>
                <a:cs typeface="ヒラギノ角ゴ ProN W3" charset="0"/>
                <a:sym typeface="Gill Sans" charset="0"/>
              </a:rPr>
              <a:t>engagement</a:t>
            </a:r>
            <a:br>
              <a:rPr lang="en-US" sz="1600" b="1" dirty="0">
                <a:ea typeface="ヒラギノ角ゴ ProN W3" charset="0"/>
                <a:cs typeface="ヒラギノ角ゴ ProN W3" charset="0"/>
                <a:sym typeface="Gill Sans" charset="0"/>
              </a:rPr>
            </a:br>
            <a:r>
              <a:rPr lang="en-US" sz="1067" dirty="0">
                <a:ea typeface="ヒラギノ角ゴ ProN W3" charset="0"/>
                <a:cs typeface="ヒラギノ角ゴ ProN W3" charset="0"/>
                <a:sym typeface="Gill Sans" charset="0"/>
              </a:rPr>
              <a:t>when engaged in a </a:t>
            </a:r>
            <a:br>
              <a:rPr lang="en-US" sz="1067" dirty="0">
                <a:ea typeface="ヒラギノ角ゴ ProN W3" charset="0"/>
                <a:cs typeface="ヒラギノ角ゴ ProN W3" charset="0"/>
                <a:sym typeface="Gill Sans" charset="0"/>
              </a:rPr>
            </a:br>
            <a:r>
              <a:rPr lang="en-US" sz="1067" dirty="0">
                <a:ea typeface="ヒラギノ角ゴ ProN W3" charset="0"/>
                <a:cs typeface="ヒラギノ角ゴ ProN W3" charset="0"/>
                <a:sym typeface="Gill Sans" charset="0"/>
              </a:rPr>
              <a:t>work wellness program</a:t>
            </a:r>
            <a:endParaRPr lang="en-US" sz="1600" dirty="0">
              <a:ea typeface="ヒラギノ角ゴ ProN W3" charset="0"/>
              <a:cs typeface="ヒラギノ角ゴ ProN W3" charset="0"/>
              <a:sym typeface="Gill Sans" charset="0"/>
            </a:endParaRPr>
          </a:p>
        </p:txBody>
      </p:sp>
      <p:cxnSp>
        <p:nvCxnSpPr>
          <p:cNvPr id="52" name="Straight Connector 51"/>
          <p:cNvCxnSpPr/>
          <p:nvPr/>
        </p:nvCxnSpPr>
        <p:spPr>
          <a:xfrm>
            <a:off x="4324197" y="1905000"/>
            <a:ext cx="7593479"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9384127" y="2485688"/>
            <a:ext cx="2072640" cy="2072640"/>
            <a:chOff x="5030402" y="3306630"/>
            <a:chExt cx="1554480" cy="1554480"/>
          </a:xfrm>
          <a:solidFill>
            <a:schemeClr val="bg1">
              <a:lumMod val="95000"/>
              <a:alpha val="72000"/>
            </a:schemeClr>
          </a:solidFill>
        </p:grpSpPr>
        <p:sp>
          <p:nvSpPr>
            <p:cNvPr id="16" name="Oval 15"/>
            <p:cNvSpPr/>
            <p:nvPr/>
          </p:nvSpPr>
          <p:spPr>
            <a:xfrm>
              <a:off x="5030402" y="3306630"/>
              <a:ext cx="1554480" cy="1554480"/>
            </a:xfrm>
            <a:prstGeom prst="ellipse">
              <a:avLst/>
            </a:prstGeom>
            <a:grp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7" name="Group 6"/>
            <p:cNvGrpSpPr/>
            <p:nvPr/>
          </p:nvGrpSpPr>
          <p:grpSpPr>
            <a:xfrm>
              <a:off x="5155602" y="3715312"/>
              <a:ext cx="1286555" cy="1035263"/>
              <a:chOff x="5113717" y="3539702"/>
              <a:chExt cx="1462116" cy="1176533"/>
            </a:xfrm>
            <a:grpFill/>
          </p:grpSpPr>
          <p:pic>
            <p:nvPicPr>
              <p:cNvPr id="88" name="Picture 30" descr="http://www.virginpulse.com/wp-content/uploads/2015/03/virgin-colo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3717" y="3539702"/>
                <a:ext cx="679192" cy="319415"/>
              </a:xfrm>
              <a:prstGeom prst="rect">
                <a:avLst/>
              </a:prstGeom>
              <a:grpFill/>
              <a:extLst/>
            </p:spPr>
          </p:pic>
          <p:pic>
            <p:nvPicPr>
              <p:cNvPr id="9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951332" y="3622651"/>
                <a:ext cx="624501" cy="153516"/>
              </a:xfrm>
              <a:prstGeom prst="rect">
                <a:avLst/>
              </a:prstGeom>
              <a:grpFill/>
              <a:extLst/>
            </p:spPr>
          </p:pic>
          <p:pic>
            <p:nvPicPr>
              <p:cNvPr id="400401"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32121" y="3915723"/>
                <a:ext cx="937984" cy="252317"/>
              </a:xfrm>
              <a:prstGeom prst="rect">
                <a:avLst/>
              </a:prstGeom>
              <a:grpFill/>
              <a:ln>
                <a:noFill/>
              </a:ln>
              <a:extLst/>
            </p:spPr>
          </p:pic>
          <p:grpSp>
            <p:nvGrpSpPr>
              <p:cNvPr id="5" name="Group 4"/>
              <p:cNvGrpSpPr/>
              <p:nvPr/>
            </p:nvGrpSpPr>
            <p:grpSpPr>
              <a:xfrm>
                <a:off x="5289591" y="4349708"/>
                <a:ext cx="1008136" cy="366527"/>
                <a:chOff x="5259501" y="4349708"/>
                <a:chExt cx="1008136" cy="366527"/>
              </a:xfrm>
              <a:grpFill/>
            </p:grpSpPr>
            <p:pic>
              <p:nvPicPr>
                <p:cNvPr id="89" name="Picture 2" descr="http://msepartners.com/benefits/data/uploads/partners/jiff_logo-rgb-black.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59501" y="4350342"/>
                  <a:ext cx="390287" cy="365893"/>
                </a:xfrm>
                <a:prstGeom prst="rect">
                  <a:avLst/>
                </a:prstGeom>
                <a:noFill/>
                <a:extLst/>
              </p:spPr>
            </p:pic>
            <p:pic>
              <p:nvPicPr>
                <p:cNvPr id="400403" name="Picture 19" descr="http://www.minakshi.info/img/keas_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25930" y="4349708"/>
                  <a:ext cx="541707" cy="365651"/>
                </a:xfrm>
                <a:prstGeom prst="rect">
                  <a:avLst/>
                </a:prstGeom>
                <a:grpFill/>
                <a:extLst/>
              </p:spPr>
            </p:pic>
          </p:grpSp>
          <p:pic>
            <p:nvPicPr>
              <p:cNvPr id="400405" name="Picture 21"/>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50000"/>
              <a:stretch/>
            </p:blipFill>
            <p:spPr bwMode="auto">
              <a:xfrm>
                <a:off x="5384276" y="4168040"/>
                <a:ext cx="1033671" cy="234925"/>
              </a:xfrm>
              <a:prstGeom prst="rect">
                <a:avLst/>
              </a:prstGeom>
              <a:grpFill/>
              <a:extLst/>
            </p:spPr>
          </p:pic>
        </p:grpSp>
      </p:grpSp>
      <p:cxnSp>
        <p:nvCxnSpPr>
          <p:cNvPr id="12" name="Straight Arrow Connector 11"/>
          <p:cNvCxnSpPr/>
          <p:nvPr/>
        </p:nvCxnSpPr>
        <p:spPr>
          <a:xfrm flipV="1">
            <a:off x="13587847" y="3388757"/>
            <a:ext cx="0" cy="1111524"/>
          </a:xfrm>
          <a:prstGeom prst="straightConnector1">
            <a:avLst/>
          </a:prstGeom>
          <a:ln w="38100">
            <a:solidFill>
              <a:schemeClr val="bg1">
                <a:lumMod val="7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464029" y="4783977"/>
            <a:ext cx="5219549" cy="646331"/>
          </a:xfrm>
          <a:prstGeom prst="rect">
            <a:avLst/>
          </a:prstGeom>
        </p:spPr>
        <p:txBody>
          <a:bodyPr wrap="square">
            <a:spAutoFit/>
          </a:bodyPr>
          <a:lstStyle/>
          <a:p>
            <a:pPr marL="228594" indent="-228594">
              <a:buFont typeface="Arial" panose="020B0604020202020204" pitchFamily="34" charset="0"/>
              <a:buChar char="•"/>
            </a:pPr>
            <a:r>
              <a:rPr lang="en-US" sz="1200" b="1" dirty="0">
                <a:ea typeface="ヒラギノ角ゴ ProN W3" charset="0"/>
                <a:cs typeface="ヒラギノ角ゴ ProN W3" charset="0"/>
                <a:sym typeface="Gill Sans" charset="0"/>
              </a:rPr>
              <a:t>Pulls advanced data from Gear S2/S3 </a:t>
            </a:r>
            <a:r>
              <a:rPr lang="en-US" sz="1200" b="1" dirty="0" smtClean="0">
                <a:ea typeface="ヒラギノ角ゴ ProN W3" charset="0"/>
                <a:cs typeface="ヒラギノ角ゴ ProN W3" charset="0"/>
                <a:sym typeface="Gill Sans" charset="0"/>
              </a:rPr>
              <a:t>&amp; Fit2 without </a:t>
            </a:r>
            <a:r>
              <a:rPr lang="en-US" sz="1200" b="1" dirty="0">
                <a:ea typeface="ヒラギノ角ゴ ProN W3" charset="0"/>
                <a:cs typeface="ヒラギノ角ゴ ProN W3" charset="0"/>
                <a:sym typeface="Gill Sans" charset="0"/>
              </a:rPr>
              <a:t>a mobile app</a:t>
            </a:r>
          </a:p>
          <a:p>
            <a:pPr marL="228594" indent="-228594">
              <a:buFont typeface="Arial" panose="020B0604020202020204" pitchFamily="34" charset="0"/>
              <a:buChar char="•"/>
            </a:pPr>
            <a:r>
              <a:rPr lang="en-US" sz="1200" b="1" dirty="0">
                <a:ea typeface="ヒラギノ角ゴ ProN W3" charset="0"/>
                <a:cs typeface="ヒラギノ角ゴ ProN W3" charset="0"/>
                <a:sym typeface="Gill Sans" charset="0"/>
              </a:rPr>
              <a:t>Stores in “</a:t>
            </a:r>
            <a:r>
              <a:rPr lang="en-US" sz="1200" b="1" dirty="0" err="1">
                <a:ea typeface="ヒラギノ角ゴ ProN W3" charset="0"/>
                <a:cs typeface="ヒラギノ角ゴ ProN W3" charset="0"/>
                <a:sym typeface="Gill Sans" charset="0"/>
              </a:rPr>
              <a:t>GearHub</a:t>
            </a:r>
            <a:r>
              <a:rPr lang="en-US" sz="1200" b="1" dirty="0">
                <a:ea typeface="ヒラギノ角ゴ ProN W3" charset="0"/>
                <a:cs typeface="ヒラギノ角ゴ ProN W3" charset="0"/>
                <a:sym typeface="Gill Sans" charset="0"/>
              </a:rPr>
              <a:t>” cloud and provides API links to partners </a:t>
            </a:r>
          </a:p>
          <a:p>
            <a:pPr marL="228594" indent="-228594">
              <a:buFont typeface="Arial" panose="020B0604020202020204" pitchFamily="34" charset="0"/>
              <a:buChar char="•"/>
            </a:pPr>
            <a:r>
              <a:rPr lang="en-US" sz="1200" b="1" dirty="0">
                <a:ea typeface="ヒラギノ角ゴ ProN W3" charset="0"/>
                <a:cs typeface="ヒラギノ角ゴ ProN W3" charset="0"/>
                <a:sym typeface="Gill Sans" charset="0"/>
              </a:rPr>
              <a:t>Allows partners to sell Gear </a:t>
            </a:r>
            <a:r>
              <a:rPr lang="en-US" sz="1200" b="1" dirty="0" smtClean="0">
                <a:ea typeface="ヒラギノ角ゴ ProN W3" charset="0"/>
                <a:cs typeface="ヒラギノ角ゴ ProN W3" charset="0"/>
                <a:sym typeface="Gill Sans" charset="0"/>
              </a:rPr>
              <a:t>S2/S3 and Fit2 </a:t>
            </a:r>
            <a:r>
              <a:rPr lang="en-US" sz="1200" b="1" dirty="0">
                <a:ea typeface="ヒラギノ角ゴ ProN W3" charset="0"/>
                <a:cs typeface="ヒラギノ角ゴ ProN W3" charset="0"/>
                <a:sym typeface="Gill Sans" charset="0"/>
              </a:rPr>
              <a:t>as a linked wellness wearable</a:t>
            </a:r>
          </a:p>
        </p:txBody>
      </p:sp>
      <p:sp>
        <p:nvSpPr>
          <p:cNvPr id="27" name="Rectangle 26"/>
          <p:cNvSpPr/>
          <p:nvPr/>
        </p:nvSpPr>
        <p:spPr>
          <a:xfrm>
            <a:off x="10023617" y="2551115"/>
            <a:ext cx="950901" cy="482312"/>
          </a:xfrm>
          <a:prstGeom prst="rect">
            <a:avLst/>
          </a:prstGeom>
        </p:spPr>
        <p:txBody>
          <a:bodyPr wrap="none">
            <a:spAutoFit/>
          </a:bodyPr>
          <a:lstStyle/>
          <a:p>
            <a:pPr algn="ctr"/>
            <a:r>
              <a:rPr lang="en-US" sz="1467" b="1" cap="all" dirty="0">
                <a:ea typeface="ヒラギノ角ゴ ProN W3" charset="0"/>
                <a:cs typeface="ヒラギノ角ゴ ProN W3" charset="0"/>
                <a:sym typeface="Gill Sans" charset="0"/>
              </a:rPr>
              <a:t>15M+ </a:t>
            </a:r>
          </a:p>
          <a:p>
            <a:pPr algn="ctr"/>
            <a:r>
              <a:rPr lang="en-US" sz="1067" b="1" cap="all" dirty="0">
                <a:ea typeface="ヒラギノ角ゴ ProN W3" charset="0"/>
                <a:cs typeface="ヒラギノ角ゴ ProN W3" charset="0"/>
                <a:sym typeface="Gill Sans" charset="0"/>
              </a:rPr>
              <a:t>Employees</a:t>
            </a:r>
            <a:endParaRPr lang="en-US" sz="1067" b="1" cap="all" dirty="0"/>
          </a:p>
        </p:txBody>
      </p:sp>
      <p:sp>
        <p:nvSpPr>
          <p:cNvPr id="103" name="TextBox 102"/>
          <p:cNvSpPr txBox="1"/>
          <p:nvPr/>
        </p:nvSpPr>
        <p:spPr bwMode="auto">
          <a:xfrm>
            <a:off x="4482035" y="5582577"/>
            <a:ext cx="1963988" cy="605845"/>
          </a:xfrm>
          <a:prstGeom prst="rect">
            <a:avLst/>
          </a:prstGeom>
          <a:noFill/>
        </p:spPr>
        <p:txBody>
          <a:bodyPr wrap="square" lIns="193524" tIns="96761" rIns="193524" bIns="96761">
            <a:spAutoFit/>
          </a:bodyPr>
          <a:lstStyle/>
          <a:p>
            <a:pPr algn="ctr" fontAlgn="base">
              <a:spcBef>
                <a:spcPct val="0"/>
              </a:spcBef>
              <a:spcAft>
                <a:spcPct val="0"/>
              </a:spcAft>
              <a:defRPr/>
            </a:pPr>
            <a:r>
              <a:rPr lang="en-US" sz="1600" b="1" dirty="0">
                <a:ea typeface="ヒラギノ角ゴ ProN W3" charset="0"/>
                <a:cs typeface="ヒラギノ角ゴ ProN W3" charset="0"/>
                <a:sym typeface="Gill Sans" charset="0"/>
              </a:rPr>
              <a:t>&lt;20% </a:t>
            </a:r>
            <a:r>
              <a:rPr lang="en-US" sz="1467" b="1" dirty="0">
                <a:ea typeface="ヒラギノ角ゴ ProN W3" charset="0"/>
                <a:cs typeface="ヒラギノ角ゴ ProN W3" charset="0"/>
                <a:sym typeface="Gill Sans" charset="0"/>
              </a:rPr>
              <a:t>engagement</a:t>
            </a:r>
          </a:p>
          <a:p>
            <a:pPr algn="ctr" fontAlgn="base">
              <a:spcBef>
                <a:spcPct val="0"/>
              </a:spcBef>
              <a:spcAft>
                <a:spcPct val="0"/>
              </a:spcAft>
              <a:defRPr/>
            </a:pPr>
            <a:r>
              <a:rPr lang="en-US" sz="1067" dirty="0">
                <a:ea typeface="ヒラギノ角ゴ ProN W3" charset="0"/>
                <a:cs typeface="ヒラギノ角ゴ ProN W3" charset="0"/>
                <a:sym typeface="Gill Sans" charset="0"/>
              </a:rPr>
              <a:t>when bought by consumer</a:t>
            </a:r>
          </a:p>
        </p:txBody>
      </p:sp>
      <p:sp>
        <p:nvSpPr>
          <p:cNvPr id="115" name="Rectangle 114"/>
          <p:cNvSpPr/>
          <p:nvPr/>
        </p:nvSpPr>
        <p:spPr>
          <a:xfrm>
            <a:off x="4432289" y="2036087"/>
            <a:ext cx="2217985" cy="523220"/>
          </a:xfrm>
          <a:prstGeom prst="rect">
            <a:avLst/>
          </a:prstGeom>
        </p:spPr>
        <p:txBody>
          <a:bodyPr wrap="square">
            <a:spAutoFit/>
          </a:bodyPr>
          <a:lstStyle/>
          <a:p>
            <a:pPr algn="ctr"/>
            <a:r>
              <a:rPr lang="en-US" sz="1400" b="1" cap="all" dirty="0">
                <a:ea typeface="ヒラギノ角ゴ ProN W3" charset="0"/>
                <a:cs typeface="ヒラギノ角ゴ ProN W3" charset="0"/>
                <a:sym typeface="Gill Sans" charset="0"/>
              </a:rPr>
              <a:t>B2c</a:t>
            </a:r>
          </a:p>
          <a:p>
            <a:pPr algn="ctr"/>
            <a:r>
              <a:rPr lang="en-US" sz="1400" b="1" cap="all" dirty="0">
                <a:ea typeface="ヒラギノ角ゴ ProN W3" charset="0"/>
                <a:cs typeface="ヒラギノ角ゴ ProN W3" charset="0"/>
                <a:sym typeface="Gill Sans" charset="0"/>
              </a:rPr>
              <a:t>experience</a:t>
            </a:r>
            <a:endParaRPr lang="en-US" sz="1400" b="1" cap="all" dirty="0"/>
          </a:p>
        </p:txBody>
      </p:sp>
      <p:sp>
        <p:nvSpPr>
          <p:cNvPr id="116" name="Rectangle 115"/>
          <p:cNvSpPr/>
          <p:nvPr/>
        </p:nvSpPr>
        <p:spPr>
          <a:xfrm>
            <a:off x="9384128" y="1945543"/>
            <a:ext cx="2217985" cy="523220"/>
          </a:xfrm>
          <a:prstGeom prst="rect">
            <a:avLst/>
          </a:prstGeom>
        </p:spPr>
        <p:txBody>
          <a:bodyPr wrap="square">
            <a:spAutoFit/>
          </a:bodyPr>
          <a:lstStyle/>
          <a:p>
            <a:pPr algn="ctr"/>
            <a:r>
              <a:rPr lang="en-US" sz="1400" b="1" cap="all" dirty="0">
                <a:ea typeface="ヒラギノ角ゴ ProN W3" charset="0"/>
                <a:cs typeface="ヒラギノ角ゴ ProN W3" charset="0"/>
                <a:sym typeface="Gill Sans" charset="0"/>
              </a:rPr>
              <a:t>B2b</a:t>
            </a:r>
          </a:p>
          <a:p>
            <a:pPr algn="ctr"/>
            <a:r>
              <a:rPr lang="en-US" sz="1400" b="1" cap="all" dirty="0">
                <a:ea typeface="ヒラギノ角ゴ ProN W3" charset="0"/>
                <a:cs typeface="ヒラギノ角ゴ ProN W3" charset="0"/>
                <a:sym typeface="Gill Sans" charset="0"/>
              </a:rPr>
              <a:t>experience</a:t>
            </a:r>
            <a:endParaRPr lang="en-US" sz="1400" b="1" cap="all" dirty="0"/>
          </a:p>
        </p:txBody>
      </p:sp>
      <p:sp>
        <p:nvSpPr>
          <p:cNvPr id="77" name="Rectangle 76"/>
          <p:cNvSpPr/>
          <p:nvPr/>
        </p:nvSpPr>
        <p:spPr>
          <a:xfrm>
            <a:off x="304800" y="1180711"/>
            <a:ext cx="3657600" cy="5346469"/>
          </a:xfrm>
          <a:prstGeom prst="rect">
            <a:avLst/>
          </a:prstGeom>
          <a:solidFill>
            <a:schemeClr val="bg1">
              <a:lumMod val="5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78" name="Isosceles Triangle 77"/>
          <p:cNvSpPr/>
          <p:nvPr/>
        </p:nvSpPr>
        <p:spPr>
          <a:xfrm rot="5400000">
            <a:off x="1404627" y="3701002"/>
            <a:ext cx="5383955" cy="268407"/>
          </a:xfrm>
          <a:prstGeom prst="triangle">
            <a:avLst/>
          </a:prstGeom>
          <a:solidFill>
            <a:schemeClr val="bg1">
              <a:lumMod val="5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79" name="Rectangle 78"/>
          <p:cNvSpPr/>
          <p:nvPr/>
        </p:nvSpPr>
        <p:spPr>
          <a:xfrm>
            <a:off x="914401" y="2413000"/>
            <a:ext cx="3182203" cy="3191323"/>
          </a:xfrm>
          <a:prstGeom prst="rect">
            <a:avLst/>
          </a:prstGeom>
        </p:spPr>
        <p:txBody>
          <a:bodyPr wrap="square">
            <a:spAutoFit/>
          </a:bodyPr>
          <a:lstStyle/>
          <a:p>
            <a:pPr>
              <a:spcBef>
                <a:spcPts val="1600"/>
              </a:spcBef>
            </a:pPr>
            <a:r>
              <a:rPr lang="en-US" sz="1867" b="1" dirty="0"/>
              <a:t>Consumer-grade watches </a:t>
            </a:r>
            <a:r>
              <a:rPr lang="en-US" sz="1867" dirty="0"/>
              <a:t>don’t necessarily directly communicate real-time via cloud services</a:t>
            </a:r>
          </a:p>
          <a:p>
            <a:endParaRPr lang="en-US" sz="1867" dirty="0"/>
          </a:p>
          <a:p>
            <a:r>
              <a:rPr lang="en-US" sz="1867" b="1" dirty="0"/>
              <a:t>Dependence</a:t>
            </a:r>
            <a:r>
              <a:rPr lang="en-US" sz="1867" dirty="0"/>
              <a:t> on Phone for some models</a:t>
            </a:r>
            <a:br>
              <a:rPr lang="en-US" sz="1867" dirty="0"/>
            </a:br>
            <a:endParaRPr lang="en-US" sz="1867" dirty="0"/>
          </a:p>
          <a:p>
            <a:endParaRPr lang="en-US" sz="1467" dirty="0"/>
          </a:p>
          <a:p>
            <a:r>
              <a:rPr lang="en-US" sz="1867" dirty="0"/>
              <a:t>Manual setup by consumer results in lower adherence</a:t>
            </a:r>
          </a:p>
        </p:txBody>
      </p:sp>
      <p:sp>
        <p:nvSpPr>
          <p:cNvPr id="80" name="Rectangle 79"/>
          <p:cNvSpPr/>
          <p:nvPr/>
        </p:nvSpPr>
        <p:spPr>
          <a:xfrm>
            <a:off x="464618" y="1363090"/>
            <a:ext cx="3310261" cy="338554"/>
          </a:xfrm>
          <a:prstGeom prst="rect">
            <a:avLst/>
          </a:prstGeom>
        </p:spPr>
        <p:txBody>
          <a:bodyPr wrap="square">
            <a:spAutoFit/>
          </a:bodyPr>
          <a:lstStyle/>
          <a:p>
            <a:pPr algn="ctr"/>
            <a:r>
              <a:rPr lang="en-US" sz="1600" b="1" dirty="0"/>
              <a:t>Improving the Wearable Experience</a:t>
            </a:r>
          </a:p>
        </p:txBody>
      </p:sp>
      <p:cxnSp>
        <p:nvCxnSpPr>
          <p:cNvPr id="81" name="Straight Connector 80"/>
          <p:cNvCxnSpPr/>
          <p:nvPr/>
        </p:nvCxnSpPr>
        <p:spPr>
          <a:xfrm>
            <a:off x="292100" y="1905000"/>
            <a:ext cx="3759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Oval 85"/>
          <p:cNvSpPr/>
          <p:nvPr/>
        </p:nvSpPr>
        <p:spPr>
          <a:xfrm>
            <a:off x="406401" y="3761948"/>
            <a:ext cx="433233" cy="416329"/>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chemeClr val="tx1"/>
                </a:solidFill>
              </a:rPr>
              <a:t>2</a:t>
            </a:r>
          </a:p>
        </p:txBody>
      </p:sp>
      <p:sp>
        <p:nvSpPr>
          <p:cNvPr id="87" name="Oval 86"/>
          <p:cNvSpPr/>
          <p:nvPr/>
        </p:nvSpPr>
        <p:spPr>
          <a:xfrm>
            <a:off x="406401" y="4914368"/>
            <a:ext cx="433233" cy="416329"/>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chemeClr val="tx1"/>
                </a:solidFill>
              </a:rPr>
              <a:t>3</a:t>
            </a:r>
          </a:p>
        </p:txBody>
      </p:sp>
      <p:sp>
        <p:nvSpPr>
          <p:cNvPr id="94" name="TextBox 93"/>
          <p:cNvSpPr txBox="1"/>
          <p:nvPr/>
        </p:nvSpPr>
        <p:spPr>
          <a:xfrm>
            <a:off x="267511" y="6515101"/>
            <a:ext cx="5037268" cy="256545"/>
          </a:xfrm>
          <a:prstGeom prst="rect">
            <a:avLst/>
          </a:prstGeom>
          <a:noFill/>
        </p:spPr>
        <p:txBody>
          <a:bodyPr wrap="square" rtlCol="0">
            <a:spAutoFit/>
          </a:bodyPr>
          <a:lstStyle/>
          <a:p>
            <a:r>
              <a:rPr lang="en-US" sz="1067" dirty="0"/>
              <a:t>Source:  Allied Market Research</a:t>
            </a:r>
          </a:p>
        </p:txBody>
      </p:sp>
      <p:sp>
        <p:nvSpPr>
          <p:cNvPr id="62" name="Oval 61"/>
          <p:cNvSpPr/>
          <p:nvPr/>
        </p:nvSpPr>
        <p:spPr>
          <a:xfrm>
            <a:off x="406401" y="2508478"/>
            <a:ext cx="433233" cy="416329"/>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67" dirty="0">
                <a:solidFill>
                  <a:schemeClr val="tx1"/>
                </a:solidFill>
              </a:rPr>
              <a:t>1</a:t>
            </a:r>
          </a:p>
        </p:txBody>
      </p:sp>
      <p:sp>
        <p:nvSpPr>
          <p:cNvPr id="4" name="Rectangle 3"/>
          <p:cNvSpPr/>
          <p:nvPr/>
        </p:nvSpPr>
        <p:spPr>
          <a:xfrm>
            <a:off x="6707862" y="3107199"/>
            <a:ext cx="1665841" cy="379656"/>
          </a:xfrm>
          <a:prstGeom prst="rect">
            <a:avLst/>
          </a:prstGeom>
        </p:spPr>
        <p:txBody>
          <a:bodyPr wrap="none">
            <a:spAutoFit/>
          </a:bodyPr>
          <a:lstStyle/>
          <a:p>
            <a:r>
              <a:rPr lang="en-US" sz="1867" dirty="0">
                <a:latin typeface="Gotham Narrow Bold" pitchFamily="50" charset="0"/>
              </a:rPr>
              <a:t>Gear </a:t>
            </a:r>
            <a:r>
              <a:rPr lang="en-US" sz="1867" dirty="0" err="1">
                <a:latin typeface="Gotham Narrow Bold" pitchFamily="50" charset="0"/>
              </a:rPr>
              <a:t>SensorHub</a:t>
            </a:r>
            <a:endParaRPr lang="en-US" sz="1867" dirty="0">
              <a:latin typeface="Gotham Narrow Bold" pitchFamily="50" charset="0"/>
            </a:endParaRPr>
          </a:p>
        </p:txBody>
      </p:sp>
      <p:grpSp>
        <p:nvGrpSpPr>
          <p:cNvPr id="10" name="Group 9"/>
          <p:cNvGrpSpPr/>
          <p:nvPr/>
        </p:nvGrpSpPr>
        <p:grpSpPr>
          <a:xfrm>
            <a:off x="6972957" y="3520063"/>
            <a:ext cx="1421625" cy="359875"/>
            <a:chOff x="5157712" y="2651132"/>
            <a:chExt cx="1066219" cy="269906"/>
          </a:xfrm>
        </p:grpSpPr>
        <p:pic>
          <p:nvPicPr>
            <p:cNvPr id="521231" name="Picture 15" descr="http://www.rockmyrun.com/images/HeartRate_CircleIcon.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7712" y="2652591"/>
              <a:ext cx="268447" cy="268447"/>
            </a:xfrm>
            <a:prstGeom prst="rect">
              <a:avLst/>
            </a:prstGeom>
            <a:noFill/>
            <a:extLst>
              <a:ext uri="{909E8E84-426E-40DD-AFC4-6F175D3DCCD1}">
                <a14:hiddenFill xmlns:a14="http://schemas.microsoft.com/office/drawing/2010/main">
                  <a:solidFill>
                    <a:srgbClr val="FFFFFF"/>
                  </a:solidFill>
                </a14:hiddenFill>
              </a:ext>
            </a:extLst>
          </p:spPr>
        </p:pic>
        <p:pic>
          <p:nvPicPr>
            <p:cNvPr id="521233" name="Picture 17" descr="http://www.rockmyrun.com/images/Steps_CircleIcon.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60383" y="2652591"/>
              <a:ext cx="268447" cy="268447"/>
            </a:xfrm>
            <a:prstGeom prst="rect">
              <a:avLst/>
            </a:prstGeom>
            <a:noFill/>
            <a:extLst>
              <a:ext uri="{909E8E84-426E-40DD-AFC4-6F175D3DCCD1}">
                <a14:hiddenFill xmlns:a14="http://schemas.microsoft.com/office/drawing/2010/main">
                  <a:solidFill>
                    <a:srgbClr val="FFFFFF"/>
                  </a:solidFill>
                </a14:hiddenFill>
              </a:ext>
            </a:extLst>
          </p:spPr>
        </p:pic>
        <p:pic>
          <p:nvPicPr>
            <p:cNvPr id="521237" name="Picture 21" descr="https://cdn4.iconfinder.com/data/icons/round-buttons/512/black_point.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5967176" y="2651132"/>
              <a:ext cx="256755" cy="25675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5964401" y="2652591"/>
              <a:ext cx="257362" cy="257362"/>
            </a:xfrm>
            <a:prstGeom prst="ellipse">
              <a:avLst/>
            </a:prstGeom>
            <a:solidFill>
              <a:schemeClr val="tx1">
                <a:alpha val="0"/>
              </a:schemeClr>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245480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57" grpId="0" animBg="1"/>
      <p:bldP spid="66" grpId="0"/>
      <p:bldP spid="93" grpId="0"/>
      <p:bldP spid="15" grpId="0"/>
      <p:bldP spid="27" grpId="0"/>
      <p:bldP spid="103" grpId="0"/>
      <p:bldP spid="115" grpId="0"/>
      <p:bldP spid="116"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V.png"/>
          <p:cNvPicPr/>
          <p:nvPr/>
        </p:nvPicPr>
        <p:blipFill>
          <a:blip r:embed="rId3" cstate="email">
            <a:extLst>
              <a:ext uri="{28A0092B-C50C-407E-A947-70E740481C1C}">
                <a14:useLocalDpi xmlns:a14="http://schemas.microsoft.com/office/drawing/2010/main"/>
              </a:ext>
            </a:extLst>
          </a:blip>
          <a:stretch>
            <a:fillRect/>
          </a:stretch>
        </p:blipFill>
        <p:spPr>
          <a:xfrm>
            <a:off x="98825" y="889237"/>
            <a:ext cx="4992915" cy="5591087"/>
          </a:xfrm>
          <a:prstGeom prst="rect">
            <a:avLst/>
          </a:prstGeom>
          <a:ln w="19050">
            <a:solidFill>
              <a:schemeClr val="tx1"/>
            </a:solidFill>
            <a:miter lim="400000"/>
          </a:ln>
        </p:spPr>
      </p:pic>
      <p:pic>
        <p:nvPicPr>
          <p:cNvPr id="13" name="TV.png"/>
          <p:cNvPicPr/>
          <p:nvPr/>
        </p:nvPicPr>
        <p:blipFill>
          <a:blip r:embed="rId4" cstate="email">
            <a:extLst>
              <a:ext uri="{28A0092B-C50C-407E-A947-70E740481C1C}">
                <a14:useLocalDpi xmlns:a14="http://schemas.microsoft.com/office/drawing/2010/main"/>
              </a:ext>
            </a:extLst>
          </a:blip>
          <a:stretch>
            <a:fillRect/>
          </a:stretch>
        </p:blipFill>
        <p:spPr>
          <a:xfrm>
            <a:off x="5184141" y="900877"/>
            <a:ext cx="6947723" cy="5591087"/>
          </a:xfrm>
          <a:prstGeom prst="rect">
            <a:avLst/>
          </a:prstGeom>
          <a:ln w="19050">
            <a:solidFill>
              <a:schemeClr val="tx1"/>
            </a:solidFill>
            <a:miter lim="400000"/>
          </a:ln>
        </p:spPr>
      </p:pic>
      <p:sp>
        <p:nvSpPr>
          <p:cNvPr id="2" name="Title 1"/>
          <p:cNvSpPr>
            <a:spLocks noGrp="1"/>
          </p:cNvSpPr>
          <p:nvPr>
            <p:ph type="title"/>
          </p:nvPr>
        </p:nvSpPr>
        <p:spPr>
          <a:xfrm>
            <a:off x="304800" y="1"/>
            <a:ext cx="11887200" cy="8784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312" tIns="60656" rIns="121312" bIns="60656" numCol="1" rtlCol="0" anchor="ctr" compatLnSpc="1">
            <a:prstTxWarp prst="textNoShape">
              <a:avLst/>
            </a:prstTxWarp>
            <a:normAutofit/>
          </a:bodyPr>
          <a:lstStyle/>
          <a:p>
            <a:pPr defTabSz="912723"/>
            <a:r>
              <a:rPr lang="en-US" dirty="0" err="1">
                <a:solidFill>
                  <a:schemeClr val="tx1"/>
                </a:solidFill>
              </a:rPr>
              <a:t>GearHUB</a:t>
            </a:r>
            <a:r>
              <a:rPr lang="en-US" dirty="0">
                <a:solidFill>
                  <a:schemeClr val="tx1"/>
                </a:solidFill>
              </a:rPr>
              <a:t> Admin and Individual Dashboard</a:t>
            </a:r>
          </a:p>
        </p:txBody>
      </p:sp>
      <p:pic>
        <p:nvPicPr>
          <p:cNvPr id="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8825" y="878435"/>
            <a:ext cx="4992915" cy="558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5174931" y="900877"/>
            <a:ext cx="6954487" cy="5591087"/>
            <a:chOff x="5174801" y="977974"/>
            <a:chExt cx="6954487" cy="5703467"/>
          </a:xfrm>
        </p:grpSpPr>
        <p:pic>
          <p:nvPicPr>
            <p:cNvPr id="5"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174801" y="977974"/>
              <a:ext cx="6954487" cy="570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49123" t="16287" r="679"/>
            <a:stretch/>
          </p:blipFill>
          <p:spPr bwMode="auto">
            <a:xfrm>
              <a:off x="6272081" y="1905918"/>
              <a:ext cx="5857207" cy="477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750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Wellness Program Statistics</a:t>
            </a:r>
          </a:p>
        </p:txBody>
      </p:sp>
      <p:sp>
        <p:nvSpPr>
          <p:cNvPr id="12" name="TextBox 11"/>
          <p:cNvSpPr txBox="1"/>
          <p:nvPr/>
        </p:nvSpPr>
        <p:spPr>
          <a:xfrm>
            <a:off x="1663366" y="3178540"/>
            <a:ext cx="1970411" cy="461665"/>
          </a:xfrm>
          <a:prstGeom prst="rect">
            <a:avLst/>
          </a:prstGeom>
          <a:noFill/>
        </p:spPr>
        <p:txBody>
          <a:bodyPr wrap="none" rtlCol="0">
            <a:spAutoFit/>
          </a:bodyPr>
          <a:lstStyle/>
          <a:p>
            <a:r>
              <a:rPr lang="en-US" sz="2400" dirty="0"/>
              <a:t>ROI= up to 3x</a:t>
            </a:r>
            <a:r>
              <a:rPr lang="en-US" sz="2400" baseline="30000" dirty="0"/>
              <a:t>1</a:t>
            </a:r>
          </a:p>
        </p:txBody>
      </p:sp>
      <p:grpSp>
        <p:nvGrpSpPr>
          <p:cNvPr id="3" name="Group 2"/>
          <p:cNvGrpSpPr/>
          <p:nvPr/>
        </p:nvGrpSpPr>
        <p:grpSpPr>
          <a:xfrm>
            <a:off x="1104692" y="1736735"/>
            <a:ext cx="3687779" cy="1845424"/>
            <a:chOff x="1104692" y="1810417"/>
            <a:chExt cx="4885598" cy="2444832"/>
          </a:xfrm>
        </p:grpSpPr>
        <p:pic>
          <p:nvPicPr>
            <p:cNvPr id="6" name="Picture 5"/>
            <p:cNvPicPr>
              <a:picLocks noChangeAspect="1"/>
            </p:cNvPicPr>
            <p:nvPr/>
          </p:nvPicPr>
          <p:blipFill>
            <a:blip r:embed="rId3"/>
            <a:stretch>
              <a:fillRect/>
            </a:stretch>
          </p:blipFill>
          <p:spPr>
            <a:xfrm>
              <a:off x="1104692" y="2609109"/>
              <a:ext cx="2046668" cy="847448"/>
            </a:xfrm>
            <a:prstGeom prst="rect">
              <a:avLst/>
            </a:prstGeom>
          </p:spPr>
        </p:pic>
        <p:pic>
          <p:nvPicPr>
            <p:cNvPr id="7" name="Picture 6"/>
            <p:cNvPicPr>
              <a:picLocks noChangeAspect="1"/>
            </p:cNvPicPr>
            <p:nvPr/>
          </p:nvPicPr>
          <p:blipFill>
            <a:blip r:embed="rId4"/>
            <a:stretch>
              <a:fillRect/>
            </a:stretch>
          </p:blipFill>
          <p:spPr>
            <a:xfrm>
              <a:off x="3465710" y="1810417"/>
              <a:ext cx="2524580" cy="2444832"/>
            </a:xfrm>
            <a:prstGeom prst="rect">
              <a:avLst/>
            </a:prstGeom>
          </p:spPr>
        </p:pic>
        <p:sp>
          <p:nvSpPr>
            <p:cNvPr id="13" name="Arrow: Right 12"/>
            <p:cNvSpPr/>
            <p:nvPr/>
          </p:nvSpPr>
          <p:spPr>
            <a:xfrm>
              <a:off x="3210999" y="2849953"/>
              <a:ext cx="314350"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05466" y="5582196"/>
            <a:ext cx="1874231" cy="1015663"/>
          </a:xfrm>
          <a:prstGeom prst="rect">
            <a:avLst/>
          </a:prstGeom>
          <a:noFill/>
        </p:spPr>
        <p:txBody>
          <a:bodyPr wrap="none" rtlCol="0">
            <a:spAutoFit/>
          </a:bodyPr>
          <a:lstStyle/>
          <a:p>
            <a:pPr marL="342900" indent="-342900">
              <a:buAutoNum type="arabicPeriod"/>
            </a:pPr>
            <a:r>
              <a:rPr lang="en-US" sz="1200" dirty="0"/>
              <a:t>Forbes</a:t>
            </a:r>
          </a:p>
          <a:p>
            <a:pPr marL="342900" indent="-342900">
              <a:buAutoNum type="arabicPeriod"/>
            </a:pPr>
            <a:r>
              <a:rPr lang="en-US" sz="1200" dirty="0">
                <a:hlinkClick r:id="rId5"/>
              </a:rPr>
              <a:t>www.cio.com</a:t>
            </a:r>
            <a:endParaRPr lang="en-US" sz="1200" dirty="0"/>
          </a:p>
          <a:p>
            <a:pPr marL="342900" indent="-342900">
              <a:buAutoNum type="arabicPeriod"/>
            </a:pPr>
            <a:r>
              <a:rPr lang="en-US" sz="1200" dirty="0" smtClean="0"/>
              <a:t>Office </a:t>
            </a:r>
            <a:r>
              <a:rPr lang="en-US" sz="1200" dirty="0"/>
              <a:t>Vibe</a:t>
            </a:r>
          </a:p>
          <a:p>
            <a:pPr marL="342900" indent="-342900">
              <a:buAutoNum type="arabicPeriod"/>
            </a:pPr>
            <a:r>
              <a:rPr lang="en-US" sz="1200" dirty="0"/>
              <a:t>Rival Health</a:t>
            </a:r>
          </a:p>
          <a:p>
            <a:pPr marL="342900" indent="-342900">
              <a:buAutoNum type="arabicPeriod"/>
            </a:pPr>
            <a:r>
              <a:rPr lang="en-US" sz="1200" dirty="0"/>
              <a:t>Department of Labor</a:t>
            </a:r>
          </a:p>
        </p:txBody>
      </p:sp>
      <p:pic>
        <p:nvPicPr>
          <p:cNvPr id="13314" name="Picture 2" descr="Image result for live broadcast"/>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754577" y="4146409"/>
            <a:ext cx="908789" cy="9087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13285" y="3862139"/>
            <a:ext cx="3079186" cy="1938992"/>
          </a:xfrm>
          <a:prstGeom prst="rect">
            <a:avLst/>
          </a:prstGeom>
          <a:noFill/>
        </p:spPr>
        <p:txBody>
          <a:bodyPr wrap="square" rtlCol="0">
            <a:spAutoFit/>
          </a:bodyPr>
          <a:lstStyle/>
          <a:p>
            <a:r>
              <a:rPr lang="en-US" sz="2400" dirty="0"/>
              <a:t>Real time (e.g., from </a:t>
            </a:r>
            <a:r>
              <a:rPr lang="en-US" sz="2400" dirty="0" err="1" smtClean="0"/>
              <a:t>GearHUB</a:t>
            </a:r>
            <a:r>
              <a:rPr lang="en-US" sz="2400" dirty="0" smtClean="0"/>
              <a:t>) </a:t>
            </a:r>
            <a:r>
              <a:rPr lang="en-US" sz="2400" dirty="0"/>
              <a:t>allow fast feedback to member and better predictive modeling by company</a:t>
            </a:r>
            <a:r>
              <a:rPr lang="en-US" sz="2400" baseline="30000" dirty="0"/>
              <a:t>2</a:t>
            </a:r>
          </a:p>
        </p:txBody>
      </p:sp>
      <p:sp>
        <p:nvSpPr>
          <p:cNvPr id="16" name="TextBox 15"/>
          <p:cNvSpPr txBox="1"/>
          <p:nvPr/>
        </p:nvSpPr>
        <p:spPr>
          <a:xfrm>
            <a:off x="7467600" y="1565712"/>
            <a:ext cx="4585855" cy="4524315"/>
          </a:xfrm>
          <a:prstGeom prst="rect">
            <a:avLst/>
          </a:prstGeom>
          <a:noFill/>
        </p:spPr>
        <p:txBody>
          <a:bodyPr wrap="square" rtlCol="0">
            <a:spAutoFit/>
          </a:bodyPr>
          <a:lstStyle/>
          <a:p>
            <a:r>
              <a:rPr lang="en-US" sz="2400" b="1" u="sng" dirty="0"/>
              <a:t>Additional Statistics</a:t>
            </a:r>
            <a:r>
              <a:rPr lang="en-US" sz="2400" baseline="30000" dirty="0"/>
              <a:t>3</a:t>
            </a:r>
            <a:r>
              <a:rPr lang="en-US" sz="2400" dirty="0"/>
              <a:t>:</a:t>
            </a:r>
          </a:p>
          <a:p>
            <a:r>
              <a:rPr lang="en-US" sz="2400" dirty="0"/>
              <a:t>26% reduction in medical costs</a:t>
            </a:r>
          </a:p>
          <a:p>
            <a:r>
              <a:rPr lang="en-US" sz="2400" dirty="0"/>
              <a:t>78% of Americans describe job as “stressful”</a:t>
            </a:r>
          </a:p>
          <a:p>
            <a:r>
              <a:rPr lang="en-US" sz="2400" dirty="0"/>
              <a:t>70% fewer sick days taken</a:t>
            </a:r>
          </a:p>
          <a:p>
            <a:endParaRPr lang="en-US" sz="2400" dirty="0"/>
          </a:p>
          <a:p>
            <a:r>
              <a:rPr lang="en-US" sz="2400" dirty="0"/>
              <a:t>Only 28% of companies with program give incentives</a:t>
            </a:r>
            <a:r>
              <a:rPr lang="en-US" sz="2400" baseline="30000" dirty="0"/>
              <a:t>4</a:t>
            </a:r>
          </a:p>
          <a:p>
            <a:endParaRPr lang="en-US" sz="2400" dirty="0"/>
          </a:p>
          <a:p>
            <a:r>
              <a:rPr lang="en-US" sz="2400" dirty="0"/>
              <a:t>51% of employers with &gt;50 people offer a wellness program </a:t>
            </a:r>
            <a:r>
              <a:rPr lang="en-US" sz="2400" baseline="30000" dirty="0"/>
              <a:t>5</a:t>
            </a:r>
          </a:p>
          <a:p>
            <a:r>
              <a:rPr lang="en-US" sz="2400" dirty="0"/>
              <a:t>42% of those offer club discounts</a:t>
            </a:r>
            <a:r>
              <a:rPr lang="en-US" sz="2400" baseline="30000" dirty="0"/>
              <a:t> </a:t>
            </a:r>
            <a:r>
              <a:rPr lang="en-US" sz="2400" baseline="30000" dirty="0" smtClean="0"/>
              <a:t>5</a:t>
            </a:r>
            <a:endParaRPr lang="en-US" sz="2400" dirty="0"/>
          </a:p>
        </p:txBody>
      </p:sp>
      <p:pic>
        <p:nvPicPr>
          <p:cNvPr id="17" name="Content Placeholder 4"/>
          <p:cNvPicPr>
            <a:picLocks noGrp="1" noChangeAspect="1"/>
          </p:cNvPicPr>
          <p:nvPr>
            <p:ph idx="1"/>
          </p:nvPr>
        </p:nvPicPr>
        <p:blipFill>
          <a:blip r:embed="rId7"/>
          <a:stretch>
            <a:fillRect/>
          </a:stretch>
        </p:blipFill>
        <p:spPr>
          <a:xfrm>
            <a:off x="5044113" y="3492309"/>
            <a:ext cx="908957" cy="1638745"/>
          </a:xfrm>
        </p:spPr>
      </p:pic>
      <p:pic>
        <p:nvPicPr>
          <p:cNvPr id="18" name="Picture 17"/>
          <p:cNvPicPr>
            <a:picLocks noChangeAspect="1"/>
          </p:cNvPicPr>
          <p:nvPr/>
        </p:nvPicPr>
        <p:blipFill>
          <a:blip r:embed="rId8"/>
          <a:stretch>
            <a:fillRect/>
          </a:stretch>
        </p:blipFill>
        <p:spPr>
          <a:xfrm>
            <a:off x="5759835" y="2495549"/>
            <a:ext cx="842516" cy="1177429"/>
          </a:xfrm>
          <a:prstGeom prst="rect">
            <a:avLst/>
          </a:prstGeom>
        </p:spPr>
      </p:pic>
      <p:pic>
        <p:nvPicPr>
          <p:cNvPr id="20" name="Picture 19"/>
          <p:cNvPicPr>
            <a:picLocks noChangeAspect="1"/>
          </p:cNvPicPr>
          <p:nvPr/>
        </p:nvPicPr>
        <p:blipFill>
          <a:blip r:embed="rId9"/>
          <a:stretch>
            <a:fillRect/>
          </a:stretch>
        </p:blipFill>
        <p:spPr>
          <a:xfrm>
            <a:off x="6387862" y="3394325"/>
            <a:ext cx="965522" cy="1721847"/>
          </a:xfrm>
          <a:prstGeom prst="rect">
            <a:avLst/>
          </a:prstGeom>
        </p:spPr>
      </p:pic>
    </p:spTree>
    <p:extLst>
      <p:ext uri="{BB962C8B-B14F-4D97-AF65-F5344CB8AC3E}">
        <p14:creationId xmlns:p14="http://schemas.microsoft.com/office/powerpoint/2010/main" val="3640832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39110" y="1286121"/>
            <a:ext cx="2192572" cy="3910088"/>
            <a:chOff x="3913758" y="818005"/>
            <a:chExt cx="2717562" cy="4846320"/>
          </a:xfrm>
        </p:grpSpPr>
        <p:pic>
          <p:nvPicPr>
            <p:cNvPr id="23" name="Picture 2" descr="C:\Users\jeff.cooper\Creative Cloud Files\Fitness360\Samsung Gear S3 small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3758" y="818005"/>
              <a:ext cx="2717562" cy="48463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95682" y="2164252"/>
              <a:ext cx="2313617" cy="226695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14" name="Object 13" hidden="1"/>
          <p:cNvGraphicFramePr>
            <a:graphicFrameLocks noChangeAspect="1"/>
          </p:cNvGraphicFramePr>
          <p:nvPr>
            <p:custDataLst>
              <p:tags r:id="rId2"/>
            </p:custDataLs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7269" name="think-cell Slide" r:id="rId7" imgW="270" imgH="270" progId="TCLayout.ActiveDocument.1">
                  <p:embed/>
                </p:oleObj>
              </mc:Choice>
              <mc:Fallback>
                <p:oleObj name="think-cell Slide" r:id="rId7" imgW="270" imgH="270" progId="TCLayout.ActiveDocument.1">
                  <p:embed/>
                  <p:pic>
                    <p:nvPicPr>
                      <p:cNvPr id="14" name="Object 13" hidden="1"/>
                      <p:cNvPicPr/>
                      <p:nvPr/>
                    </p:nvPicPr>
                    <p:blipFill>
                      <a:blip r:embed="rId8"/>
                      <a:stretch>
                        <a:fillRect/>
                      </a:stretch>
                    </p:blipFill>
                    <p:spPr>
                      <a:xfrm>
                        <a:off x="2119" y="2119"/>
                        <a:ext cx="2116" cy="211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solidFill>
                  <a:schemeClr val="tx1"/>
                </a:solidFill>
              </a:rPr>
              <a:t>Corporate Wellness For 		      Employees (beta)</a:t>
            </a:r>
          </a:p>
        </p:txBody>
      </p:sp>
      <p:grpSp>
        <p:nvGrpSpPr>
          <p:cNvPr id="5" name="Group 4"/>
          <p:cNvGrpSpPr/>
          <p:nvPr/>
        </p:nvGrpSpPr>
        <p:grpSpPr>
          <a:xfrm>
            <a:off x="609601" y="5783084"/>
            <a:ext cx="3687299" cy="977959"/>
            <a:chOff x="609601" y="5397514"/>
            <a:chExt cx="3687299" cy="977959"/>
          </a:xfrm>
        </p:grpSpPr>
        <p:sp>
          <p:nvSpPr>
            <p:cNvPr id="95" name="Pentagon 94"/>
            <p:cNvSpPr/>
            <p:nvPr/>
          </p:nvSpPr>
          <p:spPr>
            <a:xfrm>
              <a:off x="2366465" y="5407832"/>
              <a:ext cx="1930435" cy="967641"/>
            </a:xfrm>
            <a:prstGeom prst="homePlate">
              <a:avLst>
                <a:gd name="adj" fmla="val 18875"/>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lIns="121776" tIns="60888" rIns="121776" bIns="60888" rtlCol="0" anchor="ctr"/>
            <a:lstStyle/>
            <a:p>
              <a:pPr algn="ctr" defTabSz="1217550" fontAlgn="base">
                <a:spcBef>
                  <a:spcPct val="0"/>
                </a:spcBef>
                <a:spcAft>
                  <a:spcPct val="0"/>
                </a:spcAft>
              </a:pPr>
              <a:r>
                <a:rPr lang="en-US" sz="2400" b="1" kern="0" dirty="0">
                  <a:solidFill>
                    <a:schemeClr val="bg1"/>
                  </a:solidFill>
                  <a:cs typeface="Calibri" pitchFamily="34" charset="0"/>
                  <a:sym typeface="Gill Sans" charset="0"/>
                </a:rPr>
                <a:t>15M </a:t>
              </a:r>
            </a:p>
            <a:p>
              <a:pPr algn="ctr" defTabSz="1217550" fontAlgn="base">
                <a:spcBef>
                  <a:spcPct val="0"/>
                </a:spcBef>
                <a:spcAft>
                  <a:spcPct val="0"/>
                </a:spcAft>
              </a:pPr>
              <a:r>
                <a:rPr lang="en-US" sz="1467" kern="0" dirty="0">
                  <a:solidFill>
                    <a:schemeClr val="bg1"/>
                  </a:solidFill>
                  <a:cs typeface="Calibri" pitchFamily="34" charset="0"/>
                  <a:sym typeface="Gill Sans" charset="0"/>
                </a:rPr>
                <a:t>employees though 10 Wellness vendors</a:t>
              </a:r>
            </a:p>
          </p:txBody>
        </p:sp>
        <p:sp>
          <p:nvSpPr>
            <p:cNvPr id="3" name="Pentagon 2"/>
            <p:cNvSpPr/>
            <p:nvPr/>
          </p:nvSpPr>
          <p:spPr>
            <a:xfrm>
              <a:off x="609601" y="5397514"/>
              <a:ext cx="1930435" cy="967641"/>
            </a:xfrm>
            <a:prstGeom prst="homePlate">
              <a:avLst>
                <a:gd name="adj" fmla="val 18875"/>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1776" tIns="60888" rIns="121776" bIns="60888" rtlCol="0" anchor="ctr"/>
            <a:lstStyle/>
            <a:p>
              <a:pPr algn="ctr" defTabSz="1217230"/>
              <a:endParaRPr lang="en-US" sz="1467" dirty="0">
                <a:solidFill>
                  <a:schemeClr val="tx1"/>
                </a:solidFill>
                <a:sym typeface="Gill Sans" charset="0"/>
              </a:endParaRPr>
            </a:p>
            <a:p>
              <a:pPr algn="ctr" defTabSz="1217230"/>
              <a:endParaRPr lang="en-US" sz="1467" dirty="0">
                <a:solidFill>
                  <a:schemeClr val="tx1"/>
                </a:solidFill>
                <a:sym typeface="Gill Sans" charset="0"/>
              </a:endParaRPr>
            </a:p>
            <a:p>
              <a:pPr algn="ctr" defTabSz="1217230"/>
              <a:r>
                <a:rPr lang="en-US" sz="1467" dirty="0">
                  <a:solidFill>
                    <a:schemeClr val="tx1"/>
                  </a:solidFill>
                  <a:sym typeface="Gill Sans" charset="0"/>
                </a:rPr>
                <a:t>500 employees</a:t>
              </a:r>
            </a:p>
            <a:p>
              <a:pPr algn="ctr" defTabSz="1217230"/>
              <a:r>
                <a:rPr lang="en-US" sz="1467" dirty="0">
                  <a:solidFill>
                    <a:schemeClr val="tx1"/>
                  </a:solidFill>
                  <a:sym typeface="Gill Sans" charset="0"/>
                </a:rPr>
                <a:t>At 3 locations</a:t>
              </a:r>
            </a:p>
          </p:txBody>
        </p:sp>
        <p:pic>
          <p:nvPicPr>
            <p:cNvPr id="94" name="Picture 2" descr="https://upload.wikimedia.org/wikipedia/commons/thumb/2/24/Samsung_Logo.svg/2000px-Samsung_Logo.svg.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94233" y="5439349"/>
              <a:ext cx="1341163" cy="4419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 name="Group 106"/>
          <p:cNvGrpSpPr/>
          <p:nvPr/>
        </p:nvGrpSpPr>
        <p:grpSpPr>
          <a:xfrm>
            <a:off x="7527734" y="2382267"/>
            <a:ext cx="1789175" cy="3483740"/>
            <a:chOff x="3841236" y="1282300"/>
            <a:chExt cx="1512066" cy="3003352"/>
          </a:xfrm>
        </p:grpSpPr>
        <p:pic>
          <p:nvPicPr>
            <p:cNvPr id="108" name="Picture 23"/>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896593" y="1584855"/>
              <a:ext cx="1391054" cy="240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10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41236" y="1282300"/>
              <a:ext cx="1512066" cy="3003352"/>
            </a:xfrm>
            <a:prstGeom prst="rect">
              <a:avLst/>
            </a:prstGeom>
          </p:spPr>
        </p:pic>
      </p:grpSp>
      <p:grpSp>
        <p:nvGrpSpPr>
          <p:cNvPr id="110" name="Group 109"/>
          <p:cNvGrpSpPr/>
          <p:nvPr/>
        </p:nvGrpSpPr>
        <p:grpSpPr>
          <a:xfrm>
            <a:off x="5387277" y="2382267"/>
            <a:ext cx="1789175" cy="3483740"/>
            <a:chOff x="2315290" y="1282300"/>
            <a:chExt cx="1512066" cy="3003352"/>
          </a:xfrm>
        </p:grpSpPr>
        <p:pic>
          <p:nvPicPr>
            <p:cNvPr id="111" name="Picture 28"/>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2385015" y="1582039"/>
              <a:ext cx="1398308" cy="238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1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15290" y="1282300"/>
              <a:ext cx="1512066" cy="3003352"/>
            </a:xfrm>
            <a:prstGeom prst="rect">
              <a:avLst/>
            </a:prstGeom>
          </p:spPr>
        </p:pic>
      </p:grpSp>
      <p:sp>
        <p:nvSpPr>
          <p:cNvPr id="113" name="Rectangle 112"/>
          <p:cNvSpPr/>
          <p:nvPr/>
        </p:nvSpPr>
        <p:spPr>
          <a:xfrm rot="16200000">
            <a:off x="3377813" y="3790720"/>
            <a:ext cx="3534432" cy="369186"/>
          </a:xfrm>
          <a:prstGeom prst="rect">
            <a:avLst/>
          </a:prstGeom>
        </p:spPr>
        <p:txBody>
          <a:bodyPr wrap="square" lIns="121776" tIns="60888" rIns="121776" bIns="60888">
            <a:spAutoFit/>
          </a:bodyPr>
          <a:lstStyle/>
          <a:p>
            <a:pPr algn="ctr" defTabSz="1217230"/>
            <a:r>
              <a:rPr lang="en-US" sz="1600" b="1" dirty="0">
                <a:solidFill>
                  <a:srgbClr val="C00000"/>
                </a:solidFill>
                <a:latin typeface="Helvetica Neue" charset="0"/>
                <a:ea typeface="Helvetica Neue" charset="0"/>
                <a:cs typeface="Helvetica Neue" charset="0"/>
              </a:rPr>
              <a:t>PERSONALIZE</a:t>
            </a:r>
          </a:p>
        </p:txBody>
      </p:sp>
      <p:pic>
        <p:nvPicPr>
          <p:cNvPr id="115" name="Picture 30"/>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9850298" y="2791151"/>
            <a:ext cx="1601935" cy="273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1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807579" y="2434379"/>
            <a:ext cx="1731944" cy="3440092"/>
          </a:xfrm>
          <a:prstGeom prst="rect">
            <a:avLst/>
          </a:prstGeom>
        </p:spPr>
      </p:pic>
      <p:sp>
        <p:nvSpPr>
          <p:cNvPr id="117" name="Rectangle 116"/>
          <p:cNvSpPr/>
          <p:nvPr/>
        </p:nvSpPr>
        <p:spPr>
          <a:xfrm rot="16200000">
            <a:off x="6591800" y="3769392"/>
            <a:ext cx="1607193" cy="369186"/>
          </a:xfrm>
          <a:prstGeom prst="rect">
            <a:avLst/>
          </a:prstGeom>
        </p:spPr>
        <p:txBody>
          <a:bodyPr wrap="square" lIns="121776" tIns="60888" rIns="121776" bIns="60888">
            <a:spAutoFit/>
          </a:bodyPr>
          <a:lstStyle/>
          <a:p>
            <a:pPr algn="ctr" defTabSz="1217230"/>
            <a:r>
              <a:rPr lang="en-US" sz="1600" b="1" dirty="0">
                <a:solidFill>
                  <a:srgbClr val="00B050"/>
                </a:solidFill>
                <a:latin typeface="Helvetica Neue" charset="0"/>
                <a:ea typeface="Helvetica Neue" charset="0"/>
                <a:cs typeface="Helvetica Neue" charset="0"/>
              </a:rPr>
              <a:t>GAMIFY</a:t>
            </a:r>
            <a:endParaRPr lang="en-US" sz="1600" dirty="0">
              <a:solidFill>
                <a:srgbClr val="00B050"/>
              </a:solidFill>
              <a:latin typeface="Helvetica Neue" charset="0"/>
              <a:ea typeface="Helvetica Neue" charset="0"/>
              <a:cs typeface="Helvetica Neue" charset="0"/>
            </a:endParaRPr>
          </a:p>
        </p:txBody>
      </p:sp>
      <p:sp>
        <p:nvSpPr>
          <p:cNvPr id="121" name="Rectangle 120"/>
          <p:cNvSpPr/>
          <p:nvPr/>
        </p:nvSpPr>
        <p:spPr>
          <a:xfrm rot="16200000">
            <a:off x="8766261" y="3769391"/>
            <a:ext cx="1724995" cy="369186"/>
          </a:xfrm>
          <a:prstGeom prst="rect">
            <a:avLst/>
          </a:prstGeom>
        </p:spPr>
        <p:txBody>
          <a:bodyPr wrap="square" lIns="121776" tIns="60888" rIns="121776" bIns="60888">
            <a:spAutoFit/>
          </a:bodyPr>
          <a:lstStyle/>
          <a:p>
            <a:pPr algn="ctr" defTabSz="1217230"/>
            <a:r>
              <a:rPr lang="en-US" sz="1600" b="1" dirty="0">
                <a:solidFill>
                  <a:srgbClr val="F79646">
                    <a:lumMod val="75000"/>
                  </a:srgbClr>
                </a:solidFill>
                <a:latin typeface="Helvetica Neue" charset="0"/>
                <a:ea typeface="Helvetica Neue" charset="0"/>
                <a:cs typeface="Helvetica Neue" charset="0"/>
              </a:rPr>
              <a:t>INCENTIVIZE</a:t>
            </a:r>
          </a:p>
        </p:txBody>
      </p:sp>
      <p:pic>
        <p:nvPicPr>
          <p:cNvPr id="124" name="Picture 2" descr="https://upload.wikimedia.org/wikipedia/commons/thumb/2/24/Samsung_Logo.svg/2000px-Samsung_Logo.svg.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588915" y="244064"/>
            <a:ext cx="1741844" cy="573941"/>
          </a:xfrm>
          <a:prstGeom prst="rect">
            <a:avLst/>
          </a:prstGeom>
          <a:noFill/>
          <a:extLst>
            <a:ext uri="{909E8E84-426E-40DD-AFC4-6F175D3DCCD1}">
              <a14:hiddenFill xmlns:a14="http://schemas.microsoft.com/office/drawing/2010/main">
                <a:solidFill>
                  <a:srgbClr val="FFFFFF"/>
                </a:solidFill>
              </a14:hiddenFill>
            </a:ext>
          </a:extLst>
        </p:spPr>
      </p:pic>
      <p:sp>
        <p:nvSpPr>
          <p:cNvPr id="59" name="Slide Number Placeholder 2"/>
          <p:cNvSpPr>
            <a:spLocks noGrp="1"/>
          </p:cNvSpPr>
          <p:nvPr>
            <p:ph type="sldNum" sz="quarter" idx="4"/>
          </p:nvPr>
        </p:nvSpPr>
        <p:spPr>
          <a:xfrm>
            <a:off x="5370995" y="5792709"/>
            <a:ext cx="1219200" cy="330819"/>
          </a:xfrm>
        </p:spPr>
        <p:txBody>
          <a:bodyPr/>
          <a:lstStyle/>
          <a:p>
            <a:fld id="{E87F3EDC-7C6D-A54E-976A-F80EFB66C15F}" type="slidenum">
              <a:rPr/>
              <a:pPr/>
              <a:t>58</a:t>
            </a:fld>
            <a:endParaRPr dirty="0"/>
          </a:p>
        </p:txBody>
      </p:sp>
      <p:pic>
        <p:nvPicPr>
          <p:cNvPr id="67" name="Picture 30" descr="http://www.virginpulse.com/wp-content/uploads/2015/03/virgin-color.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731667" y="1291224"/>
            <a:ext cx="1369124" cy="61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546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p:cNvPicPr>
            <a:picLocks noChangeAspect="1"/>
          </p:cNvPicPr>
          <p:nvPr/>
        </p:nvPicPr>
        <p:blipFill rotWithShape="1">
          <a:blip r:embed="rId3"/>
          <a:srcRect t="43191" r="-1" b="31006"/>
          <a:stretch/>
        </p:blipFill>
        <p:spPr>
          <a:xfrm>
            <a:off x="-3" y="10"/>
            <a:ext cx="7406640" cy="3443533"/>
          </a:xfrm>
          <a:prstGeom prst="rect">
            <a:avLst/>
          </a:prstGeom>
          <a:effectLst>
            <a:softEdge rad="19050"/>
          </a:effectLst>
        </p:spPr>
      </p:pic>
      <p:pic>
        <p:nvPicPr>
          <p:cNvPr id="15" name="Picture 14"/>
          <p:cNvPicPr>
            <a:picLocks noChangeAspect="1"/>
          </p:cNvPicPr>
          <p:nvPr/>
        </p:nvPicPr>
        <p:blipFill rotWithShape="1">
          <a:blip r:embed="rId4"/>
          <a:srcRect t="14035" r="3" b="32726"/>
          <a:stretch/>
        </p:blipFill>
        <p:spPr>
          <a:xfrm>
            <a:off x="7567509" y="10"/>
            <a:ext cx="4624493" cy="3443533"/>
          </a:xfrm>
          <a:prstGeom prst="rect">
            <a:avLst/>
          </a:prstGeom>
          <a:effectLst>
            <a:softEdge rad="19050"/>
          </a:effectLst>
        </p:spPr>
      </p:pic>
      <p:sp>
        <p:nvSpPr>
          <p:cNvPr id="4" name="Content Placeholder 3"/>
          <p:cNvSpPr>
            <a:spLocks noGrp="1"/>
          </p:cNvSpPr>
          <p:nvPr>
            <p:ph sz="half" idx="1"/>
          </p:nvPr>
        </p:nvSpPr>
        <p:spPr>
          <a:xfrm>
            <a:off x="1119999" y="3910818"/>
            <a:ext cx="10077883" cy="2266144"/>
          </a:xfrm>
        </p:spPr>
        <p:txBody>
          <a:bodyPr>
            <a:normAutofit fontScale="92500" lnSpcReduction="20000"/>
          </a:bodyPr>
          <a:lstStyle/>
          <a:p>
            <a:pPr marL="0" indent="0" algn="ctr">
              <a:buNone/>
            </a:pPr>
            <a:r>
              <a:rPr lang="en-US" sz="4000" dirty="0"/>
              <a:t>All of this tracking is enabled by use of phone and/or smart wearable </a:t>
            </a:r>
            <a:r>
              <a:rPr lang="en-US" sz="4000" dirty="0" smtClean="0"/>
              <a:t>devices and modest infrastructure investments.</a:t>
            </a:r>
            <a:endParaRPr lang="en-US" sz="4000" dirty="0"/>
          </a:p>
          <a:p>
            <a:pPr marL="0" indent="0" algn="ctr">
              <a:buNone/>
            </a:pPr>
            <a:r>
              <a:rPr lang="en-US" sz="4000" dirty="0"/>
              <a:t>Phones will get you some data, smart wearable devices will get you much more.</a:t>
            </a:r>
          </a:p>
        </p:txBody>
      </p:sp>
    </p:spTree>
    <p:extLst>
      <p:ext uri="{BB962C8B-B14F-4D97-AF65-F5344CB8AC3E}">
        <p14:creationId xmlns:p14="http://schemas.microsoft.com/office/powerpoint/2010/main" val="1232274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Fitness and Fitness Clubs</a:t>
            </a:r>
          </a:p>
        </p:txBody>
      </p:sp>
      <p:sp>
        <p:nvSpPr>
          <p:cNvPr id="3" name="Content Placeholder 2"/>
          <p:cNvSpPr>
            <a:spLocks noGrp="1"/>
          </p:cNvSpPr>
          <p:nvPr>
            <p:ph idx="1"/>
          </p:nvPr>
        </p:nvSpPr>
        <p:spPr/>
        <p:txBody>
          <a:bodyPr>
            <a:normAutofit fontScale="92500" lnSpcReduction="10000"/>
          </a:bodyPr>
          <a:lstStyle/>
          <a:p>
            <a:r>
              <a:rPr lang="en-US" dirty="0"/>
              <a:t>Member of various gyms over the years- Bally’s, Life Time Fitness, 24 Hour Fitness (current)</a:t>
            </a:r>
          </a:p>
          <a:p>
            <a:r>
              <a:rPr lang="en-US" dirty="0"/>
              <a:t>Avid runner</a:t>
            </a:r>
          </a:p>
          <a:p>
            <a:r>
              <a:rPr lang="en-US" dirty="0"/>
              <a:t>Despite my fondness for fitness, I still fall short due to human trappings</a:t>
            </a:r>
          </a:p>
          <a:p>
            <a:pPr lvl="1"/>
            <a:r>
              <a:rPr lang="en-US" dirty="0"/>
              <a:t>“not enough time to go to the club”</a:t>
            </a:r>
          </a:p>
          <a:p>
            <a:pPr lvl="1"/>
            <a:r>
              <a:rPr lang="en-US" dirty="0"/>
              <a:t>“tired”</a:t>
            </a:r>
          </a:p>
          <a:p>
            <a:pPr lvl="1"/>
            <a:r>
              <a:rPr lang="en-US" dirty="0"/>
              <a:t>“I’ll go tomorrow”</a:t>
            </a:r>
          </a:p>
          <a:p>
            <a:pPr lvl="1"/>
            <a:r>
              <a:rPr lang="en-US" dirty="0"/>
              <a:t>“it’s hot out” or “it’s cold out”</a:t>
            </a:r>
          </a:p>
          <a:p>
            <a:pPr lvl="1"/>
            <a:r>
              <a:rPr lang="en-US" dirty="0"/>
              <a:t>And so on…</a:t>
            </a:r>
          </a:p>
          <a:p>
            <a:r>
              <a:rPr lang="en-US" dirty="0"/>
              <a:t>I have to work hard to find ways to motivate myself and outsmart my </a:t>
            </a:r>
            <a:r>
              <a:rPr lang="en-US" dirty="0" smtClean="0"/>
              <a:t>myself</a:t>
            </a:r>
            <a:endParaRPr lang="en-US" dirty="0"/>
          </a:p>
        </p:txBody>
      </p:sp>
    </p:spTree>
    <p:extLst>
      <p:ext uri="{BB962C8B-B14F-4D97-AF65-F5344CB8AC3E}">
        <p14:creationId xmlns:p14="http://schemas.microsoft.com/office/powerpoint/2010/main" val="42404760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Cycle</a:t>
            </a:r>
          </a:p>
        </p:txBody>
      </p:sp>
      <p:grpSp>
        <p:nvGrpSpPr>
          <p:cNvPr id="5" name="Group 4"/>
          <p:cNvGrpSpPr/>
          <p:nvPr/>
        </p:nvGrpSpPr>
        <p:grpSpPr>
          <a:xfrm>
            <a:off x="8831135" y="1837960"/>
            <a:ext cx="2605301" cy="3075139"/>
            <a:chOff x="8831135" y="2497923"/>
            <a:chExt cx="2605301" cy="3075139"/>
          </a:xfrm>
        </p:grpSpPr>
        <p:sp>
          <p:nvSpPr>
            <p:cNvPr id="9" name="Oval 8"/>
            <p:cNvSpPr/>
            <p:nvPr/>
          </p:nvSpPr>
          <p:spPr>
            <a:xfrm>
              <a:off x="8831135" y="2497923"/>
              <a:ext cx="2605301" cy="2489703"/>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9125809" y="5234508"/>
              <a:ext cx="2053503" cy="338554"/>
            </a:xfrm>
            <a:prstGeom prst="rect">
              <a:avLst/>
            </a:prstGeom>
            <a:noFill/>
            <a:ln>
              <a:noFill/>
            </a:ln>
          </p:spPr>
          <p:txBody>
            <a:bodyPr wrap="square" rtlCol="0">
              <a:spAutoFit/>
            </a:bodyPr>
            <a:lstStyle/>
            <a:p>
              <a:pPr algn="ctr"/>
              <a:r>
                <a:rPr lang="en-US" sz="1600" b="1" dirty="0">
                  <a:latin typeface="Avenir Heavy" charset="0"/>
                  <a:ea typeface="Avenir Heavy" charset="0"/>
                  <a:cs typeface="Avenir Heavy" charset="0"/>
                </a:rPr>
                <a:t>Influence</a:t>
              </a:r>
            </a:p>
          </p:txBody>
        </p:sp>
      </p:grpSp>
      <p:grpSp>
        <p:nvGrpSpPr>
          <p:cNvPr id="10" name="Group 9"/>
          <p:cNvGrpSpPr/>
          <p:nvPr/>
        </p:nvGrpSpPr>
        <p:grpSpPr>
          <a:xfrm>
            <a:off x="3403247" y="1837960"/>
            <a:ext cx="2605301" cy="3075139"/>
            <a:chOff x="3403247" y="2497923"/>
            <a:chExt cx="2605301" cy="3075139"/>
          </a:xfrm>
        </p:grpSpPr>
        <p:sp>
          <p:nvSpPr>
            <p:cNvPr id="14" name="Oval 13"/>
            <p:cNvSpPr/>
            <p:nvPr/>
          </p:nvSpPr>
          <p:spPr>
            <a:xfrm>
              <a:off x="3403247" y="2497923"/>
              <a:ext cx="2605301" cy="2489703"/>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3992596" y="5234508"/>
              <a:ext cx="1426601" cy="338554"/>
            </a:xfrm>
            <a:prstGeom prst="rect">
              <a:avLst/>
            </a:prstGeom>
            <a:noFill/>
            <a:ln>
              <a:noFill/>
            </a:ln>
          </p:spPr>
          <p:txBody>
            <a:bodyPr wrap="square" rtlCol="0">
              <a:spAutoFit/>
            </a:bodyPr>
            <a:lstStyle/>
            <a:p>
              <a:pPr algn="ctr"/>
              <a:r>
                <a:rPr lang="en-US" sz="1600" b="1" dirty="0">
                  <a:latin typeface="Avenir Heavy" charset="0"/>
                  <a:ea typeface="Avenir Heavy" charset="0"/>
                  <a:cs typeface="Avenir Heavy" charset="0"/>
                </a:rPr>
                <a:t>Engage</a:t>
              </a:r>
            </a:p>
          </p:txBody>
        </p:sp>
      </p:grpSp>
      <p:grpSp>
        <p:nvGrpSpPr>
          <p:cNvPr id="15" name="Group 14"/>
          <p:cNvGrpSpPr/>
          <p:nvPr/>
        </p:nvGrpSpPr>
        <p:grpSpPr>
          <a:xfrm>
            <a:off x="6117191" y="1837960"/>
            <a:ext cx="2605301" cy="3075139"/>
            <a:chOff x="6117191" y="2497923"/>
            <a:chExt cx="2605301" cy="3075139"/>
          </a:xfrm>
        </p:grpSpPr>
        <p:sp>
          <p:nvSpPr>
            <p:cNvPr id="19" name="Oval 18"/>
            <p:cNvSpPr/>
            <p:nvPr/>
          </p:nvSpPr>
          <p:spPr>
            <a:xfrm>
              <a:off x="6117191" y="2497923"/>
              <a:ext cx="2605301" cy="2489703"/>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655688" y="5234508"/>
              <a:ext cx="1426601" cy="338554"/>
            </a:xfrm>
            <a:prstGeom prst="rect">
              <a:avLst/>
            </a:prstGeom>
            <a:noFill/>
            <a:ln>
              <a:noFill/>
            </a:ln>
          </p:spPr>
          <p:txBody>
            <a:bodyPr wrap="square" rtlCol="0">
              <a:spAutoFit/>
            </a:bodyPr>
            <a:lstStyle/>
            <a:p>
              <a:pPr algn="ctr"/>
              <a:r>
                <a:rPr lang="en-US" sz="1600" b="1" dirty="0">
                  <a:latin typeface="Avenir Heavy" charset="0"/>
                  <a:ea typeface="Avenir Heavy" charset="0"/>
                  <a:cs typeface="Avenir Heavy" charset="0"/>
                </a:rPr>
                <a:t>Reward</a:t>
              </a:r>
            </a:p>
          </p:txBody>
        </p:sp>
      </p:grpSp>
      <p:grpSp>
        <p:nvGrpSpPr>
          <p:cNvPr id="20" name="Group 19"/>
          <p:cNvGrpSpPr/>
          <p:nvPr/>
        </p:nvGrpSpPr>
        <p:grpSpPr>
          <a:xfrm>
            <a:off x="697476" y="1858053"/>
            <a:ext cx="2605301" cy="3075139"/>
            <a:chOff x="726373" y="2497923"/>
            <a:chExt cx="2605301" cy="3075139"/>
          </a:xfrm>
        </p:grpSpPr>
        <p:sp>
          <p:nvSpPr>
            <p:cNvPr id="24" name="Oval 23"/>
            <p:cNvSpPr/>
            <p:nvPr/>
          </p:nvSpPr>
          <p:spPr>
            <a:xfrm>
              <a:off x="726373" y="2497923"/>
              <a:ext cx="2605301" cy="2489703"/>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1311472" y="5234508"/>
              <a:ext cx="1426601" cy="338554"/>
            </a:xfrm>
            <a:prstGeom prst="rect">
              <a:avLst/>
            </a:prstGeom>
            <a:noFill/>
            <a:ln>
              <a:noFill/>
            </a:ln>
          </p:spPr>
          <p:txBody>
            <a:bodyPr wrap="square" rtlCol="0">
              <a:spAutoFit/>
            </a:bodyPr>
            <a:lstStyle/>
            <a:p>
              <a:pPr algn="ctr"/>
              <a:r>
                <a:rPr lang="en-US" sz="1600" b="1" dirty="0">
                  <a:latin typeface="Avenir Heavy" charset="0"/>
                  <a:ea typeface="Avenir Heavy" charset="0"/>
                  <a:cs typeface="Avenir Heavy" charset="0"/>
                </a:rPr>
                <a:t>Motivate</a:t>
              </a: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3035" y="2111391"/>
            <a:ext cx="2471905" cy="186297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443" y="2111391"/>
            <a:ext cx="2763907" cy="208304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2777" y="2059367"/>
            <a:ext cx="2901965" cy="2187088"/>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3583" y="2201067"/>
            <a:ext cx="2863363" cy="1707080"/>
          </a:xfrm>
          <a:prstGeom prst="rect">
            <a:avLst/>
          </a:prstGeom>
        </p:spPr>
      </p:pic>
      <p:sp>
        <p:nvSpPr>
          <p:cNvPr id="3" name="TextBox 2"/>
          <p:cNvSpPr txBox="1"/>
          <p:nvPr/>
        </p:nvSpPr>
        <p:spPr>
          <a:xfrm>
            <a:off x="3987476" y="5278582"/>
            <a:ext cx="4217052" cy="7694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en-US" sz="4400" b="1" dirty="0" smtClean="0"/>
              <a:t>Data &amp; Analytics</a:t>
            </a:r>
            <a:endParaRPr lang="en-US" sz="4400" b="1" dirty="0"/>
          </a:p>
        </p:txBody>
      </p:sp>
    </p:spTree>
    <p:extLst>
      <p:ext uri="{BB962C8B-B14F-4D97-AF65-F5344CB8AC3E}">
        <p14:creationId xmlns:p14="http://schemas.microsoft.com/office/powerpoint/2010/main" val="183624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7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7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15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2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225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 helping build this system</a:t>
            </a:r>
          </a:p>
        </p:txBody>
      </p:sp>
      <p:sp>
        <p:nvSpPr>
          <p:cNvPr id="3" name="Content Placeholder 2"/>
          <p:cNvSpPr>
            <a:spLocks noGrp="1"/>
          </p:cNvSpPr>
          <p:nvPr>
            <p:ph idx="1"/>
          </p:nvPr>
        </p:nvSpPr>
        <p:spPr/>
        <p:txBody>
          <a:bodyPr/>
          <a:lstStyle/>
          <a:p>
            <a:pPr marL="0" indent="0">
              <a:buNone/>
            </a:pPr>
            <a:r>
              <a:rPr lang="en-US" dirty="0"/>
              <a:t>We are working with multiple companies, each bringing their own technology and platforms together, to work cohesively, and we’ll be having them up on the stage in a few minutes.</a:t>
            </a:r>
          </a:p>
        </p:txBody>
      </p:sp>
      <p:pic>
        <p:nvPicPr>
          <p:cNvPr id="5" name="Picture 4"/>
          <p:cNvPicPr>
            <a:picLocks noChangeAspect="1"/>
          </p:cNvPicPr>
          <p:nvPr/>
        </p:nvPicPr>
        <p:blipFill>
          <a:blip r:embed="rId3"/>
          <a:stretch>
            <a:fillRect/>
          </a:stretch>
        </p:blipFill>
        <p:spPr>
          <a:xfrm>
            <a:off x="1312185" y="3257855"/>
            <a:ext cx="4353510" cy="1978868"/>
          </a:xfrm>
          <a:prstGeom prst="rect">
            <a:avLst/>
          </a:prstGeom>
        </p:spPr>
      </p:pic>
      <p:pic>
        <p:nvPicPr>
          <p:cNvPr id="5122" name="Picture 2" descr="FocusMo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900" y="3549581"/>
            <a:ext cx="4359965" cy="1395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562475" y="5209735"/>
            <a:ext cx="3067050" cy="323850"/>
          </a:xfrm>
          <a:prstGeom prst="rect">
            <a:avLst/>
          </a:prstGeom>
        </p:spPr>
      </p:pic>
    </p:spTree>
    <p:extLst>
      <p:ext uri="{BB962C8B-B14F-4D97-AF65-F5344CB8AC3E}">
        <p14:creationId xmlns:p14="http://schemas.microsoft.com/office/powerpoint/2010/main" val="391232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Modular Components of Solution</a:t>
            </a:r>
          </a:p>
        </p:txBody>
      </p:sp>
      <p:pic>
        <p:nvPicPr>
          <p:cNvPr id="4" name="Picture 3"/>
          <p:cNvPicPr>
            <a:picLocks noChangeAspect="1"/>
          </p:cNvPicPr>
          <p:nvPr/>
        </p:nvPicPr>
        <p:blipFill>
          <a:blip r:embed="rId3"/>
          <a:stretch>
            <a:fillRect/>
          </a:stretch>
        </p:blipFill>
        <p:spPr>
          <a:xfrm>
            <a:off x="606388" y="1781728"/>
            <a:ext cx="1049820" cy="2114316"/>
          </a:xfrm>
          <a:prstGeom prst="rect">
            <a:avLst/>
          </a:prstGeom>
        </p:spPr>
      </p:pic>
      <p:pic>
        <p:nvPicPr>
          <p:cNvPr id="5" name="Picture 4"/>
          <p:cNvPicPr>
            <a:picLocks noChangeAspect="1"/>
          </p:cNvPicPr>
          <p:nvPr/>
        </p:nvPicPr>
        <p:blipFill>
          <a:blip r:embed="rId4"/>
          <a:stretch>
            <a:fillRect/>
          </a:stretch>
        </p:blipFill>
        <p:spPr>
          <a:xfrm>
            <a:off x="1858617" y="2394909"/>
            <a:ext cx="830541" cy="1160695"/>
          </a:xfrm>
          <a:prstGeom prst="rect">
            <a:avLst/>
          </a:prstGeom>
        </p:spPr>
      </p:pic>
      <p:pic>
        <p:nvPicPr>
          <p:cNvPr id="6" name="Picture 5"/>
          <p:cNvPicPr>
            <a:picLocks noChangeAspect="1"/>
          </p:cNvPicPr>
          <p:nvPr/>
        </p:nvPicPr>
        <p:blipFill>
          <a:blip r:embed="rId5"/>
          <a:stretch>
            <a:fillRect/>
          </a:stretch>
        </p:blipFill>
        <p:spPr>
          <a:xfrm>
            <a:off x="7777172" y="3178088"/>
            <a:ext cx="2848399" cy="1187577"/>
          </a:xfrm>
          <a:prstGeom prst="rect">
            <a:avLst/>
          </a:prstGeom>
        </p:spPr>
      </p:pic>
      <p:grpSp>
        <p:nvGrpSpPr>
          <p:cNvPr id="20" name="Group 19"/>
          <p:cNvGrpSpPr/>
          <p:nvPr/>
        </p:nvGrpSpPr>
        <p:grpSpPr>
          <a:xfrm>
            <a:off x="523805" y="4191270"/>
            <a:ext cx="4025374" cy="2085677"/>
            <a:chOff x="352768" y="4482139"/>
            <a:chExt cx="4025374" cy="2085677"/>
          </a:xfrm>
        </p:grpSpPr>
        <p:sp>
          <p:nvSpPr>
            <p:cNvPr id="7" name="Rectangle: Top Corners Rounded 6"/>
            <p:cNvSpPr/>
            <p:nvPr/>
          </p:nvSpPr>
          <p:spPr>
            <a:xfrm>
              <a:off x="352768" y="4482139"/>
              <a:ext cx="4025374" cy="2085677"/>
            </a:xfrm>
            <a:prstGeom prst="round2Same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Club App</a:t>
              </a:r>
            </a:p>
          </p:txBody>
        </p:sp>
        <p:sp>
          <p:nvSpPr>
            <p:cNvPr id="11" name="Rectangle: Top Corners Rounded 10"/>
            <p:cNvSpPr/>
            <p:nvPr/>
          </p:nvSpPr>
          <p:spPr>
            <a:xfrm>
              <a:off x="524672" y="5053414"/>
              <a:ext cx="3681568" cy="1514402"/>
            </a:xfrm>
            <a:prstGeom prst="round2Same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1063816" y="4796913"/>
              <a:ext cx="2641984" cy="1200901"/>
            </a:xfrm>
            <a:prstGeom prst="rect">
              <a:avLst/>
            </a:prstGeom>
          </p:spPr>
        </p:pic>
        <p:grpSp>
          <p:nvGrpSpPr>
            <p:cNvPr id="18" name="Group 17"/>
            <p:cNvGrpSpPr/>
            <p:nvPr/>
          </p:nvGrpSpPr>
          <p:grpSpPr>
            <a:xfrm>
              <a:off x="664858" y="5757635"/>
              <a:ext cx="3401194" cy="810181"/>
              <a:chOff x="609600" y="5757635"/>
              <a:chExt cx="3401194" cy="810181"/>
            </a:xfrm>
          </p:grpSpPr>
          <p:sp>
            <p:nvSpPr>
              <p:cNvPr id="12" name="Rectangle 11"/>
              <p:cNvSpPr/>
              <p:nvPr/>
            </p:nvSpPr>
            <p:spPr>
              <a:xfrm>
                <a:off x="609600" y="5757635"/>
                <a:ext cx="1345582" cy="810181"/>
              </a:xfrm>
              <a:prstGeom prst="rect">
                <a:avLst/>
              </a:prstGeom>
              <a:solidFill>
                <a:schemeClr val="accent4">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54474" y="5757635"/>
                <a:ext cx="2056320" cy="810181"/>
              </a:xfrm>
              <a:prstGeom prst="rect">
                <a:avLst/>
              </a:prstGeom>
              <a:solidFill>
                <a:schemeClr val="accent4">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FocusMo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3514" y="5831282"/>
                <a:ext cx="2071180" cy="662886"/>
              </a:xfrm>
              <a:prstGeom prst="rect">
                <a:avLst/>
              </a:prstGeom>
              <a:noFill/>
              <a:effectLst>
                <a:glow>
                  <a:schemeClr val="tx1"/>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a:stretch>
                <a:fillRect/>
              </a:stretch>
            </p:blipFill>
            <p:spPr>
              <a:xfrm>
                <a:off x="646768" y="6114661"/>
                <a:ext cx="1290014" cy="136213"/>
              </a:xfrm>
              <a:prstGeom prst="rect">
                <a:avLst/>
              </a:prstGeom>
            </p:spPr>
          </p:pic>
        </p:grpSp>
      </p:grpSp>
      <p:grpSp>
        <p:nvGrpSpPr>
          <p:cNvPr id="21" name="Group 20"/>
          <p:cNvGrpSpPr/>
          <p:nvPr/>
        </p:nvGrpSpPr>
        <p:grpSpPr>
          <a:xfrm>
            <a:off x="7748417" y="5076046"/>
            <a:ext cx="2908788" cy="1200901"/>
            <a:chOff x="8907663" y="2837215"/>
            <a:chExt cx="2908788" cy="1200901"/>
          </a:xfrm>
        </p:grpSpPr>
        <p:sp>
          <p:nvSpPr>
            <p:cNvPr id="14" name="Rectangle: Rounded Corners 13"/>
            <p:cNvSpPr/>
            <p:nvPr/>
          </p:nvSpPr>
          <p:spPr>
            <a:xfrm>
              <a:off x="8907663" y="2967737"/>
              <a:ext cx="2908788" cy="959110"/>
            </a:xfrm>
            <a:prstGeom prst="round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stretch>
              <a:fillRect/>
            </a:stretch>
          </p:blipFill>
          <p:spPr>
            <a:xfrm>
              <a:off x="9041065" y="2837215"/>
              <a:ext cx="2641984" cy="1200901"/>
            </a:xfrm>
            <a:prstGeom prst="rect">
              <a:avLst/>
            </a:prstGeom>
          </p:spPr>
        </p:pic>
      </p:grpSp>
      <p:pic>
        <p:nvPicPr>
          <p:cNvPr id="17" name="Picture 16"/>
          <p:cNvPicPr>
            <a:picLocks noChangeAspect="1"/>
          </p:cNvPicPr>
          <p:nvPr/>
        </p:nvPicPr>
        <p:blipFill>
          <a:blip r:embed="rId9"/>
          <a:stretch>
            <a:fillRect/>
          </a:stretch>
        </p:blipFill>
        <p:spPr>
          <a:xfrm>
            <a:off x="8028888" y="4365665"/>
            <a:ext cx="2347846" cy="672931"/>
          </a:xfrm>
          <a:prstGeom prst="rect">
            <a:avLst/>
          </a:prstGeom>
        </p:spPr>
      </p:pic>
      <p:sp>
        <p:nvSpPr>
          <p:cNvPr id="22" name="Rectangle 21"/>
          <p:cNvSpPr/>
          <p:nvPr/>
        </p:nvSpPr>
        <p:spPr>
          <a:xfrm>
            <a:off x="2736785" y="1359131"/>
            <a:ext cx="2462322" cy="1107996"/>
          </a:xfrm>
          <a:prstGeom prst="rect">
            <a:avLst/>
          </a:prstGeom>
        </p:spPr>
        <p:txBody>
          <a:bodyPr wrap="square">
            <a:spAutoFit/>
          </a:bodyPr>
          <a:lstStyle/>
          <a:p>
            <a:r>
              <a:rPr lang="en-US" b="1" dirty="0">
                <a:latin typeface="Avenir Heavy" charset="0"/>
                <a:ea typeface="Avenir Heavy" charset="0"/>
                <a:cs typeface="Avenir Heavy" charset="0"/>
              </a:rPr>
              <a:t>Input / capture</a:t>
            </a:r>
            <a:endParaRPr lang="en-US" sz="1200" dirty="0">
              <a:latin typeface="Avenir Book" charset="0"/>
              <a:ea typeface="Avenir Book" charset="0"/>
              <a:cs typeface="Avenir Book" charset="0"/>
            </a:endParaRPr>
          </a:p>
          <a:p>
            <a:pPr marL="285750" indent="-285750">
              <a:buFont typeface="Arial" charset="0"/>
              <a:buChar char="•"/>
            </a:pPr>
            <a:r>
              <a:rPr lang="en-US" sz="1600" dirty="0">
                <a:latin typeface="Avenir Book" charset="0"/>
                <a:ea typeface="Avenir Book" charset="0"/>
                <a:cs typeface="Avenir Book" charset="0"/>
              </a:rPr>
              <a:t>Motion capture</a:t>
            </a:r>
          </a:p>
          <a:p>
            <a:pPr marL="285750" indent="-285750">
              <a:buFont typeface="Arial" charset="0"/>
              <a:buChar char="•"/>
            </a:pPr>
            <a:r>
              <a:rPr lang="en-US" sz="1600" dirty="0">
                <a:latin typeface="Avenir Book" charset="0"/>
                <a:ea typeface="Avenir Book" charset="0"/>
                <a:cs typeface="Avenir Book" charset="0"/>
              </a:rPr>
              <a:t>Wearables </a:t>
            </a:r>
          </a:p>
          <a:p>
            <a:pPr marL="285750" indent="-285750">
              <a:buFont typeface="Arial" charset="0"/>
              <a:buChar char="•"/>
            </a:pPr>
            <a:r>
              <a:rPr lang="en-US" sz="1600" dirty="0">
                <a:latin typeface="Avenir Book" charset="0"/>
                <a:ea typeface="Avenir Book" charset="0"/>
                <a:cs typeface="Avenir Book" charset="0"/>
              </a:rPr>
              <a:t>Phones</a:t>
            </a:r>
          </a:p>
        </p:txBody>
      </p:sp>
      <p:sp>
        <p:nvSpPr>
          <p:cNvPr id="23" name="Rectangle 22"/>
          <p:cNvSpPr/>
          <p:nvPr/>
        </p:nvSpPr>
        <p:spPr>
          <a:xfrm>
            <a:off x="2736785" y="2553496"/>
            <a:ext cx="2798652" cy="1600438"/>
          </a:xfrm>
          <a:prstGeom prst="rect">
            <a:avLst/>
          </a:prstGeom>
        </p:spPr>
        <p:txBody>
          <a:bodyPr wrap="square">
            <a:spAutoFit/>
          </a:bodyPr>
          <a:lstStyle/>
          <a:p>
            <a:r>
              <a:rPr lang="en-US" b="1" dirty="0">
                <a:latin typeface="Avenir Heavy" charset="0"/>
                <a:ea typeface="Avenir Heavy" charset="0"/>
                <a:cs typeface="Avenir Heavy" charset="0"/>
              </a:rPr>
              <a:t>Output / experiences </a:t>
            </a:r>
            <a:endParaRPr lang="en-US" sz="1200" dirty="0">
              <a:latin typeface="Avenir Book" charset="0"/>
              <a:ea typeface="Avenir Book" charset="0"/>
              <a:cs typeface="Avenir Book" charset="0"/>
            </a:endParaRPr>
          </a:p>
          <a:p>
            <a:pPr marL="285750" indent="-285750">
              <a:buFont typeface="Arial" charset="0"/>
              <a:buChar char="•"/>
            </a:pPr>
            <a:r>
              <a:rPr lang="en-US" sz="1600" dirty="0">
                <a:latin typeface="Avenir Book" charset="0"/>
                <a:ea typeface="Avenir Book" charset="0"/>
                <a:cs typeface="Avenir Book" charset="0"/>
              </a:rPr>
              <a:t>Phones </a:t>
            </a:r>
          </a:p>
          <a:p>
            <a:pPr marL="285750" indent="-285750">
              <a:buFont typeface="Arial" charset="0"/>
              <a:buChar char="•"/>
            </a:pPr>
            <a:r>
              <a:rPr lang="en-US" sz="1600" dirty="0" smtClean="0">
                <a:latin typeface="Avenir Book" charset="0"/>
                <a:ea typeface="Avenir Book" charset="0"/>
                <a:cs typeface="Avenir Book" charset="0"/>
              </a:rPr>
              <a:t>Wearables</a:t>
            </a:r>
            <a:endParaRPr lang="en-US" sz="1600" dirty="0">
              <a:latin typeface="Avenir Book" charset="0"/>
              <a:ea typeface="Avenir Book" charset="0"/>
              <a:cs typeface="Avenir Book" charset="0"/>
            </a:endParaRPr>
          </a:p>
          <a:p>
            <a:pPr marL="285750" indent="-285750">
              <a:buFont typeface="Arial" charset="0"/>
              <a:buChar char="•"/>
            </a:pPr>
            <a:r>
              <a:rPr lang="en-US" sz="1600" dirty="0">
                <a:latin typeface="Avenir Book" charset="0"/>
                <a:ea typeface="Avenir Book" charset="0"/>
                <a:cs typeface="Avenir Book" charset="0"/>
              </a:rPr>
              <a:t>Video</a:t>
            </a:r>
          </a:p>
          <a:p>
            <a:pPr marL="285750" indent="-285750">
              <a:buFont typeface="Arial" charset="0"/>
              <a:buChar char="•"/>
            </a:pPr>
            <a:r>
              <a:rPr lang="en-US" sz="1600" dirty="0">
                <a:latin typeface="Avenir Book" charset="0"/>
                <a:ea typeface="Avenir Book" charset="0"/>
                <a:cs typeface="Avenir Book" charset="0"/>
              </a:rPr>
              <a:t>Augmented Reality</a:t>
            </a:r>
          </a:p>
          <a:p>
            <a:pPr marL="285750" indent="-285750">
              <a:buFont typeface="Arial" charset="0"/>
              <a:buChar char="•"/>
            </a:pPr>
            <a:r>
              <a:rPr lang="en-US" sz="1600" dirty="0">
                <a:latin typeface="Avenir Book" charset="0"/>
                <a:ea typeface="Avenir Book" charset="0"/>
                <a:cs typeface="Avenir Book" charset="0"/>
              </a:rPr>
              <a:t>App/Online</a:t>
            </a:r>
          </a:p>
        </p:txBody>
      </p:sp>
      <p:sp>
        <p:nvSpPr>
          <p:cNvPr id="24" name="Rectangle 23"/>
          <p:cNvSpPr/>
          <p:nvPr/>
        </p:nvSpPr>
        <p:spPr>
          <a:xfrm>
            <a:off x="7129237" y="1436373"/>
            <a:ext cx="2462322" cy="1846659"/>
          </a:xfrm>
          <a:prstGeom prst="rect">
            <a:avLst/>
          </a:prstGeom>
        </p:spPr>
        <p:txBody>
          <a:bodyPr wrap="square">
            <a:spAutoFit/>
          </a:bodyPr>
          <a:lstStyle/>
          <a:p>
            <a:r>
              <a:rPr lang="en-US" b="1" dirty="0">
                <a:latin typeface="Avenir Heavy" charset="0"/>
                <a:ea typeface="Avenir Heavy" charset="0"/>
                <a:cs typeface="Avenir Heavy" charset="0"/>
              </a:rPr>
              <a:t>Input / capture</a:t>
            </a:r>
            <a:endParaRPr lang="en-US" sz="1200" dirty="0">
              <a:latin typeface="Avenir Book" charset="0"/>
              <a:ea typeface="Avenir Book" charset="0"/>
              <a:cs typeface="Avenir Book" charset="0"/>
            </a:endParaRPr>
          </a:p>
          <a:p>
            <a:pPr marL="285750" indent="-285750">
              <a:buFont typeface="Arial" charset="0"/>
              <a:buChar char="•"/>
            </a:pPr>
            <a:r>
              <a:rPr lang="en-US" sz="1600" dirty="0" smtClean="0">
                <a:latin typeface="Avenir Book" charset="0"/>
                <a:ea typeface="Avenir Book" charset="0"/>
                <a:cs typeface="Avenir Book" charset="0"/>
              </a:rPr>
              <a:t>Beacons </a:t>
            </a:r>
          </a:p>
          <a:p>
            <a:pPr marL="285750" indent="-285750">
              <a:buFont typeface="Arial" charset="0"/>
              <a:buChar char="•"/>
            </a:pPr>
            <a:r>
              <a:rPr lang="en-US" sz="1600" dirty="0" err="1" smtClean="0">
                <a:latin typeface="Avenir Book" charset="0"/>
                <a:ea typeface="Avenir Book" charset="0"/>
                <a:cs typeface="Avenir Book" charset="0"/>
              </a:rPr>
              <a:t>WiFi</a:t>
            </a:r>
            <a:endParaRPr lang="en-US" sz="1600" dirty="0">
              <a:latin typeface="Avenir Book" charset="0"/>
              <a:ea typeface="Avenir Book" charset="0"/>
              <a:cs typeface="Avenir Book" charset="0"/>
            </a:endParaRPr>
          </a:p>
          <a:p>
            <a:pPr marL="285750" indent="-285750">
              <a:buFont typeface="Arial" charset="0"/>
              <a:buChar char="•"/>
            </a:pPr>
            <a:r>
              <a:rPr lang="en-US" sz="1600" dirty="0" smtClean="0">
                <a:latin typeface="Avenir Book" charset="0"/>
                <a:ea typeface="Avenir Book" charset="0"/>
                <a:cs typeface="Avenir Book" charset="0"/>
              </a:rPr>
              <a:t>Geo-fences </a:t>
            </a:r>
            <a:endParaRPr lang="en-US" sz="1600" dirty="0">
              <a:latin typeface="Avenir Book" charset="0"/>
              <a:ea typeface="Avenir Book" charset="0"/>
              <a:cs typeface="Avenir Book" charset="0"/>
            </a:endParaRPr>
          </a:p>
          <a:p>
            <a:pPr marL="285750" indent="-285750">
              <a:buFont typeface="Arial" charset="0"/>
              <a:buChar char="•"/>
            </a:pPr>
            <a:r>
              <a:rPr lang="en-US" sz="1600" dirty="0">
                <a:latin typeface="Avenir Book" charset="0"/>
                <a:ea typeface="Avenir Book" charset="0"/>
                <a:cs typeface="Avenir Book" charset="0"/>
              </a:rPr>
              <a:t>NFC tags </a:t>
            </a:r>
          </a:p>
          <a:p>
            <a:pPr marL="285750" indent="-285750">
              <a:buFont typeface="Arial" charset="0"/>
              <a:buChar char="•"/>
            </a:pPr>
            <a:r>
              <a:rPr lang="en-US" sz="1600" dirty="0" smtClean="0">
                <a:latin typeface="Avenir Book" charset="0"/>
                <a:ea typeface="Avenir Book" charset="0"/>
                <a:cs typeface="Avenir Book" charset="0"/>
              </a:rPr>
              <a:t>POS</a:t>
            </a:r>
          </a:p>
          <a:p>
            <a:pPr marL="285750" indent="-285750">
              <a:buFont typeface="Arial" charset="0"/>
              <a:buChar char="•"/>
            </a:pPr>
            <a:r>
              <a:rPr lang="en-US" sz="1600" dirty="0">
                <a:latin typeface="Avenir Book" charset="0"/>
                <a:ea typeface="Avenir Book" charset="0"/>
                <a:cs typeface="Avenir Book" charset="0"/>
              </a:rPr>
              <a:t>Video </a:t>
            </a:r>
            <a:r>
              <a:rPr lang="en-US" sz="1600" dirty="0" smtClean="0">
                <a:latin typeface="Avenir Book" charset="0"/>
                <a:ea typeface="Avenir Book" charset="0"/>
                <a:cs typeface="Avenir Book" charset="0"/>
              </a:rPr>
              <a:t>capture</a:t>
            </a:r>
            <a:endParaRPr lang="en-US" sz="1600" dirty="0">
              <a:latin typeface="Avenir Book" charset="0"/>
              <a:ea typeface="Avenir Book" charset="0"/>
              <a:cs typeface="Avenir Book" charset="0"/>
            </a:endParaRPr>
          </a:p>
        </p:txBody>
      </p:sp>
      <p:sp>
        <p:nvSpPr>
          <p:cNvPr id="25" name="Rectangle 24"/>
          <p:cNvSpPr/>
          <p:nvPr/>
        </p:nvSpPr>
        <p:spPr>
          <a:xfrm>
            <a:off x="9393348" y="1436373"/>
            <a:ext cx="2798652" cy="1354217"/>
          </a:xfrm>
          <a:prstGeom prst="rect">
            <a:avLst/>
          </a:prstGeom>
        </p:spPr>
        <p:txBody>
          <a:bodyPr wrap="square">
            <a:spAutoFit/>
          </a:bodyPr>
          <a:lstStyle/>
          <a:p>
            <a:r>
              <a:rPr lang="en-US" b="1" dirty="0">
                <a:latin typeface="Avenir Heavy" charset="0"/>
                <a:ea typeface="Avenir Heavy" charset="0"/>
                <a:cs typeface="Avenir Heavy" charset="0"/>
              </a:rPr>
              <a:t>Output / experiences </a:t>
            </a:r>
            <a:endParaRPr lang="en-US" sz="1200" dirty="0">
              <a:latin typeface="Avenir Book" charset="0"/>
              <a:ea typeface="Avenir Book" charset="0"/>
              <a:cs typeface="Avenir Book" charset="0"/>
            </a:endParaRPr>
          </a:p>
          <a:p>
            <a:pPr marL="285750" indent="-285750">
              <a:buFont typeface="Arial" charset="0"/>
              <a:buChar char="•"/>
            </a:pPr>
            <a:r>
              <a:rPr lang="en-US" sz="1600" dirty="0">
                <a:latin typeface="Avenir Book" charset="0"/>
                <a:ea typeface="Avenir Book" charset="0"/>
                <a:cs typeface="Avenir Book" charset="0"/>
              </a:rPr>
              <a:t>Tablets / POS</a:t>
            </a:r>
          </a:p>
          <a:p>
            <a:pPr marL="285750" indent="-285750">
              <a:buFont typeface="Arial" charset="0"/>
              <a:buChar char="•"/>
            </a:pPr>
            <a:r>
              <a:rPr lang="en-US" sz="1600" dirty="0" smtClean="0">
                <a:latin typeface="Avenir Book" charset="0"/>
                <a:ea typeface="Avenir Book" charset="0"/>
                <a:cs typeface="Avenir Book" charset="0"/>
              </a:rPr>
              <a:t>Signage/Displays</a:t>
            </a:r>
            <a:endParaRPr lang="en-US" sz="1600" dirty="0">
              <a:latin typeface="Avenir Book" charset="0"/>
              <a:ea typeface="Avenir Book" charset="0"/>
              <a:cs typeface="Avenir Book" charset="0"/>
            </a:endParaRPr>
          </a:p>
          <a:p>
            <a:pPr marL="285750" indent="-285750">
              <a:buFont typeface="Arial" charset="0"/>
              <a:buChar char="•"/>
            </a:pPr>
            <a:r>
              <a:rPr lang="en-US" sz="1600" dirty="0" smtClean="0">
                <a:latin typeface="Avenir Book" charset="0"/>
                <a:ea typeface="Avenir Book" charset="0"/>
                <a:cs typeface="Avenir Book" charset="0"/>
              </a:rPr>
              <a:t>VR</a:t>
            </a:r>
            <a:endParaRPr lang="en-US" sz="1600" dirty="0">
              <a:latin typeface="Avenir Book" charset="0"/>
              <a:ea typeface="Avenir Book" charset="0"/>
              <a:cs typeface="Avenir Book" charset="0"/>
            </a:endParaRPr>
          </a:p>
          <a:p>
            <a:pPr marL="285750" indent="-285750">
              <a:buFont typeface="Arial" charset="0"/>
              <a:buChar char="•"/>
            </a:pPr>
            <a:r>
              <a:rPr lang="en-US" sz="1600" dirty="0">
                <a:latin typeface="Avenir Book" charset="0"/>
                <a:ea typeface="Avenir Book" charset="0"/>
                <a:cs typeface="Avenir Book" charset="0"/>
              </a:rPr>
              <a:t>Online</a:t>
            </a:r>
          </a:p>
        </p:txBody>
      </p:sp>
    </p:spTree>
    <p:extLst>
      <p:ext uri="{BB962C8B-B14F-4D97-AF65-F5344CB8AC3E}">
        <p14:creationId xmlns:p14="http://schemas.microsoft.com/office/powerpoint/2010/main" val="27122939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Panelists</a:t>
            </a:r>
          </a:p>
        </p:txBody>
      </p:sp>
      <p:pic>
        <p:nvPicPr>
          <p:cNvPr id="9" name="Picture 8"/>
          <p:cNvPicPr>
            <a:picLocks noChangeAspect="1"/>
          </p:cNvPicPr>
          <p:nvPr/>
        </p:nvPicPr>
        <p:blipFill>
          <a:blip r:embed="rId3"/>
          <a:stretch>
            <a:fillRect/>
          </a:stretch>
        </p:blipFill>
        <p:spPr>
          <a:xfrm>
            <a:off x="838200" y="2185416"/>
            <a:ext cx="2487168" cy="2487168"/>
          </a:xfrm>
          <a:prstGeom prst="ellipse">
            <a:avLst/>
          </a:prstGeom>
        </p:spPr>
      </p:pic>
      <p:sp>
        <p:nvSpPr>
          <p:cNvPr id="10" name="TextBox 9"/>
          <p:cNvSpPr txBox="1"/>
          <p:nvPr/>
        </p:nvSpPr>
        <p:spPr>
          <a:xfrm>
            <a:off x="1272396" y="4962144"/>
            <a:ext cx="1618776" cy="646331"/>
          </a:xfrm>
          <a:prstGeom prst="rect">
            <a:avLst/>
          </a:prstGeom>
          <a:noFill/>
        </p:spPr>
        <p:txBody>
          <a:bodyPr wrap="none" rtlCol="0">
            <a:spAutoFit/>
          </a:bodyPr>
          <a:lstStyle/>
          <a:p>
            <a:pPr algn="ctr"/>
            <a:r>
              <a:rPr lang="en-US" b="1" dirty="0"/>
              <a:t>Jeffrey Cooper</a:t>
            </a:r>
          </a:p>
          <a:p>
            <a:pPr algn="ctr"/>
            <a:r>
              <a:rPr lang="en-US" b="1" dirty="0"/>
              <a:t>Samsung</a:t>
            </a:r>
          </a:p>
        </p:txBody>
      </p:sp>
      <p:sp>
        <p:nvSpPr>
          <p:cNvPr id="11" name="TextBox 10"/>
          <p:cNvSpPr txBox="1"/>
          <p:nvPr/>
        </p:nvSpPr>
        <p:spPr>
          <a:xfrm>
            <a:off x="3356536" y="4962143"/>
            <a:ext cx="2754024" cy="923330"/>
          </a:xfrm>
          <a:prstGeom prst="rect">
            <a:avLst/>
          </a:prstGeom>
          <a:noFill/>
        </p:spPr>
        <p:txBody>
          <a:bodyPr wrap="none" rtlCol="0">
            <a:spAutoFit/>
          </a:bodyPr>
          <a:lstStyle/>
          <a:p>
            <a:pPr algn="ctr"/>
            <a:r>
              <a:rPr lang="en-US" b="1" dirty="0"/>
              <a:t>Erik </a:t>
            </a:r>
            <a:r>
              <a:rPr lang="en-US" b="1" dirty="0" err="1"/>
              <a:t>Bjontegard</a:t>
            </a:r>
            <a:endParaRPr lang="en-US" b="1" dirty="0"/>
          </a:p>
          <a:p>
            <a:pPr algn="ctr"/>
            <a:r>
              <a:rPr lang="en-US" b="1" dirty="0"/>
              <a:t>CEO, Total Communicator</a:t>
            </a:r>
          </a:p>
          <a:p>
            <a:pPr algn="ctr"/>
            <a:r>
              <a:rPr lang="en-US" b="1" dirty="0"/>
              <a:t>Solutions</a:t>
            </a:r>
          </a:p>
        </p:txBody>
      </p:sp>
      <p:sp>
        <p:nvSpPr>
          <p:cNvPr id="12" name="TextBox 11"/>
          <p:cNvSpPr txBox="1"/>
          <p:nvPr/>
        </p:nvSpPr>
        <p:spPr>
          <a:xfrm>
            <a:off x="6346020" y="4962144"/>
            <a:ext cx="2078582" cy="646331"/>
          </a:xfrm>
          <a:prstGeom prst="rect">
            <a:avLst/>
          </a:prstGeom>
          <a:noFill/>
        </p:spPr>
        <p:txBody>
          <a:bodyPr wrap="none" rtlCol="0">
            <a:spAutoFit/>
          </a:bodyPr>
          <a:lstStyle/>
          <a:p>
            <a:pPr algn="ctr"/>
            <a:r>
              <a:rPr lang="en-US" b="1" dirty="0" err="1"/>
              <a:t>Cavan</a:t>
            </a:r>
            <a:r>
              <a:rPr lang="en-US" b="1" dirty="0"/>
              <a:t> Canavan</a:t>
            </a:r>
          </a:p>
          <a:p>
            <a:pPr algn="ctr"/>
            <a:r>
              <a:rPr lang="en-US" b="1" dirty="0"/>
              <a:t>CEO, Focus Motion</a:t>
            </a:r>
          </a:p>
        </p:txBody>
      </p:sp>
      <p:sp>
        <p:nvSpPr>
          <p:cNvPr id="13" name="TextBox 12"/>
          <p:cNvSpPr txBox="1"/>
          <p:nvPr/>
        </p:nvSpPr>
        <p:spPr>
          <a:xfrm>
            <a:off x="8881693" y="4943541"/>
            <a:ext cx="2310761" cy="646331"/>
          </a:xfrm>
          <a:prstGeom prst="rect">
            <a:avLst/>
          </a:prstGeom>
          <a:noFill/>
        </p:spPr>
        <p:txBody>
          <a:bodyPr wrap="none" rtlCol="0">
            <a:spAutoFit/>
          </a:bodyPr>
          <a:lstStyle/>
          <a:p>
            <a:pPr algn="ctr"/>
            <a:r>
              <a:rPr lang="en-US" b="1" dirty="0"/>
              <a:t>Lee Silverstone</a:t>
            </a:r>
          </a:p>
          <a:p>
            <a:pPr algn="ctr"/>
            <a:r>
              <a:rPr lang="en-US" b="1" dirty="0"/>
              <a:t>Cofounder, </a:t>
            </a:r>
            <a:r>
              <a:rPr lang="en-US" b="1" dirty="0" err="1"/>
              <a:t>Gymtrack</a:t>
            </a:r>
            <a:endParaRPr lang="en-US" b="1" dirty="0"/>
          </a:p>
        </p:txBody>
      </p:sp>
      <p:pic>
        <p:nvPicPr>
          <p:cNvPr id="11266" name="Picture 2" descr="Image result for cavan canav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726" y="2185416"/>
            <a:ext cx="2487168" cy="2487168"/>
          </a:xfrm>
          <a:prstGeom prst="ellipse">
            <a:avLst/>
          </a:prstGeom>
          <a:noFill/>
          <a:extLst>
            <a:ext uri="{909E8E84-426E-40DD-AFC4-6F175D3DCCD1}">
              <a14:hiddenFill xmlns:a14="http://schemas.microsoft.com/office/drawing/2010/main">
                <a:solidFill>
                  <a:srgbClr val="FFFFFF"/>
                </a:solidFill>
              </a14:hiddenFill>
            </a:ext>
          </a:extLst>
        </p:spPr>
      </p:pic>
      <p:pic>
        <p:nvPicPr>
          <p:cNvPr id="11274" name="Picture 10" descr="https://media.creativemornings.com/uploads/user/avatar/136830/DSC_12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3489" y="2185416"/>
            <a:ext cx="2487168" cy="2487168"/>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3489963" y="2185416"/>
            <a:ext cx="2487168" cy="2487168"/>
          </a:xfrm>
          <a:prstGeom prst="ellipse">
            <a:avLst/>
          </a:prstGeom>
        </p:spPr>
      </p:pic>
    </p:spTree>
    <p:extLst>
      <p:ext uri="{BB962C8B-B14F-4D97-AF65-F5344CB8AC3E}">
        <p14:creationId xmlns:p14="http://schemas.microsoft.com/office/powerpoint/2010/main" val="161192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 Awareness at an all time high</a:t>
            </a:r>
          </a:p>
        </p:txBody>
      </p:sp>
      <p:sp>
        <p:nvSpPr>
          <p:cNvPr id="3" name="Content Placeholder 2"/>
          <p:cNvSpPr>
            <a:spLocks noGrp="1"/>
          </p:cNvSpPr>
          <p:nvPr>
            <p:ph idx="1"/>
          </p:nvPr>
        </p:nvSpPr>
        <p:spPr/>
        <p:txBody>
          <a:bodyPr/>
          <a:lstStyle/>
          <a:p>
            <a:r>
              <a:rPr lang="en-US" dirty="0"/>
              <a:t>Health awareness is as high as it has ever been, but up to half of all Fitbits end up in a drawer</a:t>
            </a:r>
            <a:r>
              <a:rPr lang="en-US" baseline="30000" dirty="0"/>
              <a:t>(JAMA)</a:t>
            </a:r>
            <a:r>
              <a:rPr lang="en-US" dirty="0"/>
              <a:t>, and obesity rates have stayed the same.</a:t>
            </a:r>
          </a:p>
          <a:p>
            <a:r>
              <a:rPr lang="en-US" dirty="0"/>
              <a:t>Club memberships have risen at a CAGR of 3.5% </a:t>
            </a:r>
            <a:r>
              <a:rPr lang="en-US" baseline="30000" dirty="0"/>
              <a:t>(Statista)</a:t>
            </a:r>
            <a:r>
              <a:rPr lang="en-US" dirty="0"/>
              <a:t> since 2000</a:t>
            </a:r>
          </a:p>
          <a:p>
            <a:r>
              <a:rPr lang="en-US" dirty="0"/>
              <a:t>37% of adults consider themselves overweight </a:t>
            </a:r>
            <a:r>
              <a:rPr lang="en-US" baseline="30000" dirty="0"/>
              <a:t>(Gallup)</a:t>
            </a:r>
            <a:r>
              <a:rPr lang="en-US" dirty="0"/>
              <a:t>, but 68.8% are actually overweight </a:t>
            </a:r>
            <a:r>
              <a:rPr lang="en-US" baseline="30000" dirty="0"/>
              <a:t>(NIH)</a:t>
            </a:r>
          </a:p>
          <a:p>
            <a:r>
              <a:rPr lang="en-US" dirty="0"/>
              <a:t>The average American has gained 24lb since 1960 </a:t>
            </a:r>
            <a:r>
              <a:rPr lang="en-US" baseline="30000" dirty="0"/>
              <a:t>(stateofobesity.org)</a:t>
            </a:r>
          </a:p>
        </p:txBody>
      </p:sp>
    </p:spTree>
    <p:extLst>
      <p:ext uri="{BB962C8B-B14F-4D97-AF65-F5344CB8AC3E}">
        <p14:creationId xmlns:p14="http://schemas.microsoft.com/office/powerpoint/2010/main" val="3231645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Membership Cycle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53956265"/>
              </p:ext>
            </p:extLst>
          </p:nvPr>
        </p:nvGraphicFramePr>
        <p:xfrm>
          <a:off x="1753821" y="1690688"/>
          <a:ext cx="442658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a:spLocks noChangeAspect="1"/>
          </p:cNvSpPr>
          <p:nvPr/>
        </p:nvSpPr>
        <p:spPr>
          <a:xfrm>
            <a:off x="7953404" y="2296429"/>
            <a:ext cx="2726788" cy="2726788"/>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35-45%</a:t>
            </a:r>
          </a:p>
          <a:p>
            <a:pPr algn="ctr"/>
            <a:r>
              <a:rPr lang="en-US" sz="4000" b="1" dirty="0"/>
              <a:t>cancel</a:t>
            </a:r>
          </a:p>
        </p:txBody>
      </p:sp>
      <p:sp>
        <p:nvSpPr>
          <p:cNvPr id="7" name="TextBox 6"/>
          <p:cNvSpPr txBox="1"/>
          <p:nvPr/>
        </p:nvSpPr>
        <p:spPr>
          <a:xfrm>
            <a:off x="8506319" y="5259626"/>
            <a:ext cx="1620957" cy="369332"/>
          </a:xfrm>
          <a:prstGeom prst="rect">
            <a:avLst/>
          </a:prstGeom>
          <a:noFill/>
        </p:spPr>
        <p:txBody>
          <a:bodyPr wrap="none" rtlCol="0">
            <a:spAutoFit/>
          </a:bodyPr>
          <a:lstStyle/>
          <a:p>
            <a:r>
              <a:rPr lang="en-US" dirty="0"/>
              <a:t>Source:  IHRSA</a:t>
            </a:r>
          </a:p>
        </p:txBody>
      </p:sp>
      <p:pic>
        <p:nvPicPr>
          <p:cNvPr id="11" name="Picture 10"/>
          <p:cNvPicPr>
            <a:picLocks noChangeAspect="1"/>
          </p:cNvPicPr>
          <p:nvPr/>
        </p:nvPicPr>
        <p:blipFill>
          <a:blip r:embed="rId8"/>
          <a:stretch>
            <a:fillRect/>
          </a:stretch>
        </p:blipFill>
        <p:spPr>
          <a:xfrm>
            <a:off x="3967112" y="3364992"/>
            <a:ext cx="3986291" cy="1267968"/>
          </a:xfrm>
          <a:prstGeom prst="rect">
            <a:avLst/>
          </a:prstGeom>
        </p:spPr>
      </p:pic>
    </p:spTree>
    <p:extLst>
      <p:ext uri="{BB962C8B-B14F-4D97-AF65-F5344CB8AC3E}">
        <p14:creationId xmlns:p14="http://schemas.microsoft.com/office/powerpoint/2010/main" val="1087849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the numbers</a:t>
            </a:r>
          </a:p>
        </p:txBody>
      </p:sp>
      <p:graphicFrame>
        <p:nvGraphicFramePr>
          <p:cNvPr id="6" name="Diagram 5"/>
          <p:cNvGraphicFramePr/>
          <p:nvPr>
            <p:extLst>
              <p:ext uri="{D42A27DB-BD31-4B8C-83A1-F6EECF244321}">
                <p14:modId xmlns:p14="http://schemas.microsoft.com/office/powerpoint/2010/main" val="2438877910"/>
              </p:ext>
            </p:extLst>
          </p:nvPr>
        </p:nvGraphicFramePr>
        <p:xfrm>
          <a:off x="1888177" y="1448790"/>
          <a:ext cx="8271823" cy="4689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144256" y="6488668"/>
            <a:ext cx="1737142" cy="369332"/>
          </a:xfrm>
          <a:prstGeom prst="rect">
            <a:avLst/>
          </a:prstGeom>
          <a:noFill/>
        </p:spPr>
        <p:txBody>
          <a:bodyPr wrap="none" rtlCol="0">
            <a:spAutoFit/>
          </a:bodyPr>
          <a:lstStyle/>
          <a:p>
            <a:r>
              <a:rPr lang="en-US" dirty="0"/>
              <a:t>Source:  Statista</a:t>
            </a:r>
          </a:p>
        </p:txBody>
      </p:sp>
    </p:spTree>
    <p:extLst>
      <p:ext uri="{BB962C8B-B14F-4D97-AF65-F5344CB8AC3E}">
        <p14:creationId xmlns:p14="http://schemas.microsoft.com/office/powerpoint/2010/main" val="27481050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ohXiRBEtx0mvy.OOvAWCs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CCbp7IGlB0y6Y0g1dARdx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oG1gbrHju06N.HDAL.kZF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eucnRpk0EO9Fbqc.Mgkm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wybAAYjGK0GnOYf1MBtGO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4wuWP33g0e4Lw4mgYaWn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P7IzEg42Yk2Z8wv.E.S82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C_0ZZul.DEqqxinrYlXbv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gk0sso5IkCWvG1ORfs30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QEpKLwNS30mRCUOGswIDm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sDK8XLIRvKiWbAikTu.D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9kfYqjvlO0eQmpIdBBhfs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Vsn78MLA4EatCktXpPw.x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OEW69bSsMUqpfoDtI3iO1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GkpJsMAyeEOdebSLlzN1l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zECPHEo84ESv2aYH3gnKh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E70HqccQMUm8KcgUEGN6z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eAakfc6YsEWZ0CgR4zkXG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Vn2ywpqJ10O_orppBQ5tT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mcPofN9Z00K7ZBOIkgLNwQ"/>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27554</TotalTime>
  <Words>4042</Words>
  <Application>Microsoft Office PowerPoint</Application>
  <PresentationFormat>Custom</PresentationFormat>
  <Paragraphs>805</Paragraphs>
  <Slides>63</Slides>
  <Notes>60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66" baseType="lpstr">
      <vt:lpstr>Depth</vt:lpstr>
      <vt:lpstr>Image</vt:lpstr>
      <vt:lpstr>think-cell Slide</vt:lpstr>
      <vt:lpstr>Fitness 360</vt:lpstr>
      <vt:lpstr>A personal story- the quantified guy</vt:lpstr>
      <vt:lpstr>This is how I did it in2004-5</vt:lpstr>
      <vt:lpstr>Was it worth all the fuss?</vt:lpstr>
      <vt:lpstr>Work &amp; Philosophy</vt:lpstr>
      <vt:lpstr>Personal Fitness and Fitness Clubs</vt:lpstr>
      <vt:lpstr>Health Awareness at an all time high</vt:lpstr>
      <vt:lpstr>Membership Cycle</vt:lpstr>
      <vt:lpstr>By the numbers</vt:lpstr>
      <vt:lpstr>Snapshot of the present</vt:lpstr>
      <vt:lpstr>Today</vt:lpstr>
      <vt:lpstr>Daily Activity</vt:lpstr>
      <vt:lpstr>PowerPoint Presentation</vt:lpstr>
      <vt:lpstr>Areas of ROI for the Club</vt:lpstr>
      <vt:lpstr>A typical week in your life- by hours</vt:lpstr>
      <vt:lpstr>Club view of your week</vt:lpstr>
      <vt:lpstr>What if…</vt:lpstr>
      <vt:lpstr>Use the phone you have</vt:lpstr>
      <vt:lpstr>Consider a smart wearable</vt:lpstr>
      <vt:lpstr>Virtual Tracking</vt:lpstr>
      <vt:lpstr>Context and communication connect the two worlds</vt:lpstr>
      <vt:lpstr>PowerPoint Presentation</vt:lpstr>
      <vt:lpstr>Individual Member Data</vt:lpstr>
      <vt:lpstr>Understand what machines members are using</vt:lpstr>
      <vt:lpstr>Know what machines the member is using</vt:lpstr>
      <vt:lpstr>Context is powerful- automatically detect exercises performed</vt:lpstr>
      <vt:lpstr>PowerPoint Presentation</vt:lpstr>
      <vt:lpstr>Automatically detect exercise performed</vt:lpstr>
      <vt:lpstr>Identify missed muscle groups</vt:lpstr>
      <vt:lpstr>Summarize a day’s workout</vt:lpstr>
      <vt:lpstr>Personal  Trainers</vt:lpstr>
      <vt:lpstr>Remote and Virtual Training</vt:lpstr>
      <vt:lpstr>Group Fitness</vt:lpstr>
      <vt:lpstr>Group Fitness Leaderboard</vt:lpstr>
      <vt:lpstr>Yield Management</vt:lpstr>
      <vt:lpstr>Member Rewards</vt:lpstr>
      <vt:lpstr>Goal Stretching</vt:lpstr>
      <vt:lpstr>Paint the town red</vt:lpstr>
      <vt:lpstr>Broaden member engagement in club</vt:lpstr>
      <vt:lpstr>Balance facility and equipment usage</vt:lpstr>
      <vt:lpstr>Redeem and Pay</vt:lpstr>
      <vt:lpstr>Member Aggregate Data</vt:lpstr>
      <vt:lpstr>Equipment Utilization at the Club Level</vt:lpstr>
      <vt:lpstr>Equipment Maintenance</vt:lpstr>
      <vt:lpstr>Equipment Promotion</vt:lpstr>
      <vt:lpstr>Areas of ROI for the Club</vt:lpstr>
      <vt:lpstr>Where this all leads</vt:lpstr>
      <vt:lpstr>Member Analytics Today</vt:lpstr>
      <vt:lpstr>Possible member analytics- internal</vt:lpstr>
      <vt:lpstr>Possible member analytics- external</vt:lpstr>
      <vt:lpstr>Modularity</vt:lpstr>
      <vt:lpstr>Data &amp; Analytics</vt:lpstr>
      <vt:lpstr>Corporate Wellness</vt:lpstr>
      <vt:lpstr>Smart Wearables Poised To Transform Wellness Market</vt:lpstr>
      <vt:lpstr>GearHub Better Enables Wellness Platforms</vt:lpstr>
      <vt:lpstr>GearHUB Admin and Individual Dashboard</vt:lpstr>
      <vt:lpstr>Wellness Program Statistics</vt:lpstr>
      <vt:lpstr>Corporate Wellness For         Employees (beta)</vt:lpstr>
      <vt:lpstr>PowerPoint Presentation</vt:lpstr>
      <vt:lpstr>Cycle</vt:lpstr>
      <vt:lpstr>Partners helping build this system</vt:lpstr>
      <vt:lpstr>Modular Components of Solution</vt:lpstr>
      <vt:lpstr>Panelists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Cooper</dc:creator>
  <cp:lastModifiedBy>Jeffrey Cooper</cp:lastModifiedBy>
  <cp:revision>323</cp:revision>
  <dcterms:created xsi:type="dcterms:W3CDTF">2016-07-15T05:19:37Z</dcterms:created>
  <dcterms:modified xsi:type="dcterms:W3CDTF">2016-09-14T13:51:27Z</dcterms:modified>
</cp:coreProperties>
</file>