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31"/>
  </p:notesMasterIdLst>
  <p:sldIdLst>
    <p:sldId id="256" r:id="rId2"/>
    <p:sldId id="396" r:id="rId3"/>
    <p:sldId id="319" r:id="rId4"/>
    <p:sldId id="395" r:id="rId5"/>
    <p:sldId id="404" r:id="rId6"/>
    <p:sldId id="403" r:id="rId7"/>
    <p:sldId id="362" r:id="rId8"/>
    <p:sldId id="345" r:id="rId9"/>
    <p:sldId id="346" r:id="rId10"/>
    <p:sldId id="291" r:id="rId11"/>
    <p:sldId id="348" r:id="rId12"/>
    <p:sldId id="349" r:id="rId13"/>
    <p:sldId id="352" r:id="rId14"/>
    <p:sldId id="350" r:id="rId15"/>
    <p:sldId id="347" r:id="rId16"/>
    <p:sldId id="351" r:id="rId17"/>
    <p:sldId id="359" r:id="rId18"/>
    <p:sldId id="388" r:id="rId19"/>
    <p:sldId id="361" r:id="rId20"/>
    <p:sldId id="267" r:id="rId21"/>
    <p:sldId id="316" r:id="rId22"/>
    <p:sldId id="270" r:id="rId23"/>
    <p:sldId id="383" r:id="rId24"/>
    <p:sldId id="399" r:id="rId25"/>
    <p:sldId id="406" r:id="rId26"/>
    <p:sldId id="407" r:id="rId27"/>
    <p:sldId id="408" r:id="rId28"/>
    <p:sldId id="400" r:id="rId29"/>
    <p:sldId id="405"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173CBB50-BD99-41B3-B217-0A26A28B1418}">
          <p14:sldIdLst>
            <p14:sldId id="256"/>
          </p14:sldIdLst>
        </p14:section>
        <p14:section name="Today" id="{C3D669D0-5A2D-4AAF-89FE-E0B7D79B3065}">
          <p14:sldIdLst>
            <p14:sldId id="396"/>
            <p14:sldId id="319"/>
            <p14:sldId id="395"/>
            <p14:sldId id="404"/>
            <p14:sldId id="403"/>
            <p14:sldId id="362"/>
            <p14:sldId id="345"/>
            <p14:sldId id="346"/>
            <p14:sldId id="291"/>
            <p14:sldId id="348"/>
            <p14:sldId id="349"/>
            <p14:sldId id="352"/>
            <p14:sldId id="350"/>
            <p14:sldId id="347"/>
            <p14:sldId id="351"/>
            <p14:sldId id="359"/>
            <p14:sldId id="388"/>
            <p14:sldId id="361"/>
          </p14:sldIdLst>
        </p14:section>
        <p14:section name="Member Rewards" id="{5C6EB466-707A-4F6D-AF57-85C347DE6AB6}">
          <p14:sldIdLst>
            <p14:sldId id="267"/>
            <p14:sldId id="316"/>
            <p14:sldId id="270"/>
          </p14:sldIdLst>
        </p14:section>
        <p14:section name="Data Analytics" id="{01282389-6CBE-499E-8BCE-068524E9E572}">
          <p14:sldIdLst>
            <p14:sldId id="383"/>
            <p14:sldId id="399"/>
            <p14:sldId id="406"/>
            <p14:sldId id="407"/>
            <p14:sldId id="408"/>
            <p14:sldId id="400"/>
            <p14:sldId id="405"/>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69"/>
    <a:srgbClr val="FEE0A4"/>
    <a:srgbClr val="000000"/>
    <a:srgbClr val="FCC65A"/>
    <a:srgbClr val="FDCC6B"/>
    <a:srgbClr val="FCBB3A"/>
    <a:srgbClr val="608F3D"/>
    <a:srgbClr val="FFFF00"/>
    <a:srgbClr val="000040"/>
    <a:srgbClr val="00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86" autoAdjust="0"/>
    <p:restoredTop sz="89869" autoAdjust="0"/>
  </p:normalViewPr>
  <p:slideViewPr>
    <p:cSldViewPr snapToGrid="0">
      <p:cViewPr>
        <p:scale>
          <a:sx n="80" d="100"/>
          <a:sy n="80" d="100"/>
        </p:scale>
        <p:origin x="-72" y="-7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323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FAA95-0A6C-49AD-B6A7-C7343242EF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52CA5F-7C7B-4F08-AD3E-04CEF66C0105}">
      <dgm:prSet phldrT="[Text]"/>
      <dgm:spPr/>
      <dgm:t>
        <a:bodyPr/>
        <a:lstStyle/>
        <a:p>
          <a:r>
            <a:rPr lang="en-US" dirty="0"/>
            <a:t>Incremental Revenue</a:t>
          </a:r>
        </a:p>
      </dgm:t>
    </dgm:pt>
    <dgm:pt modelId="{B5B79392-7364-4CC2-8661-05C6190A4275}" type="parTrans" cxnId="{16D87A03-86C2-433B-AD61-C67AE2124018}">
      <dgm:prSet/>
      <dgm:spPr/>
      <dgm:t>
        <a:bodyPr/>
        <a:lstStyle/>
        <a:p>
          <a:endParaRPr lang="en-US"/>
        </a:p>
      </dgm:t>
    </dgm:pt>
    <dgm:pt modelId="{BFA65F0D-D3A6-4530-9335-59F5B9CA32A5}" type="sibTrans" cxnId="{16D87A03-86C2-433B-AD61-C67AE2124018}">
      <dgm:prSet/>
      <dgm:spPr/>
      <dgm:t>
        <a:bodyPr/>
        <a:lstStyle/>
        <a:p>
          <a:endParaRPr lang="en-US"/>
        </a:p>
      </dgm:t>
    </dgm:pt>
    <dgm:pt modelId="{793AA460-B36E-47CC-9F3F-5F2E77D23221}">
      <dgm:prSet phldrT="[Text]"/>
      <dgm:spPr/>
      <dgm:t>
        <a:bodyPr/>
        <a:lstStyle/>
        <a:p>
          <a:r>
            <a:rPr lang="en-US" dirty="0"/>
            <a:t>Margin Improvement</a:t>
          </a:r>
        </a:p>
      </dgm:t>
    </dgm:pt>
    <dgm:pt modelId="{D0837528-1A49-4D45-8FAA-C0F1B1CBAB73}" type="parTrans" cxnId="{27AD1B1C-1306-42E2-8DBB-9B255B6BF329}">
      <dgm:prSet/>
      <dgm:spPr/>
      <dgm:t>
        <a:bodyPr/>
        <a:lstStyle/>
        <a:p>
          <a:endParaRPr lang="en-US"/>
        </a:p>
      </dgm:t>
    </dgm:pt>
    <dgm:pt modelId="{01D97EC8-ADB5-40A3-9294-2818649485C9}" type="sibTrans" cxnId="{27AD1B1C-1306-42E2-8DBB-9B255B6BF329}">
      <dgm:prSet/>
      <dgm:spPr/>
      <dgm:t>
        <a:bodyPr/>
        <a:lstStyle/>
        <a:p>
          <a:endParaRPr lang="en-US"/>
        </a:p>
      </dgm:t>
    </dgm:pt>
    <dgm:pt modelId="{0B616ACF-A524-43D8-A3DA-BC3832994A47}">
      <dgm:prSet phldrT="[Text]"/>
      <dgm:spPr/>
      <dgm:t>
        <a:bodyPr/>
        <a:lstStyle/>
        <a:p>
          <a:r>
            <a:rPr lang="en-US"/>
            <a:t>Member Value</a:t>
          </a:r>
          <a:endParaRPr lang="en-US" dirty="0"/>
        </a:p>
      </dgm:t>
    </dgm:pt>
    <dgm:pt modelId="{842EC145-CC3E-4E95-8297-EDC455310208}" type="parTrans" cxnId="{F67C1DF2-A923-40E6-B501-6A057D125037}">
      <dgm:prSet/>
      <dgm:spPr/>
      <dgm:t>
        <a:bodyPr/>
        <a:lstStyle/>
        <a:p>
          <a:endParaRPr lang="en-US"/>
        </a:p>
      </dgm:t>
    </dgm:pt>
    <dgm:pt modelId="{0845B7A7-C9C4-4900-83C2-7309FAA77195}" type="sibTrans" cxnId="{F67C1DF2-A923-40E6-B501-6A057D125037}">
      <dgm:prSet/>
      <dgm:spPr/>
      <dgm:t>
        <a:bodyPr/>
        <a:lstStyle/>
        <a:p>
          <a:endParaRPr lang="en-US"/>
        </a:p>
      </dgm:t>
    </dgm:pt>
    <dgm:pt modelId="{FA35BB17-7DCF-4A90-A66B-06328B2DB038}">
      <dgm:prSet/>
      <dgm:spPr/>
      <dgm:t>
        <a:bodyPr/>
        <a:lstStyle/>
        <a:p>
          <a:r>
            <a:rPr lang="en-US" dirty="0"/>
            <a:t>Offer new services</a:t>
          </a:r>
        </a:p>
      </dgm:t>
    </dgm:pt>
    <dgm:pt modelId="{489CB09C-8C34-49F8-BB10-FC1E0BD88DF8}" type="parTrans" cxnId="{AC7329AE-37EC-46ED-96DC-4618DF939319}">
      <dgm:prSet/>
      <dgm:spPr/>
      <dgm:t>
        <a:bodyPr/>
        <a:lstStyle/>
        <a:p>
          <a:endParaRPr lang="en-US"/>
        </a:p>
      </dgm:t>
    </dgm:pt>
    <dgm:pt modelId="{0842B7A8-F371-4060-9C68-B4E33CD2809D}" type="sibTrans" cxnId="{AC7329AE-37EC-46ED-96DC-4618DF939319}">
      <dgm:prSet/>
      <dgm:spPr/>
      <dgm:t>
        <a:bodyPr/>
        <a:lstStyle/>
        <a:p>
          <a:endParaRPr lang="en-US"/>
        </a:p>
      </dgm:t>
    </dgm:pt>
    <dgm:pt modelId="{2C3C62CD-FF53-411E-8520-63DD4C0946C9}">
      <dgm:prSet/>
      <dgm:spPr/>
      <dgm:t>
        <a:bodyPr/>
        <a:lstStyle/>
        <a:p>
          <a:r>
            <a:rPr lang="en-US" dirty="0"/>
            <a:t>Improve facility use &amp; efficiency</a:t>
          </a:r>
        </a:p>
      </dgm:t>
    </dgm:pt>
    <dgm:pt modelId="{6317EAC4-F005-4E3B-97D6-03E12FFEF1F9}" type="parTrans" cxnId="{8D971E81-2233-4735-955E-F935630304ED}">
      <dgm:prSet/>
      <dgm:spPr/>
      <dgm:t>
        <a:bodyPr/>
        <a:lstStyle/>
        <a:p>
          <a:endParaRPr lang="en-US"/>
        </a:p>
      </dgm:t>
    </dgm:pt>
    <dgm:pt modelId="{EFED7023-A280-4D1E-8E5A-162C58CA02DC}" type="sibTrans" cxnId="{8D971E81-2233-4735-955E-F935630304ED}">
      <dgm:prSet/>
      <dgm:spPr/>
      <dgm:t>
        <a:bodyPr/>
        <a:lstStyle/>
        <a:p>
          <a:endParaRPr lang="en-US"/>
        </a:p>
      </dgm:t>
    </dgm:pt>
    <dgm:pt modelId="{503C6822-EF78-4527-B928-7D01D36A9615}">
      <dgm:prSet/>
      <dgm:spPr/>
      <dgm:t>
        <a:bodyPr/>
        <a:lstStyle/>
        <a:p>
          <a:r>
            <a:rPr lang="en-US" dirty="0"/>
            <a:t>Accurate accounting </a:t>
          </a:r>
          <a:r>
            <a:rPr lang="en-US"/>
            <a:t>for classes</a:t>
          </a:r>
          <a:endParaRPr lang="en-US" dirty="0"/>
        </a:p>
      </dgm:t>
    </dgm:pt>
    <dgm:pt modelId="{FCCE2536-5582-45F3-8BAC-08365ECAFC53}" type="parTrans" cxnId="{82259187-B9FB-4856-A3D8-CE37E681D35B}">
      <dgm:prSet/>
      <dgm:spPr/>
      <dgm:t>
        <a:bodyPr/>
        <a:lstStyle/>
        <a:p>
          <a:endParaRPr lang="en-US"/>
        </a:p>
      </dgm:t>
    </dgm:pt>
    <dgm:pt modelId="{B61A12FB-83B7-4A5A-B8C3-9321AB86E0D7}" type="sibTrans" cxnId="{82259187-B9FB-4856-A3D8-CE37E681D35B}">
      <dgm:prSet/>
      <dgm:spPr/>
      <dgm:t>
        <a:bodyPr/>
        <a:lstStyle/>
        <a:p>
          <a:endParaRPr lang="en-US"/>
        </a:p>
      </dgm:t>
    </dgm:pt>
    <dgm:pt modelId="{3678AC21-7695-4901-98D6-801F3A9C07C6}">
      <dgm:prSet/>
      <dgm:spPr/>
      <dgm:t>
        <a:bodyPr/>
        <a:lstStyle/>
        <a:p>
          <a:r>
            <a:rPr lang="en-US" dirty="0"/>
            <a:t>Proactive management</a:t>
          </a:r>
        </a:p>
      </dgm:t>
    </dgm:pt>
    <dgm:pt modelId="{B056CD89-A209-4180-A19A-3D5309D9682F}" type="parTrans" cxnId="{DEFE8C3F-98BD-4991-87AB-1B08D8C1004B}">
      <dgm:prSet/>
      <dgm:spPr/>
      <dgm:t>
        <a:bodyPr/>
        <a:lstStyle/>
        <a:p>
          <a:endParaRPr lang="en-US"/>
        </a:p>
      </dgm:t>
    </dgm:pt>
    <dgm:pt modelId="{6479C03A-0F2A-42D6-9162-19E75F702455}" type="sibTrans" cxnId="{DEFE8C3F-98BD-4991-87AB-1B08D8C1004B}">
      <dgm:prSet/>
      <dgm:spPr/>
      <dgm:t>
        <a:bodyPr/>
        <a:lstStyle/>
        <a:p>
          <a:endParaRPr lang="en-US"/>
        </a:p>
      </dgm:t>
    </dgm:pt>
    <dgm:pt modelId="{53B3E20D-20CF-42DA-A94C-F84FDC80A8E5}">
      <dgm:prSet/>
      <dgm:spPr/>
      <dgm:t>
        <a:bodyPr/>
        <a:lstStyle/>
        <a:p>
          <a:r>
            <a:rPr lang="en-US" dirty="0"/>
            <a:t>Low cost, value added services</a:t>
          </a:r>
        </a:p>
      </dgm:t>
    </dgm:pt>
    <dgm:pt modelId="{5DA4C1DA-28B4-47A8-A292-01147688E13A}" type="parTrans" cxnId="{D2F0A9B0-4BA7-4E95-AE67-362619CAED2F}">
      <dgm:prSet/>
      <dgm:spPr/>
      <dgm:t>
        <a:bodyPr/>
        <a:lstStyle/>
        <a:p>
          <a:endParaRPr lang="en-US"/>
        </a:p>
      </dgm:t>
    </dgm:pt>
    <dgm:pt modelId="{288E5244-59BB-45C6-B036-E6E9E388458A}" type="sibTrans" cxnId="{D2F0A9B0-4BA7-4E95-AE67-362619CAED2F}">
      <dgm:prSet/>
      <dgm:spPr/>
      <dgm:t>
        <a:bodyPr/>
        <a:lstStyle/>
        <a:p>
          <a:endParaRPr lang="en-US"/>
        </a:p>
      </dgm:t>
    </dgm:pt>
    <dgm:pt modelId="{7748A344-CB2F-473C-8DB0-9667DED36F29}">
      <dgm:prSet/>
      <dgm:spPr/>
      <dgm:t>
        <a:bodyPr/>
        <a:lstStyle/>
        <a:p>
          <a:r>
            <a:rPr lang="en-US"/>
            <a:t>Member rewards </a:t>
          </a:r>
          <a:r>
            <a:rPr lang="en-US" dirty="0"/>
            <a:t>for behavior that benefits facility</a:t>
          </a:r>
        </a:p>
      </dgm:t>
    </dgm:pt>
    <dgm:pt modelId="{828751EA-121E-4D27-8D6F-C9F6B59877C9}" type="parTrans" cxnId="{8A687E0F-2D56-4686-B2D7-5EAB2FC71CB2}">
      <dgm:prSet/>
      <dgm:spPr/>
      <dgm:t>
        <a:bodyPr/>
        <a:lstStyle/>
        <a:p>
          <a:endParaRPr lang="en-US"/>
        </a:p>
      </dgm:t>
    </dgm:pt>
    <dgm:pt modelId="{0999828C-390C-410F-B03A-D0411E80A3F8}" type="sibTrans" cxnId="{8A687E0F-2D56-4686-B2D7-5EAB2FC71CB2}">
      <dgm:prSet/>
      <dgm:spPr/>
      <dgm:t>
        <a:bodyPr/>
        <a:lstStyle/>
        <a:p>
          <a:endParaRPr lang="en-US"/>
        </a:p>
      </dgm:t>
    </dgm:pt>
    <dgm:pt modelId="{A94EF2CE-9080-491A-B9CD-8090451CF8D9}">
      <dgm:prSet/>
      <dgm:spPr/>
      <dgm:t>
        <a:bodyPr/>
        <a:lstStyle/>
        <a:p>
          <a:r>
            <a:rPr lang="en-US"/>
            <a:t>Better member </a:t>
          </a:r>
          <a:r>
            <a:rPr lang="en-US" dirty="0"/>
            <a:t>engagement = </a:t>
          </a:r>
          <a:r>
            <a:rPr lang="en-US"/>
            <a:t>happier members</a:t>
          </a:r>
          <a:endParaRPr lang="en-US" dirty="0"/>
        </a:p>
      </dgm:t>
    </dgm:pt>
    <dgm:pt modelId="{471C1409-0076-4ACA-A18C-30AA9AC40DE6}" type="parTrans" cxnId="{E8CA8B1D-6D6F-491D-9C34-D83D166C5B00}">
      <dgm:prSet/>
      <dgm:spPr/>
      <dgm:t>
        <a:bodyPr/>
        <a:lstStyle/>
        <a:p>
          <a:endParaRPr lang="en-US"/>
        </a:p>
      </dgm:t>
    </dgm:pt>
    <dgm:pt modelId="{E69BC45F-76A3-4AC4-9675-E9943E733A78}" type="sibTrans" cxnId="{E8CA8B1D-6D6F-491D-9C34-D83D166C5B00}">
      <dgm:prSet/>
      <dgm:spPr/>
      <dgm:t>
        <a:bodyPr/>
        <a:lstStyle/>
        <a:p>
          <a:endParaRPr lang="en-US"/>
        </a:p>
      </dgm:t>
    </dgm:pt>
    <dgm:pt modelId="{480882CA-AB5C-4819-88EB-3E5B770EC62E}">
      <dgm:prSet/>
      <dgm:spPr/>
      <dgm:t>
        <a:bodyPr/>
        <a:lstStyle/>
        <a:p>
          <a:r>
            <a:rPr lang="en-US"/>
            <a:t>Upsell club offerings</a:t>
          </a:r>
          <a:endParaRPr lang="en-US" dirty="0"/>
        </a:p>
      </dgm:t>
    </dgm:pt>
    <dgm:pt modelId="{8754E8D4-4369-40CC-82AA-5217B03A3741}" type="parTrans" cxnId="{CC11FBB9-6800-4FF9-805F-03CFB78FC734}">
      <dgm:prSet/>
      <dgm:spPr/>
      <dgm:t>
        <a:bodyPr/>
        <a:lstStyle/>
        <a:p>
          <a:endParaRPr lang="en-US"/>
        </a:p>
      </dgm:t>
    </dgm:pt>
    <dgm:pt modelId="{A53F331D-28F3-4FE3-8994-74668832F120}" type="sibTrans" cxnId="{CC11FBB9-6800-4FF9-805F-03CFB78FC734}">
      <dgm:prSet/>
      <dgm:spPr/>
      <dgm:t>
        <a:bodyPr/>
        <a:lstStyle/>
        <a:p>
          <a:endParaRPr lang="en-US"/>
        </a:p>
      </dgm:t>
    </dgm:pt>
    <dgm:pt modelId="{61A3B977-6857-4418-99EE-02CEC6064BFE}">
      <dgm:prSet/>
      <dgm:spPr/>
      <dgm:t>
        <a:bodyPr/>
        <a:lstStyle/>
        <a:p>
          <a:r>
            <a:rPr lang="en-US" dirty="0"/>
            <a:t>New partnership opportunities</a:t>
          </a:r>
        </a:p>
      </dgm:t>
    </dgm:pt>
    <dgm:pt modelId="{BA86A9F7-8CF9-42EF-A8D3-81C894242BE1}" type="parTrans" cxnId="{67DE92D4-44D8-4F8F-950F-3FD8853ED7A8}">
      <dgm:prSet/>
      <dgm:spPr/>
      <dgm:t>
        <a:bodyPr/>
        <a:lstStyle/>
        <a:p>
          <a:endParaRPr lang="en-US"/>
        </a:p>
      </dgm:t>
    </dgm:pt>
    <dgm:pt modelId="{A1B54765-3F21-40C7-95B8-CB2335AE9C5E}" type="sibTrans" cxnId="{67DE92D4-44D8-4F8F-950F-3FD8853ED7A8}">
      <dgm:prSet/>
      <dgm:spPr/>
      <dgm:t>
        <a:bodyPr/>
        <a:lstStyle/>
        <a:p>
          <a:endParaRPr lang="en-US"/>
        </a:p>
      </dgm:t>
    </dgm:pt>
    <dgm:pt modelId="{9FCAEF8F-9917-4A6C-B5E2-C29D93EC4C15}" type="pres">
      <dgm:prSet presAssocID="{DEFFAA95-0A6C-49AD-B6A7-C7343242EF05}" presName="Name0" presStyleCnt="0">
        <dgm:presLayoutVars>
          <dgm:dir/>
          <dgm:animLvl val="lvl"/>
          <dgm:resizeHandles val="exact"/>
        </dgm:presLayoutVars>
      </dgm:prSet>
      <dgm:spPr/>
      <dgm:t>
        <a:bodyPr/>
        <a:lstStyle/>
        <a:p>
          <a:endParaRPr lang="en-US"/>
        </a:p>
      </dgm:t>
    </dgm:pt>
    <dgm:pt modelId="{64F196EC-D52E-48C9-95ED-B3D9AE5F66A3}" type="pres">
      <dgm:prSet presAssocID="{ED52CA5F-7C7B-4F08-AD3E-04CEF66C0105}" presName="composite" presStyleCnt="0"/>
      <dgm:spPr/>
    </dgm:pt>
    <dgm:pt modelId="{2FBAE4D6-92A7-4E93-84BF-0F2B01A5B800}" type="pres">
      <dgm:prSet presAssocID="{ED52CA5F-7C7B-4F08-AD3E-04CEF66C0105}" presName="parTx" presStyleLbl="alignNode1" presStyleIdx="0" presStyleCnt="3">
        <dgm:presLayoutVars>
          <dgm:chMax val="0"/>
          <dgm:chPref val="0"/>
          <dgm:bulletEnabled val="1"/>
        </dgm:presLayoutVars>
      </dgm:prSet>
      <dgm:spPr/>
      <dgm:t>
        <a:bodyPr/>
        <a:lstStyle/>
        <a:p>
          <a:endParaRPr lang="en-US"/>
        </a:p>
      </dgm:t>
    </dgm:pt>
    <dgm:pt modelId="{B856984A-96D0-4F78-B25C-4DD48943FD08}" type="pres">
      <dgm:prSet presAssocID="{ED52CA5F-7C7B-4F08-AD3E-04CEF66C0105}" presName="desTx" presStyleLbl="alignAccFollowNode1" presStyleIdx="0" presStyleCnt="3">
        <dgm:presLayoutVars>
          <dgm:bulletEnabled val="1"/>
        </dgm:presLayoutVars>
      </dgm:prSet>
      <dgm:spPr/>
      <dgm:t>
        <a:bodyPr/>
        <a:lstStyle/>
        <a:p>
          <a:endParaRPr lang="en-US"/>
        </a:p>
      </dgm:t>
    </dgm:pt>
    <dgm:pt modelId="{903E2ABF-D905-4BDC-86BC-D9524A01AC52}" type="pres">
      <dgm:prSet presAssocID="{BFA65F0D-D3A6-4530-9335-59F5B9CA32A5}" presName="space" presStyleCnt="0"/>
      <dgm:spPr/>
    </dgm:pt>
    <dgm:pt modelId="{F00B0CB6-D122-4332-9446-9FE8025AFDDB}" type="pres">
      <dgm:prSet presAssocID="{793AA460-B36E-47CC-9F3F-5F2E77D23221}" presName="composite" presStyleCnt="0"/>
      <dgm:spPr/>
    </dgm:pt>
    <dgm:pt modelId="{722649FF-27A6-4C47-9077-5D0E2884E3D8}" type="pres">
      <dgm:prSet presAssocID="{793AA460-B36E-47CC-9F3F-5F2E77D23221}" presName="parTx" presStyleLbl="alignNode1" presStyleIdx="1" presStyleCnt="3">
        <dgm:presLayoutVars>
          <dgm:chMax val="0"/>
          <dgm:chPref val="0"/>
          <dgm:bulletEnabled val="1"/>
        </dgm:presLayoutVars>
      </dgm:prSet>
      <dgm:spPr/>
      <dgm:t>
        <a:bodyPr/>
        <a:lstStyle/>
        <a:p>
          <a:endParaRPr lang="en-US"/>
        </a:p>
      </dgm:t>
    </dgm:pt>
    <dgm:pt modelId="{A3E1A015-D42E-485A-96BE-863C2C8F9512}" type="pres">
      <dgm:prSet presAssocID="{793AA460-B36E-47CC-9F3F-5F2E77D23221}" presName="desTx" presStyleLbl="alignAccFollowNode1" presStyleIdx="1" presStyleCnt="3">
        <dgm:presLayoutVars>
          <dgm:bulletEnabled val="1"/>
        </dgm:presLayoutVars>
      </dgm:prSet>
      <dgm:spPr/>
      <dgm:t>
        <a:bodyPr/>
        <a:lstStyle/>
        <a:p>
          <a:endParaRPr lang="en-US"/>
        </a:p>
      </dgm:t>
    </dgm:pt>
    <dgm:pt modelId="{89D9EEC8-3981-48AB-8723-F3F63543B605}" type="pres">
      <dgm:prSet presAssocID="{01D97EC8-ADB5-40A3-9294-2818649485C9}" presName="space" presStyleCnt="0"/>
      <dgm:spPr/>
    </dgm:pt>
    <dgm:pt modelId="{5FE8E47A-82AD-48A6-95F8-F28805DB1C2F}" type="pres">
      <dgm:prSet presAssocID="{0B616ACF-A524-43D8-A3DA-BC3832994A47}" presName="composite" presStyleCnt="0"/>
      <dgm:spPr/>
    </dgm:pt>
    <dgm:pt modelId="{CD965419-821E-4326-9286-4D2D878CB206}" type="pres">
      <dgm:prSet presAssocID="{0B616ACF-A524-43D8-A3DA-BC3832994A47}" presName="parTx" presStyleLbl="alignNode1" presStyleIdx="2" presStyleCnt="3">
        <dgm:presLayoutVars>
          <dgm:chMax val="0"/>
          <dgm:chPref val="0"/>
          <dgm:bulletEnabled val="1"/>
        </dgm:presLayoutVars>
      </dgm:prSet>
      <dgm:spPr/>
      <dgm:t>
        <a:bodyPr/>
        <a:lstStyle/>
        <a:p>
          <a:endParaRPr lang="en-US"/>
        </a:p>
      </dgm:t>
    </dgm:pt>
    <dgm:pt modelId="{6B7920B3-4347-4A31-8624-64011CA81D25}" type="pres">
      <dgm:prSet presAssocID="{0B616ACF-A524-43D8-A3DA-BC3832994A47}" presName="desTx" presStyleLbl="alignAccFollowNode1" presStyleIdx="2" presStyleCnt="3">
        <dgm:presLayoutVars>
          <dgm:bulletEnabled val="1"/>
        </dgm:presLayoutVars>
      </dgm:prSet>
      <dgm:spPr/>
      <dgm:t>
        <a:bodyPr/>
        <a:lstStyle/>
        <a:p>
          <a:endParaRPr lang="en-US"/>
        </a:p>
      </dgm:t>
    </dgm:pt>
  </dgm:ptLst>
  <dgm:cxnLst>
    <dgm:cxn modelId="{A2992D81-4387-4141-AB4D-803E4888A814}" type="presOf" srcId="{3678AC21-7695-4901-98D6-801F3A9C07C6}" destId="{A3E1A015-D42E-485A-96BE-863C2C8F9512}" srcOrd="0" destOrd="2" presId="urn:microsoft.com/office/officeart/2005/8/layout/hList1"/>
    <dgm:cxn modelId="{F67C1DF2-A923-40E6-B501-6A057D125037}" srcId="{DEFFAA95-0A6C-49AD-B6A7-C7343242EF05}" destId="{0B616ACF-A524-43D8-A3DA-BC3832994A47}" srcOrd="2" destOrd="0" parTransId="{842EC145-CC3E-4E95-8297-EDC455310208}" sibTransId="{0845B7A7-C9C4-4900-83C2-7309FAA77195}"/>
    <dgm:cxn modelId="{0BF11956-9A42-4C03-A31B-33CDF1425092}" type="presOf" srcId="{793AA460-B36E-47CC-9F3F-5F2E77D23221}" destId="{722649FF-27A6-4C47-9077-5D0E2884E3D8}" srcOrd="0" destOrd="0" presId="urn:microsoft.com/office/officeart/2005/8/layout/hList1"/>
    <dgm:cxn modelId="{27AD1B1C-1306-42E2-8DBB-9B255B6BF329}" srcId="{DEFFAA95-0A6C-49AD-B6A7-C7343242EF05}" destId="{793AA460-B36E-47CC-9F3F-5F2E77D23221}" srcOrd="1" destOrd="0" parTransId="{D0837528-1A49-4D45-8FAA-C0F1B1CBAB73}" sibTransId="{01D97EC8-ADB5-40A3-9294-2818649485C9}"/>
    <dgm:cxn modelId="{D215E2A6-FB86-48A7-85D5-204807DD7A1B}" type="presOf" srcId="{FA35BB17-7DCF-4A90-A66B-06328B2DB038}" destId="{B856984A-96D0-4F78-B25C-4DD48943FD08}" srcOrd="0" destOrd="0" presId="urn:microsoft.com/office/officeart/2005/8/layout/hList1"/>
    <dgm:cxn modelId="{CC11FBB9-6800-4FF9-805F-03CFB78FC734}" srcId="{ED52CA5F-7C7B-4F08-AD3E-04CEF66C0105}" destId="{480882CA-AB5C-4819-88EB-3E5B770EC62E}" srcOrd="1" destOrd="0" parTransId="{8754E8D4-4369-40CC-82AA-5217B03A3741}" sibTransId="{A53F331D-28F3-4FE3-8994-74668832F120}"/>
    <dgm:cxn modelId="{DEFE8C3F-98BD-4991-87AB-1B08D8C1004B}" srcId="{793AA460-B36E-47CC-9F3F-5F2E77D23221}" destId="{3678AC21-7695-4901-98D6-801F3A9C07C6}" srcOrd="2" destOrd="0" parTransId="{B056CD89-A209-4180-A19A-3D5309D9682F}" sibTransId="{6479C03A-0F2A-42D6-9162-19E75F702455}"/>
    <dgm:cxn modelId="{FE0421CC-AC20-46EA-9C82-D0F57DD975EB}" type="presOf" srcId="{0B616ACF-A524-43D8-A3DA-BC3832994A47}" destId="{CD965419-821E-4326-9286-4D2D878CB206}" srcOrd="0" destOrd="0" presId="urn:microsoft.com/office/officeart/2005/8/layout/hList1"/>
    <dgm:cxn modelId="{1A17B616-9409-4E7E-9F2A-D89CDEEFD421}" type="presOf" srcId="{A94EF2CE-9080-491A-B9CD-8090451CF8D9}" destId="{6B7920B3-4347-4A31-8624-64011CA81D25}" srcOrd="0" destOrd="2" presId="urn:microsoft.com/office/officeart/2005/8/layout/hList1"/>
    <dgm:cxn modelId="{4BCCF096-2CDA-43E8-B26B-B664B496626F}" type="presOf" srcId="{503C6822-EF78-4527-B928-7D01D36A9615}" destId="{A3E1A015-D42E-485A-96BE-863C2C8F9512}" srcOrd="0" destOrd="1" presId="urn:microsoft.com/office/officeart/2005/8/layout/hList1"/>
    <dgm:cxn modelId="{342F1A7C-116D-4AEE-9BA0-1ED6F3C2206E}" type="presOf" srcId="{7748A344-CB2F-473C-8DB0-9667DED36F29}" destId="{6B7920B3-4347-4A31-8624-64011CA81D25}" srcOrd="0" destOrd="1" presId="urn:microsoft.com/office/officeart/2005/8/layout/hList1"/>
    <dgm:cxn modelId="{16D87A03-86C2-433B-AD61-C67AE2124018}" srcId="{DEFFAA95-0A6C-49AD-B6A7-C7343242EF05}" destId="{ED52CA5F-7C7B-4F08-AD3E-04CEF66C0105}" srcOrd="0" destOrd="0" parTransId="{B5B79392-7364-4CC2-8661-05C6190A4275}" sibTransId="{BFA65F0D-D3A6-4530-9335-59F5B9CA32A5}"/>
    <dgm:cxn modelId="{8D971E81-2233-4735-955E-F935630304ED}" srcId="{793AA460-B36E-47CC-9F3F-5F2E77D23221}" destId="{2C3C62CD-FF53-411E-8520-63DD4C0946C9}" srcOrd="0" destOrd="0" parTransId="{6317EAC4-F005-4E3B-97D6-03E12FFEF1F9}" sibTransId="{EFED7023-A280-4D1E-8E5A-162C58CA02DC}"/>
    <dgm:cxn modelId="{4E492E0E-F5DA-4B8C-8FD6-86D1BC559C61}" type="presOf" srcId="{DEFFAA95-0A6C-49AD-B6A7-C7343242EF05}" destId="{9FCAEF8F-9917-4A6C-B5E2-C29D93EC4C15}" srcOrd="0" destOrd="0" presId="urn:microsoft.com/office/officeart/2005/8/layout/hList1"/>
    <dgm:cxn modelId="{8A687E0F-2D56-4686-B2D7-5EAB2FC71CB2}" srcId="{0B616ACF-A524-43D8-A3DA-BC3832994A47}" destId="{7748A344-CB2F-473C-8DB0-9667DED36F29}" srcOrd="1" destOrd="0" parTransId="{828751EA-121E-4D27-8D6F-C9F6B59877C9}" sibTransId="{0999828C-390C-410F-B03A-D0411E80A3F8}"/>
    <dgm:cxn modelId="{D2F0A9B0-4BA7-4E95-AE67-362619CAED2F}" srcId="{0B616ACF-A524-43D8-A3DA-BC3832994A47}" destId="{53B3E20D-20CF-42DA-A94C-F84FDC80A8E5}" srcOrd="0" destOrd="0" parTransId="{5DA4C1DA-28B4-47A8-A292-01147688E13A}" sibTransId="{288E5244-59BB-45C6-B036-E6E9E388458A}"/>
    <dgm:cxn modelId="{67DE92D4-44D8-4F8F-950F-3FD8853ED7A8}" srcId="{ED52CA5F-7C7B-4F08-AD3E-04CEF66C0105}" destId="{61A3B977-6857-4418-99EE-02CEC6064BFE}" srcOrd="2" destOrd="0" parTransId="{BA86A9F7-8CF9-42EF-A8D3-81C894242BE1}" sibTransId="{A1B54765-3F21-40C7-95B8-CB2335AE9C5E}"/>
    <dgm:cxn modelId="{82259187-B9FB-4856-A3D8-CE37E681D35B}" srcId="{793AA460-B36E-47CC-9F3F-5F2E77D23221}" destId="{503C6822-EF78-4527-B928-7D01D36A9615}" srcOrd="1" destOrd="0" parTransId="{FCCE2536-5582-45F3-8BAC-08365ECAFC53}" sibTransId="{B61A12FB-83B7-4A5A-B8C3-9321AB86E0D7}"/>
    <dgm:cxn modelId="{41BAF14D-04B7-4CE6-929A-366F322CDAC1}" type="presOf" srcId="{ED52CA5F-7C7B-4F08-AD3E-04CEF66C0105}" destId="{2FBAE4D6-92A7-4E93-84BF-0F2B01A5B800}" srcOrd="0" destOrd="0" presId="urn:microsoft.com/office/officeart/2005/8/layout/hList1"/>
    <dgm:cxn modelId="{E8CA8B1D-6D6F-491D-9C34-D83D166C5B00}" srcId="{0B616ACF-A524-43D8-A3DA-BC3832994A47}" destId="{A94EF2CE-9080-491A-B9CD-8090451CF8D9}" srcOrd="2" destOrd="0" parTransId="{471C1409-0076-4ACA-A18C-30AA9AC40DE6}" sibTransId="{E69BC45F-76A3-4AC4-9675-E9943E733A78}"/>
    <dgm:cxn modelId="{AC7329AE-37EC-46ED-96DC-4618DF939319}" srcId="{ED52CA5F-7C7B-4F08-AD3E-04CEF66C0105}" destId="{FA35BB17-7DCF-4A90-A66B-06328B2DB038}" srcOrd="0" destOrd="0" parTransId="{489CB09C-8C34-49F8-BB10-FC1E0BD88DF8}" sibTransId="{0842B7A8-F371-4060-9C68-B4E33CD2809D}"/>
    <dgm:cxn modelId="{67B83AC6-3212-456A-BB4B-BDE36159FB1B}" type="presOf" srcId="{61A3B977-6857-4418-99EE-02CEC6064BFE}" destId="{B856984A-96D0-4F78-B25C-4DD48943FD08}" srcOrd="0" destOrd="2" presId="urn:microsoft.com/office/officeart/2005/8/layout/hList1"/>
    <dgm:cxn modelId="{3BB7055C-8131-4319-A96E-C54D2409B705}" type="presOf" srcId="{480882CA-AB5C-4819-88EB-3E5B770EC62E}" destId="{B856984A-96D0-4F78-B25C-4DD48943FD08}" srcOrd="0" destOrd="1" presId="urn:microsoft.com/office/officeart/2005/8/layout/hList1"/>
    <dgm:cxn modelId="{42D6CBCE-07E3-4D60-A6CE-0A8738BBAC70}" type="presOf" srcId="{2C3C62CD-FF53-411E-8520-63DD4C0946C9}" destId="{A3E1A015-D42E-485A-96BE-863C2C8F9512}" srcOrd="0" destOrd="0" presId="urn:microsoft.com/office/officeart/2005/8/layout/hList1"/>
    <dgm:cxn modelId="{87BCC06D-A867-4E5C-A59D-FD8183150F53}" type="presOf" srcId="{53B3E20D-20CF-42DA-A94C-F84FDC80A8E5}" destId="{6B7920B3-4347-4A31-8624-64011CA81D25}" srcOrd="0" destOrd="0" presId="urn:microsoft.com/office/officeart/2005/8/layout/hList1"/>
    <dgm:cxn modelId="{22D1D648-0E28-40F9-9A9E-078810F6CD8E}" type="presParOf" srcId="{9FCAEF8F-9917-4A6C-B5E2-C29D93EC4C15}" destId="{64F196EC-D52E-48C9-95ED-B3D9AE5F66A3}" srcOrd="0" destOrd="0" presId="urn:microsoft.com/office/officeart/2005/8/layout/hList1"/>
    <dgm:cxn modelId="{6F3A6E08-7139-4F15-9667-EEC549E1E817}" type="presParOf" srcId="{64F196EC-D52E-48C9-95ED-B3D9AE5F66A3}" destId="{2FBAE4D6-92A7-4E93-84BF-0F2B01A5B800}" srcOrd="0" destOrd="0" presId="urn:microsoft.com/office/officeart/2005/8/layout/hList1"/>
    <dgm:cxn modelId="{D8BB8F87-E855-417A-8356-C3D322D7E17A}" type="presParOf" srcId="{64F196EC-D52E-48C9-95ED-B3D9AE5F66A3}" destId="{B856984A-96D0-4F78-B25C-4DD48943FD08}" srcOrd="1" destOrd="0" presId="urn:microsoft.com/office/officeart/2005/8/layout/hList1"/>
    <dgm:cxn modelId="{6CE94E3B-499C-4FB8-888D-8D88E689AFC8}" type="presParOf" srcId="{9FCAEF8F-9917-4A6C-B5E2-C29D93EC4C15}" destId="{903E2ABF-D905-4BDC-86BC-D9524A01AC52}" srcOrd="1" destOrd="0" presId="urn:microsoft.com/office/officeart/2005/8/layout/hList1"/>
    <dgm:cxn modelId="{8D5332A6-1CC9-4B0D-99A5-780CAA65809E}" type="presParOf" srcId="{9FCAEF8F-9917-4A6C-B5E2-C29D93EC4C15}" destId="{F00B0CB6-D122-4332-9446-9FE8025AFDDB}" srcOrd="2" destOrd="0" presId="urn:microsoft.com/office/officeart/2005/8/layout/hList1"/>
    <dgm:cxn modelId="{5E0D08A5-9AA0-47E0-8C78-B2712C39CA70}" type="presParOf" srcId="{F00B0CB6-D122-4332-9446-9FE8025AFDDB}" destId="{722649FF-27A6-4C47-9077-5D0E2884E3D8}" srcOrd="0" destOrd="0" presId="urn:microsoft.com/office/officeart/2005/8/layout/hList1"/>
    <dgm:cxn modelId="{477D0B22-9494-4011-9498-909BD48AF488}" type="presParOf" srcId="{F00B0CB6-D122-4332-9446-9FE8025AFDDB}" destId="{A3E1A015-D42E-485A-96BE-863C2C8F9512}" srcOrd="1" destOrd="0" presId="urn:microsoft.com/office/officeart/2005/8/layout/hList1"/>
    <dgm:cxn modelId="{1B335998-5490-4DD1-8446-15A5C99D3A21}" type="presParOf" srcId="{9FCAEF8F-9917-4A6C-B5E2-C29D93EC4C15}" destId="{89D9EEC8-3981-48AB-8723-F3F63543B605}" srcOrd="3" destOrd="0" presId="urn:microsoft.com/office/officeart/2005/8/layout/hList1"/>
    <dgm:cxn modelId="{7E2DFDB2-02D2-47CC-94A2-EF7FC88F24A0}" type="presParOf" srcId="{9FCAEF8F-9917-4A6C-B5E2-C29D93EC4C15}" destId="{5FE8E47A-82AD-48A6-95F8-F28805DB1C2F}" srcOrd="4" destOrd="0" presId="urn:microsoft.com/office/officeart/2005/8/layout/hList1"/>
    <dgm:cxn modelId="{F10E1368-8587-4FF8-9C95-78C1130A8FC4}" type="presParOf" srcId="{5FE8E47A-82AD-48A6-95F8-F28805DB1C2F}" destId="{CD965419-821E-4326-9286-4D2D878CB206}" srcOrd="0" destOrd="0" presId="urn:microsoft.com/office/officeart/2005/8/layout/hList1"/>
    <dgm:cxn modelId="{7FA09536-0DCB-4D71-B2DE-7A1B3F06F424}" type="presParOf" srcId="{5FE8E47A-82AD-48A6-95F8-F28805DB1C2F}" destId="{6B7920B3-4347-4A31-8624-64011CA81D2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E4D6-92A7-4E93-84BF-0F2B01A5B800}">
      <dsp:nvSpPr>
        <dsp:cNvPr id="0" name=""/>
        <dsp:cNvSpPr/>
      </dsp:nvSpPr>
      <dsp:spPr>
        <a:xfrm>
          <a:off x="3197" y="18736"/>
          <a:ext cx="3117874"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a:t>Incremental Revenue</a:t>
          </a:r>
        </a:p>
      </dsp:txBody>
      <dsp:txXfrm>
        <a:off x="3197" y="18736"/>
        <a:ext cx="3117874" cy="662400"/>
      </dsp:txXfrm>
    </dsp:sp>
    <dsp:sp modelId="{B856984A-96D0-4F78-B25C-4DD48943FD08}">
      <dsp:nvSpPr>
        <dsp:cNvPr id="0" name=""/>
        <dsp:cNvSpPr/>
      </dsp:nvSpPr>
      <dsp:spPr>
        <a:xfrm>
          <a:off x="3197" y="681136"/>
          <a:ext cx="3117874" cy="30031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Offer new services</a:t>
          </a:r>
        </a:p>
        <a:p>
          <a:pPr marL="228600" lvl="1" indent="-228600" algn="l" defTabSz="1022350">
            <a:lnSpc>
              <a:spcPct val="90000"/>
            </a:lnSpc>
            <a:spcBef>
              <a:spcPct val="0"/>
            </a:spcBef>
            <a:spcAft>
              <a:spcPct val="15000"/>
            </a:spcAft>
            <a:buChar char="••"/>
          </a:pPr>
          <a:r>
            <a:rPr lang="en-US" sz="2300" kern="1200"/>
            <a:t>Upsell club offerings</a:t>
          </a:r>
          <a:endParaRPr lang="en-US" sz="2300" kern="1200" dirty="0"/>
        </a:p>
        <a:p>
          <a:pPr marL="228600" lvl="1" indent="-228600" algn="l" defTabSz="1022350">
            <a:lnSpc>
              <a:spcPct val="90000"/>
            </a:lnSpc>
            <a:spcBef>
              <a:spcPct val="0"/>
            </a:spcBef>
            <a:spcAft>
              <a:spcPct val="15000"/>
            </a:spcAft>
            <a:buChar char="••"/>
          </a:pPr>
          <a:r>
            <a:rPr lang="en-US" sz="2300" kern="1200" dirty="0"/>
            <a:t>New partnership opportunities</a:t>
          </a:r>
        </a:p>
      </dsp:txBody>
      <dsp:txXfrm>
        <a:off x="3197" y="681136"/>
        <a:ext cx="3117874" cy="3003105"/>
      </dsp:txXfrm>
    </dsp:sp>
    <dsp:sp modelId="{722649FF-27A6-4C47-9077-5D0E2884E3D8}">
      <dsp:nvSpPr>
        <dsp:cNvPr id="0" name=""/>
        <dsp:cNvSpPr/>
      </dsp:nvSpPr>
      <dsp:spPr>
        <a:xfrm>
          <a:off x="3557575" y="18736"/>
          <a:ext cx="3117874"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a:t>Margin Improvement</a:t>
          </a:r>
        </a:p>
      </dsp:txBody>
      <dsp:txXfrm>
        <a:off x="3557575" y="18736"/>
        <a:ext cx="3117874" cy="662400"/>
      </dsp:txXfrm>
    </dsp:sp>
    <dsp:sp modelId="{A3E1A015-D42E-485A-96BE-863C2C8F9512}">
      <dsp:nvSpPr>
        <dsp:cNvPr id="0" name=""/>
        <dsp:cNvSpPr/>
      </dsp:nvSpPr>
      <dsp:spPr>
        <a:xfrm>
          <a:off x="3557575" y="681136"/>
          <a:ext cx="3117874" cy="30031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Improve facility use &amp; efficiency</a:t>
          </a:r>
        </a:p>
        <a:p>
          <a:pPr marL="228600" lvl="1" indent="-228600" algn="l" defTabSz="1022350">
            <a:lnSpc>
              <a:spcPct val="90000"/>
            </a:lnSpc>
            <a:spcBef>
              <a:spcPct val="0"/>
            </a:spcBef>
            <a:spcAft>
              <a:spcPct val="15000"/>
            </a:spcAft>
            <a:buChar char="••"/>
          </a:pPr>
          <a:r>
            <a:rPr lang="en-US" sz="2300" kern="1200" dirty="0"/>
            <a:t>Accurate accounting </a:t>
          </a:r>
          <a:r>
            <a:rPr lang="en-US" sz="2300" kern="1200"/>
            <a:t>for classes</a:t>
          </a:r>
          <a:endParaRPr lang="en-US" sz="2300" kern="1200" dirty="0"/>
        </a:p>
        <a:p>
          <a:pPr marL="228600" lvl="1" indent="-228600" algn="l" defTabSz="1022350">
            <a:lnSpc>
              <a:spcPct val="90000"/>
            </a:lnSpc>
            <a:spcBef>
              <a:spcPct val="0"/>
            </a:spcBef>
            <a:spcAft>
              <a:spcPct val="15000"/>
            </a:spcAft>
            <a:buChar char="••"/>
          </a:pPr>
          <a:r>
            <a:rPr lang="en-US" sz="2300" kern="1200" dirty="0"/>
            <a:t>Proactive management</a:t>
          </a:r>
        </a:p>
      </dsp:txBody>
      <dsp:txXfrm>
        <a:off x="3557575" y="681136"/>
        <a:ext cx="3117874" cy="3003105"/>
      </dsp:txXfrm>
    </dsp:sp>
    <dsp:sp modelId="{CD965419-821E-4326-9286-4D2D878CB206}">
      <dsp:nvSpPr>
        <dsp:cNvPr id="0" name=""/>
        <dsp:cNvSpPr/>
      </dsp:nvSpPr>
      <dsp:spPr>
        <a:xfrm>
          <a:off x="7111952" y="18736"/>
          <a:ext cx="3117874"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a:t>Member Value</a:t>
          </a:r>
          <a:endParaRPr lang="en-US" sz="2300" kern="1200" dirty="0"/>
        </a:p>
      </dsp:txBody>
      <dsp:txXfrm>
        <a:off x="7111952" y="18736"/>
        <a:ext cx="3117874" cy="662400"/>
      </dsp:txXfrm>
    </dsp:sp>
    <dsp:sp modelId="{6B7920B3-4347-4A31-8624-64011CA81D25}">
      <dsp:nvSpPr>
        <dsp:cNvPr id="0" name=""/>
        <dsp:cNvSpPr/>
      </dsp:nvSpPr>
      <dsp:spPr>
        <a:xfrm>
          <a:off x="7111952" y="681136"/>
          <a:ext cx="3117874" cy="30031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Low cost, value added services</a:t>
          </a:r>
        </a:p>
        <a:p>
          <a:pPr marL="228600" lvl="1" indent="-228600" algn="l" defTabSz="1022350">
            <a:lnSpc>
              <a:spcPct val="90000"/>
            </a:lnSpc>
            <a:spcBef>
              <a:spcPct val="0"/>
            </a:spcBef>
            <a:spcAft>
              <a:spcPct val="15000"/>
            </a:spcAft>
            <a:buChar char="••"/>
          </a:pPr>
          <a:r>
            <a:rPr lang="en-US" sz="2300" kern="1200"/>
            <a:t>Member rewards </a:t>
          </a:r>
          <a:r>
            <a:rPr lang="en-US" sz="2300" kern="1200" dirty="0"/>
            <a:t>for behavior that benefits facility</a:t>
          </a:r>
        </a:p>
        <a:p>
          <a:pPr marL="228600" lvl="1" indent="-228600" algn="l" defTabSz="1022350">
            <a:lnSpc>
              <a:spcPct val="90000"/>
            </a:lnSpc>
            <a:spcBef>
              <a:spcPct val="0"/>
            </a:spcBef>
            <a:spcAft>
              <a:spcPct val="15000"/>
            </a:spcAft>
            <a:buChar char="••"/>
          </a:pPr>
          <a:r>
            <a:rPr lang="en-US" sz="2300" kern="1200"/>
            <a:t>Better member </a:t>
          </a:r>
          <a:r>
            <a:rPr lang="en-US" sz="2300" kern="1200" dirty="0"/>
            <a:t>engagement = </a:t>
          </a:r>
          <a:r>
            <a:rPr lang="en-US" sz="2300" kern="1200"/>
            <a:t>happier members</a:t>
          </a:r>
          <a:endParaRPr lang="en-US" sz="2300" kern="1200" dirty="0"/>
        </a:p>
      </dsp:txBody>
      <dsp:txXfrm>
        <a:off x="7111952" y="681136"/>
        <a:ext cx="3117874" cy="300310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74BFDB85-6C39-46E8-A999-1B02D5CF19F8}" type="datetimeFigureOut">
              <a:rPr lang="en-US" smtClean="0"/>
              <a:t>1/10/2017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4549341-0DD6-4D93-B3F1-4461A8791751}" type="slidenum">
              <a:rPr lang="en-US" smtClean="0"/>
              <a:t>‹#›</a:t>
            </a:fld>
            <a:endParaRPr lang="en-US"/>
          </a:p>
        </p:txBody>
      </p:sp>
    </p:spTree>
    <p:extLst>
      <p:ext uri="{BB962C8B-B14F-4D97-AF65-F5344CB8AC3E}">
        <p14:creationId xmlns:p14="http://schemas.microsoft.com/office/powerpoint/2010/main" val="188362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of technology</a:t>
            </a:r>
            <a:r>
              <a:rPr lang="en-US" baseline="0" dirty="0"/>
              <a:t> intersection with fitness, making it personal</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a:t>
            </a:fld>
            <a:endParaRPr lang="en-US"/>
          </a:p>
        </p:txBody>
      </p:sp>
    </p:spTree>
    <p:extLst>
      <p:ext uri="{BB962C8B-B14F-4D97-AF65-F5344CB8AC3E}">
        <p14:creationId xmlns:p14="http://schemas.microsoft.com/office/powerpoint/2010/main" val="3726842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Check in just by walking in.</a:t>
            </a:r>
          </a:p>
          <a:p>
            <a:pPr marL="171450" indent="-171450">
              <a:buFont typeface="Arial" panose="020B0604020202020204" pitchFamily="34" charset="0"/>
              <a:buChar char="•"/>
            </a:pPr>
            <a:r>
              <a:rPr lang="en-US" dirty="0"/>
              <a:t>Alert front desk to status such</a:t>
            </a:r>
            <a:r>
              <a:rPr lang="en-US" baseline="0" dirty="0"/>
              <a:t> as lapsed credit card.</a:t>
            </a:r>
          </a:p>
          <a:p>
            <a:pPr marL="171450" indent="-171450">
              <a:buFont typeface="Arial" panose="020B0604020202020204" pitchFamily="34" charset="0"/>
              <a:buChar char="•"/>
            </a:pPr>
            <a:r>
              <a:rPr lang="en-US" baseline="0" dirty="0"/>
              <a:t>Greet them by name.  </a:t>
            </a:r>
          </a:p>
          <a:p>
            <a:pPr marL="171450" indent="-171450">
              <a:buFont typeface="Arial" panose="020B0604020202020204" pitchFamily="34" charset="0"/>
              <a:buChar char="•"/>
            </a:pPr>
            <a:r>
              <a:rPr lang="en-US" baseline="0" dirty="0"/>
              <a:t>Recognize achievements (years of membership, activity level, status gains)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15</a:t>
            </a:fld>
            <a:endParaRPr lang="en-US" dirty="0"/>
          </a:p>
        </p:txBody>
      </p:sp>
    </p:spTree>
    <p:extLst>
      <p:ext uri="{BB962C8B-B14F-4D97-AF65-F5344CB8AC3E}">
        <p14:creationId xmlns:p14="http://schemas.microsoft.com/office/powerpoint/2010/main" val="197391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Promote</a:t>
            </a:r>
            <a:r>
              <a:rPr lang="en-US" baseline="0" dirty="0"/>
              <a:t> group fitness- members who participate in group fitness classes are typically more loyal.</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16</a:t>
            </a:fld>
            <a:endParaRPr lang="en-US" dirty="0"/>
          </a:p>
        </p:txBody>
      </p:sp>
    </p:spTree>
    <p:extLst>
      <p:ext uri="{BB962C8B-B14F-4D97-AF65-F5344CB8AC3E}">
        <p14:creationId xmlns:p14="http://schemas.microsoft.com/office/powerpoint/2010/main" val="342758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a:t>
            </a:r>
            <a:r>
              <a:rPr lang="en-US" baseline="0" dirty="0"/>
              <a:t> out what equipment is being used by which members.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17</a:t>
            </a:fld>
            <a:endParaRPr lang="en-US"/>
          </a:p>
        </p:txBody>
      </p:sp>
    </p:spTree>
    <p:extLst>
      <p:ext uri="{BB962C8B-B14F-4D97-AF65-F5344CB8AC3E}">
        <p14:creationId xmlns:p14="http://schemas.microsoft.com/office/powerpoint/2010/main" val="77914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equipment,</a:t>
            </a:r>
            <a:r>
              <a:rPr lang="en-US" baseline="0" dirty="0"/>
              <a:t> you can provide VOD</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18</a:t>
            </a:fld>
            <a:endParaRPr lang="en-US"/>
          </a:p>
        </p:txBody>
      </p:sp>
    </p:spTree>
    <p:extLst>
      <p:ext uri="{BB962C8B-B14F-4D97-AF65-F5344CB8AC3E}">
        <p14:creationId xmlns:p14="http://schemas.microsoft.com/office/powerpoint/2010/main" val="168334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switch to the Member perspective.  How do you view your members?</a:t>
            </a:r>
          </a:p>
        </p:txBody>
      </p:sp>
      <p:sp>
        <p:nvSpPr>
          <p:cNvPr id="4" name="Slide Number Placeholder 3"/>
          <p:cNvSpPr>
            <a:spLocks noGrp="1"/>
          </p:cNvSpPr>
          <p:nvPr>
            <p:ph type="sldNum" sz="quarter" idx="10"/>
          </p:nvPr>
        </p:nvSpPr>
        <p:spPr/>
        <p:txBody>
          <a:bodyPr/>
          <a:lstStyle/>
          <a:p>
            <a:fld id="{E4549341-0DD6-4D93-B3F1-4461A8791751}" type="slidenum">
              <a:rPr lang="en-US" smtClean="0"/>
              <a:t>19</a:t>
            </a:fld>
            <a:endParaRPr lang="en-US"/>
          </a:p>
        </p:txBody>
      </p:sp>
    </p:spTree>
    <p:extLst>
      <p:ext uri="{BB962C8B-B14F-4D97-AF65-F5344CB8AC3E}">
        <p14:creationId xmlns:p14="http://schemas.microsoft.com/office/powerpoint/2010/main" val="1057428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a:t>
            </a:r>
            <a:r>
              <a:rPr lang="en-US" baseline="0" dirty="0"/>
              <a:t> begun to collect all this data, how do you use it?</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20</a:t>
            </a:fld>
            <a:endParaRPr lang="en-US"/>
          </a:p>
        </p:txBody>
      </p:sp>
    </p:spTree>
    <p:extLst>
      <p:ext uri="{BB962C8B-B14F-4D97-AF65-F5344CB8AC3E}">
        <p14:creationId xmlns:p14="http://schemas.microsoft.com/office/powerpoint/2010/main" val="114405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back to the heatmap,</a:t>
            </a:r>
            <a:r>
              <a:rPr lang="en-US" baseline="0" dirty="0"/>
              <a:t> you can use this information to broaden members’ repertoire </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21</a:t>
            </a:fld>
            <a:endParaRPr lang="en-US"/>
          </a:p>
        </p:txBody>
      </p:sp>
    </p:spTree>
    <p:extLst>
      <p:ext uri="{BB962C8B-B14F-4D97-AF65-F5344CB8AC3E}">
        <p14:creationId xmlns:p14="http://schemas.microsoft.com/office/powerpoint/2010/main" val="185845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 balancing.</a:t>
            </a:r>
          </a:p>
          <a:p>
            <a:r>
              <a:rPr lang="en-US" dirty="0"/>
              <a:t>One</a:t>
            </a:r>
            <a:r>
              <a:rPr lang="en-US" baseline="0" dirty="0"/>
              <a:t> of the complaints was “overcrowded gym”</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22</a:t>
            </a:fld>
            <a:endParaRPr lang="en-US"/>
          </a:p>
        </p:txBody>
      </p:sp>
    </p:spTree>
    <p:extLst>
      <p:ext uri="{BB962C8B-B14F-4D97-AF65-F5344CB8AC3E}">
        <p14:creationId xmlns:p14="http://schemas.microsoft.com/office/powerpoint/2010/main" val="381924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23</a:t>
            </a:fld>
            <a:endParaRPr lang="en-US"/>
          </a:p>
        </p:txBody>
      </p:sp>
    </p:spTree>
    <p:extLst>
      <p:ext uri="{BB962C8B-B14F-4D97-AF65-F5344CB8AC3E}">
        <p14:creationId xmlns:p14="http://schemas.microsoft.com/office/powerpoint/2010/main" val="3748836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25</a:t>
            </a:fld>
            <a:endParaRPr lang="en-US"/>
          </a:p>
        </p:txBody>
      </p:sp>
    </p:spTree>
    <p:extLst>
      <p:ext uri="{BB962C8B-B14F-4D97-AF65-F5344CB8AC3E}">
        <p14:creationId xmlns:p14="http://schemas.microsoft.com/office/powerpoint/2010/main" val="126149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 am situation in Samsung and what I work on</a:t>
            </a:r>
          </a:p>
          <a:p>
            <a:r>
              <a:rPr lang="en-US" dirty="0"/>
              <a:t>My technological</a:t>
            </a:r>
            <a:r>
              <a:rPr lang="en-US" baseline="0" dirty="0"/>
              <a:t> and application philosophy</a:t>
            </a:r>
          </a:p>
          <a:p>
            <a:r>
              <a:rPr lang="en-US" baseline="0" dirty="0"/>
              <a:t>Passion for fitness and health</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a:t>
            </a:fld>
            <a:endParaRPr lang="en-US"/>
          </a:p>
        </p:txBody>
      </p:sp>
    </p:spTree>
    <p:extLst>
      <p:ext uri="{BB962C8B-B14F-4D97-AF65-F5344CB8AC3E}">
        <p14:creationId xmlns:p14="http://schemas.microsoft.com/office/powerpoint/2010/main" val="2713961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28</a:t>
            </a:fld>
            <a:endParaRPr lang="en-US"/>
          </a:p>
        </p:txBody>
      </p:sp>
    </p:spTree>
    <p:extLst>
      <p:ext uri="{BB962C8B-B14F-4D97-AF65-F5344CB8AC3E}">
        <p14:creationId xmlns:p14="http://schemas.microsoft.com/office/powerpoint/2010/main" val="208118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of technology</a:t>
            </a:r>
            <a:r>
              <a:rPr lang="en-US" baseline="0" dirty="0"/>
              <a:t> intersection with fitness, making it personal</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29</a:t>
            </a:fld>
            <a:endParaRPr lang="en-US"/>
          </a:p>
        </p:txBody>
      </p:sp>
    </p:spTree>
    <p:extLst>
      <p:ext uri="{BB962C8B-B14F-4D97-AF65-F5344CB8AC3E}">
        <p14:creationId xmlns:p14="http://schemas.microsoft.com/office/powerpoint/2010/main" val="325050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4</a:t>
            </a:fld>
            <a:endParaRPr lang="en-US"/>
          </a:p>
        </p:txBody>
      </p:sp>
    </p:spTree>
    <p:extLst>
      <p:ext uri="{BB962C8B-B14F-4D97-AF65-F5344CB8AC3E}">
        <p14:creationId xmlns:p14="http://schemas.microsoft.com/office/powerpoint/2010/main" val="9774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want to talk</a:t>
            </a:r>
            <a:r>
              <a:rPr lang="en-US" baseline="0" dirty="0"/>
              <a:t> about today is how to use technology and the data it provides to improve revenue.</a:t>
            </a:r>
            <a:endParaRPr lang="en-US" dirty="0"/>
          </a:p>
          <a:p>
            <a:r>
              <a:rPr lang="en-US" dirty="0"/>
              <a:t>By having additional data on your members,</a:t>
            </a:r>
            <a:r>
              <a:rPr lang="en-US" baseline="0" dirty="0"/>
              <a:t> you’ll be able to start looking at ways to increase overall revenue of the club</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7</a:t>
            </a:fld>
            <a:endParaRPr lang="en-US"/>
          </a:p>
        </p:txBody>
      </p:sp>
    </p:spTree>
    <p:extLst>
      <p:ext uri="{BB962C8B-B14F-4D97-AF65-F5344CB8AC3E}">
        <p14:creationId xmlns:p14="http://schemas.microsoft.com/office/powerpoint/2010/main" val="2660634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our smartphones and to some extent, smart watches,</a:t>
            </a:r>
            <a:r>
              <a:rPr lang="en-US" baseline="0" dirty="0"/>
              <a:t> that track our moves.</a:t>
            </a:r>
          </a:p>
          <a:p>
            <a:endParaRPr lang="en-US" baseline="0" dirty="0"/>
          </a:p>
          <a:p>
            <a:r>
              <a:rPr lang="en-US" baseline="0" dirty="0"/>
              <a:t>Clubs are full of largely disconnected equipment (even if the console is connected to the Internet, most machines are not connected to the user).  Club may or may not have TVs or digital signage.</a:t>
            </a:r>
          </a:p>
          <a:p>
            <a:endParaRPr lang="en-US" baseline="0" dirty="0"/>
          </a:p>
          <a:p>
            <a:r>
              <a:rPr lang="en-US" baseline="0" dirty="0"/>
              <a:t>Clubs have not kept pace (for various and many good reasons)</a:t>
            </a:r>
          </a:p>
        </p:txBody>
      </p:sp>
      <p:sp>
        <p:nvSpPr>
          <p:cNvPr id="4" name="Slide Number Placeholder 3"/>
          <p:cNvSpPr>
            <a:spLocks noGrp="1"/>
          </p:cNvSpPr>
          <p:nvPr>
            <p:ph type="sldNum" sz="quarter" idx="10"/>
          </p:nvPr>
        </p:nvSpPr>
        <p:spPr/>
        <p:txBody>
          <a:bodyPr/>
          <a:lstStyle/>
          <a:p>
            <a:fld id="{E4549341-0DD6-4D93-B3F1-4461A8791751}" type="slidenum">
              <a:rPr lang="en-US" smtClean="0"/>
              <a:t>10</a:t>
            </a:fld>
            <a:endParaRPr lang="en-US" dirty="0"/>
          </a:p>
        </p:txBody>
      </p:sp>
    </p:spTree>
    <p:extLst>
      <p:ext uri="{BB962C8B-B14F-4D97-AF65-F5344CB8AC3E}">
        <p14:creationId xmlns:p14="http://schemas.microsoft.com/office/powerpoint/2010/main" val="386938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don’t interact with the club or the equipment</a:t>
            </a:r>
          </a:p>
          <a:p>
            <a:r>
              <a:rPr lang="en-US" dirty="0"/>
              <a:t>Workout data is lost</a:t>
            </a:r>
          </a:p>
        </p:txBody>
      </p:sp>
      <p:sp>
        <p:nvSpPr>
          <p:cNvPr id="4" name="Slide Number Placeholder 3"/>
          <p:cNvSpPr>
            <a:spLocks noGrp="1"/>
          </p:cNvSpPr>
          <p:nvPr>
            <p:ph type="sldNum" sz="quarter" idx="10"/>
          </p:nvPr>
        </p:nvSpPr>
        <p:spPr/>
        <p:txBody>
          <a:bodyPr/>
          <a:lstStyle/>
          <a:p>
            <a:fld id="{E4549341-0DD6-4D93-B3F1-4461A8791751}" type="slidenum">
              <a:rPr lang="en-US" smtClean="0"/>
              <a:t>11</a:t>
            </a:fld>
            <a:endParaRPr lang="en-US" dirty="0"/>
          </a:p>
        </p:txBody>
      </p:sp>
    </p:spTree>
    <p:extLst>
      <p:ext uri="{BB962C8B-B14F-4D97-AF65-F5344CB8AC3E}">
        <p14:creationId xmlns:p14="http://schemas.microsoft.com/office/powerpoint/2010/main" val="259325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is the theme of this</a:t>
            </a:r>
            <a:r>
              <a:rPr lang="en-US" baseline="0" dirty="0"/>
              <a:t> presentation</a:t>
            </a:r>
            <a:r>
              <a:rPr lang="en-US" dirty="0"/>
              <a:t>.</a:t>
            </a:r>
            <a:r>
              <a:rPr lang="en-US" baseline="0" dirty="0"/>
              <a:t>  Mobile and wearable value is limited without it.</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12</a:t>
            </a:fld>
            <a:endParaRPr lang="en-US" dirty="0"/>
          </a:p>
        </p:txBody>
      </p:sp>
    </p:spTree>
    <p:extLst>
      <p:ext uri="{BB962C8B-B14F-4D97-AF65-F5344CB8AC3E}">
        <p14:creationId xmlns:p14="http://schemas.microsoft.com/office/powerpoint/2010/main" val="3136624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possible to use today’s technology with existing equipment, taking context and fusing it with the expertise in the industry.</a:t>
            </a:r>
          </a:p>
          <a:p>
            <a:endParaRPr lang="en-US" baseline="0" dirty="0"/>
          </a:p>
          <a:p>
            <a:r>
              <a:rPr lang="en-US" baseline="0" dirty="0"/>
              <a:t>The simple addition of a few beacons and tying them into your backend system will enable a lot of new functionality.</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13</a:t>
            </a:fld>
            <a:endParaRPr lang="en-US" dirty="0"/>
          </a:p>
        </p:txBody>
      </p:sp>
    </p:spTree>
    <p:extLst>
      <p:ext uri="{BB962C8B-B14F-4D97-AF65-F5344CB8AC3E}">
        <p14:creationId xmlns:p14="http://schemas.microsoft.com/office/powerpoint/2010/main" val="31927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features are enabled through the app, and can be incentivized through Member Rewards (more on that later).</a:t>
            </a:r>
          </a:p>
        </p:txBody>
      </p:sp>
      <p:sp>
        <p:nvSpPr>
          <p:cNvPr id="4" name="Slide Number Placeholder 3"/>
          <p:cNvSpPr>
            <a:spLocks noGrp="1"/>
          </p:cNvSpPr>
          <p:nvPr>
            <p:ph type="sldNum" sz="quarter" idx="10"/>
          </p:nvPr>
        </p:nvSpPr>
        <p:spPr/>
        <p:txBody>
          <a:bodyPr/>
          <a:lstStyle/>
          <a:p>
            <a:fld id="{E4549341-0DD6-4D93-B3F1-4461A8791751}" type="slidenum">
              <a:rPr lang="en-US" smtClean="0"/>
              <a:t>14</a:t>
            </a:fld>
            <a:endParaRPr lang="en-US" dirty="0"/>
          </a:p>
        </p:txBody>
      </p:sp>
    </p:spTree>
    <p:extLst>
      <p:ext uri="{BB962C8B-B14F-4D97-AF65-F5344CB8AC3E}">
        <p14:creationId xmlns:p14="http://schemas.microsoft.com/office/powerpoint/2010/main" val="135345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636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52971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951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80331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292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818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551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313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563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126335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0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5681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1" name="Picture 10"/>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317410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15052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6" name="Picture 5"/>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49120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80714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38022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1/10/2017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813480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0.png"/><Relationship Id="rId7" Type="http://schemas.microsoft.com/office/2007/relationships/hdphoto" Target="../media/hdphoto1.wdp"/><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18" Type="http://schemas.openxmlformats.org/officeDocument/2006/relationships/image" Target="../media/image28.png"/><Relationship Id="rId3" Type="http://schemas.openxmlformats.org/officeDocument/2006/relationships/image" Target="../media/image20.png"/><Relationship Id="rId21"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37.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14.png"/><Relationship Id="rId10" Type="http://schemas.openxmlformats.org/officeDocument/2006/relationships/image" Target="../media/image17.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6.png"/><Relationship Id="rId22"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image" Target="../media/image2.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72184878"/>
              </p:ext>
            </p:extLst>
          </p:nvPr>
        </p:nvGraphicFramePr>
        <p:xfrm>
          <a:off x="-1" y="0"/>
          <a:ext cx="12212878" cy="6857999"/>
        </p:xfrm>
        <a:graphic>
          <a:graphicData uri="http://schemas.openxmlformats.org/presentationml/2006/ole">
            <mc:AlternateContent xmlns:mc="http://schemas.openxmlformats.org/markup-compatibility/2006">
              <mc:Choice xmlns:v="urn:schemas-microsoft-com:vml" Requires="v">
                <p:oleObj spid="_x0000_s11306" name="Image" r:id="rId4" imgW="38095200" imgH="21422160" progId="Photoshop.Image.18">
                  <p:embed/>
                </p:oleObj>
              </mc:Choice>
              <mc:Fallback>
                <p:oleObj name="Image" r:id="rId4" imgW="38095200" imgH="21422160" progId="Photoshop.Image.18">
                  <p:embed/>
                  <p:pic>
                    <p:nvPicPr>
                      <p:cNvPr id="0" name=""/>
                      <p:cNvPicPr/>
                      <p:nvPr/>
                    </p:nvPicPr>
                    <p:blipFill>
                      <a:blip r:embed="rId5"/>
                      <a:stretch>
                        <a:fillRect/>
                      </a:stretch>
                    </p:blipFill>
                    <p:spPr>
                      <a:xfrm>
                        <a:off x="-1" y="0"/>
                        <a:ext cx="12212878" cy="6857999"/>
                      </a:xfrm>
                      <a:prstGeom prst="rect">
                        <a:avLst/>
                      </a:prstGeom>
                    </p:spPr>
                  </p:pic>
                </p:oleObj>
              </mc:Fallback>
            </mc:AlternateContent>
          </a:graphicData>
        </a:graphic>
      </p:graphicFrame>
      <p:sp>
        <p:nvSpPr>
          <p:cNvPr id="3" name="Title 2"/>
          <p:cNvSpPr>
            <a:spLocks noGrp="1"/>
          </p:cNvSpPr>
          <p:nvPr>
            <p:ph type="ctrTitle"/>
          </p:nvPr>
        </p:nvSpPr>
        <p:spPr>
          <a:xfrm>
            <a:off x="8580328" y="4464027"/>
            <a:ext cx="3344450" cy="2131147"/>
          </a:xfrm>
          <a:effectLst>
            <a:outerShdw blurRad="50800" dist="38100" dir="8100000" algn="tr" rotWithShape="0">
              <a:prstClr val="black">
                <a:alpha val="40000"/>
              </a:prstClr>
            </a:outerShdw>
          </a:effectLst>
        </p:spPr>
        <p:txBody>
          <a:bodyPr wrap="square" anchor="ctr">
            <a:noAutofit/>
          </a:bodyPr>
          <a:lstStyle/>
          <a:p>
            <a:pPr algn="ctr"/>
            <a:r>
              <a:rPr lang="en-US" sz="4000" dirty="0"/>
              <a:t>Customer  Engagement</a:t>
            </a:r>
            <a:br>
              <a:rPr lang="en-US" sz="4000" dirty="0"/>
            </a:br>
            <a:r>
              <a:rPr lang="en-US" sz="4000" dirty="0"/>
              <a:t>Using Technology</a:t>
            </a:r>
          </a:p>
        </p:txBody>
      </p:sp>
      <p:sp>
        <p:nvSpPr>
          <p:cNvPr id="5" name="Subtitle 4"/>
          <p:cNvSpPr>
            <a:spLocks noGrp="1"/>
          </p:cNvSpPr>
          <p:nvPr>
            <p:ph type="subTitle" idx="1"/>
          </p:nvPr>
        </p:nvSpPr>
        <p:spPr>
          <a:xfrm>
            <a:off x="8442541" y="3694375"/>
            <a:ext cx="3482237" cy="754025"/>
          </a:xfrm>
          <a:effectLst>
            <a:outerShdw blurRad="50800" dist="38100" dir="8100000" algn="tr" rotWithShape="0">
              <a:prstClr val="black">
                <a:alpha val="40000"/>
              </a:prstClr>
            </a:outerShdw>
          </a:effectLst>
        </p:spPr>
        <p:txBody>
          <a:bodyPr anchor="ctr">
            <a:normAutofit/>
          </a:bodyPr>
          <a:lstStyle/>
          <a:p>
            <a:pPr algn="ctr"/>
            <a:r>
              <a:rPr lang="en-US" sz="2400" b="1" dirty="0"/>
              <a:t>Gap Innovation Summit</a:t>
            </a:r>
          </a:p>
        </p:txBody>
      </p:sp>
      <p:sp>
        <p:nvSpPr>
          <p:cNvPr id="8" name="Subtitle 4"/>
          <p:cNvSpPr txBox="1">
            <a:spLocks/>
          </p:cNvSpPr>
          <p:nvPr/>
        </p:nvSpPr>
        <p:spPr>
          <a:xfrm>
            <a:off x="5374726" y="5112241"/>
            <a:ext cx="3067815" cy="1262656"/>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tx1"/>
                </a:solidFill>
              </a:rPr>
              <a:t>Jeffrey Cooper</a:t>
            </a:r>
          </a:p>
          <a:p>
            <a:r>
              <a:rPr lang="en-US" sz="1800" dirty="0">
                <a:solidFill>
                  <a:schemeClr val="tx1"/>
                </a:solidFill>
              </a:rPr>
              <a:t>Sr </a:t>
            </a:r>
            <a:r>
              <a:rPr lang="en-US" sz="1800" dirty="0" err="1">
                <a:solidFill>
                  <a:schemeClr val="tx1"/>
                </a:solidFill>
              </a:rPr>
              <a:t>Mgr</a:t>
            </a:r>
            <a:r>
              <a:rPr lang="en-US" sz="1800" dirty="0">
                <a:solidFill>
                  <a:schemeClr val="tx1"/>
                </a:solidFill>
              </a:rPr>
              <a:t> Business Development</a:t>
            </a:r>
          </a:p>
          <a:p>
            <a:r>
              <a:rPr lang="en-US" sz="1800" dirty="0">
                <a:solidFill>
                  <a:schemeClr val="tx1"/>
                </a:solidFill>
              </a:rPr>
              <a:t>Mt View, CA</a:t>
            </a:r>
          </a:p>
        </p:txBody>
      </p:sp>
      <p:pic>
        <p:nvPicPr>
          <p:cNvPr id="2" name="Picture 1"/>
          <p:cNvPicPr>
            <a:picLocks noChangeAspect="1"/>
          </p:cNvPicPr>
          <p:nvPr/>
        </p:nvPicPr>
        <p:blipFill>
          <a:blip r:embed="rId6"/>
          <a:stretch>
            <a:fillRect/>
          </a:stretch>
        </p:blipFill>
        <p:spPr>
          <a:xfrm>
            <a:off x="9371472" y="6462579"/>
            <a:ext cx="1977777" cy="302600"/>
          </a:xfrm>
          <a:prstGeom prst="rect">
            <a:avLst/>
          </a:prstGeom>
        </p:spPr>
      </p:pic>
    </p:spTree>
    <p:extLst>
      <p:ext uri="{BB962C8B-B14F-4D97-AF65-F5344CB8AC3E}">
        <p14:creationId xmlns:p14="http://schemas.microsoft.com/office/powerpoint/2010/main" val="429234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Snapshot of the present</a:t>
            </a:r>
          </a:p>
        </p:txBody>
      </p:sp>
      <p:grpSp>
        <p:nvGrpSpPr>
          <p:cNvPr id="5" name="Group 4"/>
          <p:cNvGrpSpPr/>
          <p:nvPr/>
        </p:nvGrpSpPr>
        <p:grpSpPr>
          <a:xfrm>
            <a:off x="6096215" y="1180278"/>
            <a:ext cx="5166145" cy="5256327"/>
            <a:chOff x="6096215" y="1180278"/>
            <a:chExt cx="5166145" cy="5256327"/>
          </a:xfrm>
        </p:grpSpPr>
        <p:pic>
          <p:nvPicPr>
            <p:cNvPr id="19" name="Picture 18"/>
            <p:cNvPicPr>
              <a:picLocks noChangeAspect="1"/>
            </p:cNvPicPr>
            <p:nvPr/>
          </p:nvPicPr>
          <p:blipFill>
            <a:blip r:embed="rId3"/>
            <a:stretch>
              <a:fillRect/>
            </a:stretch>
          </p:blipFill>
          <p:spPr>
            <a:xfrm>
              <a:off x="6096215" y="1180278"/>
              <a:ext cx="5166145" cy="5256327"/>
            </a:xfrm>
            <a:prstGeom prst="rect">
              <a:avLst/>
            </a:prstGeom>
          </p:spPr>
        </p:pic>
        <p:pic>
          <p:nvPicPr>
            <p:cNvPr id="21" name="Picture 20"/>
            <p:cNvPicPr>
              <a:picLocks noChangeAspect="1"/>
            </p:cNvPicPr>
            <p:nvPr/>
          </p:nvPicPr>
          <p:blipFill>
            <a:blip r:embed="rId4"/>
            <a:stretch>
              <a:fillRect/>
            </a:stretch>
          </p:blipFill>
          <p:spPr>
            <a:xfrm>
              <a:off x="9771636" y="3619275"/>
              <a:ext cx="821058" cy="963850"/>
            </a:xfrm>
            <a:prstGeom prst="rect">
              <a:avLst/>
            </a:prstGeom>
          </p:spPr>
        </p:pic>
        <p:pic>
          <p:nvPicPr>
            <p:cNvPr id="22" name="Picture 21"/>
            <p:cNvPicPr>
              <a:picLocks noChangeAspect="1"/>
            </p:cNvPicPr>
            <p:nvPr/>
          </p:nvPicPr>
          <p:blipFill>
            <a:blip r:embed="rId5"/>
            <a:stretch>
              <a:fillRect/>
            </a:stretch>
          </p:blipFill>
          <p:spPr>
            <a:xfrm>
              <a:off x="9564388" y="2920533"/>
              <a:ext cx="877609" cy="726908"/>
            </a:xfrm>
            <a:prstGeom prst="rect">
              <a:avLst/>
            </a:prstGeom>
          </p:spPr>
        </p:pic>
        <p:pic>
          <p:nvPicPr>
            <p:cNvPr id="30" name="Picture 22" descr="C:\Users\jeff.cooper\Pictures\Scrap\Trainer2.jpg"/>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7952350" y="2365569"/>
              <a:ext cx="1423956" cy="142395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7694477" y="3605959"/>
              <a:ext cx="1574334" cy="1450718"/>
              <a:chOff x="9948183" y="4874094"/>
              <a:chExt cx="1956765" cy="1803119"/>
            </a:xfrm>
          </p:grpSpPr>
          <p:grpSp>
            <p:nvGrpSpPr>
              <p:cNvPr id="32" name="Group 31"/>
              <p:cNvGrpSpPr/>
              <p:nvPr/>
            </p:nvGrpSpPr>
            <p:grpSpPr>
              <a:xfrm>
                <a:off x="11074371" y="4874094"/>
                <a:ext cx="830577" cy="1204738"/>
                <a:chOff x="10875060" y="4995391"/>
                <a:chExt cx="830577" cy="1204738"/>
              </a:xfrm>
            </p:grpSpPr>
            <p:pic>
              <p:nvPicPr>
                <p:cNvPr id="39" name="Picture 38"/>
                <p:cNvPicPr>
                  <a:picLocks noChangeAspect="1"/>
                </p:cNvPicPr>
                <p:nvPr/>
              </p:nvPicPr>
              <p:blipFill>
                <a:blip r:embed="rId8"/>
                <a:stretch>
                  <a:fillRect/>
                </a:stretch>
              </p:blipFill>
              <p:spPr>
                <a:xfrm>
                  <a:off x="10875060" y="5369552"/>
                  <a:ext cx="830577" cy="830577"/>
                </a:xfrm>
                <a:prstGeom prst="rect">
                  <a:avLst/>
                </a:prstGeom>
              </p:spPr>
            </p:pic>
            <p:pic>
              <p:nvPicPr>
                <p:cNvPr id="40" name="Picture 39"/>
                <p:cNvPicPr>
                  <a:picLocks noChangeAspect="1"/>
                </p:cNvPicPr>
                <p:nvPr/>
              </p:nvPicPr>
              <p:blipFill>
                <a:blip r:embed="rId9"/>
                <a:stretch>
                  <a:fillRect/>
                </a:stretch>
              </p:blipFill>
              <p:spPr>
                <a:xfrm>
                  <a:off x="10914027" y="4995391"/>
                  <a:ext cx="662750" cy="892871"/>
                </a:xfrm>
                <a:prstGeom prst="rect">
                  <a:avLst/>
                </a:prstGeom>
              </p:spPr>
            </p:pic>
          </p:grpSp>
          <p:grpSp>
            <p:nvGrpSpPr>
              <p:cNvPr id="33" name="Group 32"/>
              <p:cNvGrpSpPr/>
              <p:nvPr/>
            </p:nvGrpSpPr>
            <p:grpSpPr>
              <a:xfrm>
                <a:off x="10511277" y="5172153"/>
                <a:ext cx="830577" cy="1214379"/>
                <a:chOff x="10411621" y="5224292"/>
                <a:chExt cx="830577" cy="1214379"/>
              </a:xfrm>
            </p:grpSpPr>
            <p:pic>
              <p:nvPicPr>
                <p:cNvPr id="37" name="Picture 36"/>
                <p:cNvPicPr>
                  <a:picLocks noChangeAspect="1"/>
                </p:cNvPicPr>
                <p:nvPr/>
              </p:nvPicPr>
              <p:blipFill>
                <a:blip r:embed="rId8"/>
                <a:stretch>
                  <a:fillRect/>
                </a:stretch>
              </p:blipFill>
              <p:spPr>
                <a:xfrm>
                  <a:off x="10411621" y="5608094"/>
                  <a:ext cx="830577" cy="830577"/>
                </a:xfrm>
                <a:prstGeom prst="rect">
                  <a:avLst/>
                </a:prstGeom>
              </p:spPr>
            </p:pic>
            <p:pic>
              <p:nvPicPr>
                <p:cNvPr id="38" name="Picture 37"/>
                <p:cNvPicPr>
                  <a:picLocks noChangeAspect="1"/>
                </p:cNvPicPr>
                <p:nvPr/>
              </p:nvPicPr>
              <p:blipFill>
                <a:blip r:embed="rId9"/>
                <a:stretch>
                  <a:fillRect/>
                </a:stretch>
              </p:blipFill>
              <p:spPr>
                <a:xfrm>
                  <a:off x="10479793" y="5224292"/>
                  <a:ext cx="662750" cy="892871"/>
                </a:xfrm>
                <a:prstGeom prst="rect">
                  <a:avLst/>
                </a:prstGeom>
              </p:spPr>
            </p:pic>
          </p:grpSp>
          <p:grpSp>
            <p:nvGrpSpPr>
              <p:cNvPr id="34" name="Group 33"/>
              <p:cNvGrpSpPr/>
              <p:nvPr/>
            </p:nvGrpSpPr>
            <p:grpSpPr>
              <a:xfrm>
                <a:off x="9948183" y="5479853"/>
                <a:ext cx="830577" cy="1197360"/>
                <a:chOff x="9948183" y="5479853"/>
                <a:chExt cx="830577" cy="1197360"/>
              </a:xfrm>
            </p:grpSpPr>
            <p:pic>
              <p:nvPicPr>
                <p:cNvPr id="35" name="Picture 34"/>
                <p:cNvPicPr>
                  <a:picLocks noChangeAspect="1"/>
                </p:cNvPicPr>
                <p:nvPr/>
              </p:nvPicPr>
              <p:blipFill>
                <a:blip r:embed="rId8"/>
                <a:stretch>
                  <a:fillRect/>
                </a:stretch>
              </p:blipFill>
              <p:spPr>
                <a:xfrm>
                  <a:off x="9948183" y="5846636"/>
                  <a:ext cx="830577" cy="830577"/>
                </a:xfrm>
                <a:prstGeom prst="rect">
                  <a:avLst/>
                </a:prstGeom>
              </p:spPr>
            </p:pic>
            <p:pic>
              <p:nvPicPr>
                <p:cNvPr id="36" name="Picture 35"/>
                <p:cNvPicPr>
                  <a:picLocks noChangeAspect="1"/>
                </p:cNvPicPr>
                <p:nvPr/>
              </p:nvPicPr>
              <p:blipFill>
                <a:blip r:embed="rId9"/>
                <a:stretch>
                  <a:fillRect/>
                </a:stretch>
              </p:blipFill>
              <p:spPr>
                <a:xfrm>
                  <a:off x="10032096" y="5479853"/>
                  <a:ext cx="662750" cy="892871"/>
                </a:xfrm>
                <a:prstGeom prst="rect">
                  <a:avLst/>
                </a:prstGeom>
              </p:spPr>
            </p:pic>
          </p:grpSp>
        </p:grpSp>
        <p:pic>
          <p:nvPicPr>
            <p:cNvPr id="29" name="Picture 28"/>
            <p:cNvPicPr>
              <a:picLocks noChangeAspect="1"/>
            </p:cNvPicPr>
            <p:nvPr/>
          </p:nvPicPr>
          <p:blipFill>
            <a:blip r:embed="rId10"/>
            <a:stretch>
              <a:fillRect/>
            </a:stretch>
          </p:blipFill>
          <p:spPr>
            <a:xfrm>
              <a:off x="8457502" y="4721699"/>
              <a:ext cx="2447270" cy="1020335"/>
            </a:xfrm>
            <a:prstGeom prst="rect">
              <a:avLst/>
            </a:prstGeom>
          </p:spPr>
        </p:pic>
        <p:pic>
          <p:nvPicPr>
            <p:cNvPr id="55" name="Picture 54"/>
            <p:cNvPicPr>
              <a:picLocks noChangeAspect="1"/>
            </p:cNvPicPr>
            <p:nvPr/>
          </p:nvPicPr>
          <p:blipFill>
            <a:blip r:embed="rId11"/>
            <a:stretch>
              <a:fillRect/>
            </a:stretch>
          </p:blipFill>
          <p:spPr>
            <a:xfrm>
              <a:off x="8826221" y="1654183"/>
              <a:ext cx="1927113" cy="1106073"/>
            </a:xfrm>
            <a:prstGeom prst="rect">
              <a:avLst/>
            </a:prstGeom>
          </p:spPr>
        </p:pic>
      </p:grpSp>
      <p:grpSp>
        <p:nvGrpSpPr>
          <p:cNvPr id="6" name="Group 5"/>
          <p:cNvGrpSpPr/>
          <p:nvPr/>
        </p:nvGrpSpPr>
        <p:grpSpPr>
          <a:xfrm>
            <a:off x="838200" y="1180278"/>
            <a:ext cx="5401968" cy="5256327"/>
            <a:chOff x="838200" y="1180278"/>
            <a:chExt cx="5401968" cy="5256327"/>
          </a:xfrm>
        </p:grpSpPr>
        <p:pic>
          <p:nvPicPr>
            <p:cNvPr id="48" name="Picture 47"/>
            <p:cNvPicPr>
              <a:picLocks noChangeAspect="1"/>
            </p:cNvPicPr>
            <p:nvPr/>
          </p:nvPicPr>
          <p:blipFill>
            <a:blip r:embed="rId12"/>
            <a:stretch>
              <a:fillRect/>
            </a:stretch>
          </p:blipFill>
          <p:spPr>
            <a:xfrm>
              <a:off x="838200" y="1180278"/>
              <a:ext cx="5401968" cy="5256327"/>
            </a:xfrm>
            <a:prstGeom prst="rect">
              <a:avLst/>
            </a:prstGeom>
          </p:spPr>
        </p:pic>
        <p:pic>
          <p:nvPicPr>
            <p:cNvPr id="49" name="Content Placeholder 4"/>
            <p:cNvPicPr>
              <a:picLocks noChangeAspect="1"/>
            </p:cNvPicPr>
            <p:nvPr/>
          </p:nvPicPr>
          <p:blipFill>
            <a:blip r:embed="rId13"/>
            <a:stretch>
              <a:fillRect/>
            </a:stretch>
          </p:blipFill>
          <p:spPr>
            <a:xfrm>
              <a:off x="2860491" y="2239607"/>
              <a:ext cx="754691" cy="1360620"/>
            </a:xfrm>
            <a:prstGeom prst="rect">
              <a:avLst/>
            </a:prstGeom>
            <a:effectLst>
              <a:glow>
                <a:schemeClr val="tx1">
                  <a:alpha val="40000"/>
                </a:schemeClr>
              </a:glow>
            </a:effectLst>
          </p:spPr>
        </p:pic>
        <p:pic>
          <p:nvPicPr>
            <p:cNvPr id="51" name="Picture 50"/>
            <p:cNvPicPr>
              <a:picLocks noChangeAspect="1"/>
            </p:cNvPicPr>
            <p:nvPr/>
          </p:nvPicPr>
          <p:blipFill>
            <a:blip r:embed="rId14"/>
            <a:stretch>
              <a:fillRect/>
            </a:stretch>
          </p:blipFill>
          <p:spPr>
            <a:xfrm>
              <a:off x="1550124" y="2340940"/>
              <a:ext cx="1049820" cy="2114316"/>
            </a:xfrm>
            <a:prstGeom prst="rect">
              <a:avLst/>
            </a:prstGeom>
          </p:spPr>
        </p:pic>
        <p:pic>
          <p:nvPicPr>
            <p:cNvPr id="52" name="Picture 51"/>
            <p:cNvPicPr>
              <a:picLocks noChangeAspect="1"/>
            </p:cNvPicPr>
            <p:nvPr/>
          </p:nvPicPr>
          <p:blipFill>
            <a:blip r:embed="rId15"/>
            <a:stretch>
              <a:fillRect/>
            </a:stretch>
          </p:blipFill>
          <p:spPr>
            <a:xfrm>
              <a:off x="3893307" y="3265417"/>
              <a:ext cx="830541" cy="1160695"/>
            </a:xfrm>
            <a:prstGeom prst="rect">
              <a:avLst/>
            </a:prstGeom>
          </p:spPr>
        </p:pic>
        <p:pic>
          <p:nvPicPr>
            <p:cNvPr id="54" name="Picture 53"/>
            <p:cNvPicPr>
              <a:picLocks noChangeAspect="1"/>
            </p:cNvPicPr>
            <p:nvPr/>
          </p:nvPicPr>
          <p:blipFill>
            <a:blip r:embed="rId16"/>
            <a:stretch>
              <a:fillRect/>
            </a:stretch>
          </p:blipFill>
          <p:spPr>
            <a:xfrm>
              <a:off x="2839835" y="3941097"/>
              <a:ext cx="832420" cy="1484483"/>
            </a:xfrm>
            <a:prstGeom prst="rect">
              <a:avLst/>
            </a:prstGeom>
          </p:spPr>
        </p:pic>
        <p:pic>
          <p:nvPicPr>
            <p:cNvPr id="56" name="Picture 55"/>
            <p:cNvPicPr>
              <a:picLocks noChangeAspect="1"/>
            </p:cNvPicPr>
            <p:nvPr/>
          </p:nvPicPr>
          <p:blipFill>
            <a:blip r:embed="rId17"/>
            <a:stretch>
              <a:fillRect/>
            </a:stretch>
          </p:blipFill>
          <p:spPr>
            <a:xfrm>
              <a:off x="1424628" y="4851198"/>
              <a:ext cx="1277769" cy="574382"/>
            </a:xfrm>
            <a:prstGeom prst="rect">
              <a:avLst/>
            </a:prstGeom>
          </p:spPr>
        </p:pic>
      </p:grpSp>
      <p:sp>
        <p:nvSpPr>
          <p:cNvPr id="4" name="Isosceles Triangle 3"/>
          <p:cNvSpPr/>
          <p:nvPr/>
        </p:nvSpPr>
        <p:spPr>
          <a:xfrm>
            <a:off x="3193220" y="3398098"/>
            <a:ext cx="5957308" cy="3106727"/>
          </a:xfrm>
          <a:prstGeom prst="triangle">
            <a:avLst>
              <a:gd name="adj" fmla="val 497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2000" dirty="0"/>
              <a:t>Personal Health Tracking and club-based workouts are disconnected- they exist in separate universes.</a:t>
            </a:r>
          </a:p>
        </p:txBody>
      </p:sp>
    </p:spTree>
    <p:extLst>
      <p:ext uri="{BB962C8B-B14F-4D97-AF65-F5344CB8AC3E}">
        <p14:creationId xmlns:p14="http://schemas.microsoft.com/office/powerpoint/2010/main" val="1960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State</a:t>
            </a:r>
          </a:p>
        </p:txBody>
      </p:sp>
      <p:sp>
        <p:nvSpPr>
          <p:cNvPr id="3" name="Content Placeholder 2"/>
          <p:cNvSpPr>
            <a:spLocks noGrp="1"/>
          </p:cNvSpPr>
          <p:nvPr>
            <p:ph idx="1"/>
          </p:nvPr>
        </p:nvSpPr>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Check-in is manual</a:t>
            </a:r>
          </a:p>
          <a:p>
            <a:pPr>
              <a:buFont typeface="Corbel" panose="020B0503020204020204" pitchFamily="34" charset="0"/>
              <a:buChar char="-"/>
            </a:pPr>
            <a:r>
              <a:rPr lang="en-US" sz="2400" dirty="0">
                <a:solidFill>
                  <a:schemeClr val="tx1"/>
                </a:solidFill>
              </a:rPr>
              <a:t>Members have no interaction with the club when they check in</a:t>
            </a:r>
          </a:p>
          <a:p>
            <a:pPr>
              <a:buFont typeface="Corbel" panose="020B0503020204020204" pitchFamily="34" charset="0"/>
              <a:buChar char="-"/>
            </a:pPr>
            <a:r>
              <a:rPr lang="en-US" sz="2400" dirty="0">
                <a:solidFill>
                  <a:schemeClr val="tx1"/>
                </a:solidFill>
              </a:rPr>
              <a:t>Club has no data on the member once they have checked in</a:t>
            </a:r>
          </a:p>
          <a:p>
            <a:pPr>
              <a:buFont typeface="Corbel" panose="020B0503020204020204" pitchFamily="34" charset="0"/>
              <a:buChar char="-"/>
            </a:pPr>
            <a:r>
              <a:rPr lang="en-US" sz="2400" dirty="0">
                <a:solidFill>
                  <a:schemeClr val="tx1"/>
                </a:solidFill>
              </a:rPr>
              <a:t>Once checked in, members are on their own and the club has only scattered information on usage statistics.</a:t>
            </a:r>
          </a:p>
          <a:p>
            <a:pPr>
              <a:buFont typeface="Corbel" panose="020B0503020204020204" pitchFamily="34" charset="0"/>
              <a:buChar char="-"/>
            </a:pPr>
            <a:r>
              <a:rPr lang="en-US" sz="2400" dirty="0">
                <a:solidFill>
                  <a:schemeClr val="tx1"/>
                </a:solidFill>
              </a:rPr>
              <a:t>Member experience is isolated</a:t>
            </a:r>
          </a:p>
          <a:p>
            <a:pPr>
              <a:buFont typeface="Corbel" panose="020B0503020204020204" pitchFamily="34" charset="0"/>
              <a:buChar char="-"/>
            </a:pPr>
            <a:endParaRPr lang="en-US" sz="2400" dirty="0">
              <a:solidFill>
                <a:schemeClr val="tx1"/>
              </a:solidFill>
            </a:endParaRPr>
          </a:p>
          <a:p>
            <a:pPr>
              <a:buFont typeface="Corbel" panose="020B0503020204020204" pitchFamily="34" charset="0"/>
              <a:buChar char="-"/>
            </a:pPr>
            <a:endParaRPr lang="en-US" sz="2400" dirty="0">
              <a:solidFill>
                <a:schemeClr val="tx1"/>
              </a:solidFill>
            </a:endParaRPr>
          </a:p>
        </p:txBody>
      </p:sp>
    </p:spTree>
    <p:extLst>
      <p:ext uri="{BB962C8B-B14F-4D97-AF65-F5344CB8AC3E}">
        <p14:creationId xmlns:p14="http://schemas.microsoft.com/office/powerpoint/2010/main" val="3892951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Simple</a:t>
            </a:r>
          </a:p>
        </p:txBody>
      </p:sp>
      <p:sp>
        <p:nvSpPr>
          <p:cNvPr id="3" name="Content Placeholder 2"/>
          <p:cNvSpPr>
            <a:spLocks noGrp="1"/>
          </p:cNvSpPr>
          <p:nvPr>
            <p:ph idx="1"/>
          </p:nvPr>
        </p:nvSpPr>
        <p:spPr>
          <a:xfrm>
            <a:off x="3291840" y="1825625"/>
            <a:ext cx="8061960" cy="4351338"/>
          </a:xfrm>
        </p:spPr>
        <p:txBody>
          <a:bodyPr vert="horz" lIns="91440" tIns="45720" rIns="91440" bIns="45720" rtlCol="0">
            <a:normAutofit/>
          </a:bodyPr>
          <a:lstStyle/>
          <a:p>
            <a:pPr marL="0" indent="0">
              <a:buNone/>
            </a:pPr>
            <a:r>
              <a:rPr lang="en-US" sz="2400" dirty="0">
                <a:solidFill>
                  <a:schemeClr val="tx1"/>
                </a:solidFill>
              </a:rPr>
              <a:t>Nearly everyone has a smartphone, which is the logical starting point.</a:t>
            </a:r>
          </a:p>
          <a:p>
            <a:pPr marL="0" indent="0">
              <a:buNone/>
            </a:pPr>
            <a:endParaRPr lang="en-US" sz="2400" dirty="0">
              <a:solidFill>
                <a:schemeClr val="tx1"/>
              </a:solidFill>
            </a:endParaRPr>
          </a:p>
          <a:p>
            <a:pPr marL="0" indent="0">
              <a:buNone/>
            </a:pPr>
            <a:r>
              <a:rPr lang="en-US" sz="2400" dirty="0">
                <a:solidFill>
                  <a:schemeClr val="tx1"/>
                </a:solidFill>
              </a:rPr>
              <a:t>Adding a simple contextual element unlocks a number of opportunities to more richly interact with your member, regardless of phone type.</a:t>
            </a:r>
          </a:p>
          <a:p>
            <a:pPr marL="0" indent="0">
              <a:buNone/>
            </a:pPr>
            <a:endParaRPr lang="en-US" sz="2400" dirty="0">
              <a:solidFill>
                <a:schemeClr val="tx1"/>
              </a:solidFill>
            </a:endParaRPr>
          </a:p>
          <a:p>
            <a:pPr marL="0" indent="0">
              <a:buNone/>
            </a:pPr>
            <a:r>
              <a:rPr lang="en-US" sz="2400" dirty="0">
                <a:solidFill>
                  <a:schemeClr val="tx1"/>
                </a:solidFill>
              </a:rPr>
              <a:t>Context is simply combining Who, What, Where and When together to allow a more personalized experience.</a:t>
            </a:r>
          </a:p>
        </p:txBody>
      </p:sp>
      <p:pic>
        <p:nvPicPr>
          <p:cNvPr id="4" name="Picture 3"/>
          <p:cNvPicPr>
            <a:picLocks noChangeAspect="1"/>
          </p:cNvPicPr>
          <p:nvPr/>
        </p:nvPicPr>
        <p:blipFill>
          <a:blip r:embed="rId3"/>
          <a:stretch>
            <a:fillRect/>
          </a:stretch>
        </p:blipFill>
        <p:spPr>
          <a:xfrm>
            <a:off x="838201" y="1825625"/>
            <a:ext cx="2246034" cy="4539859"/>
          </a:xfrm>
          <a:prstGeom prst="rect">
            <a:avLst/>
          </a:prstGeom>
        </p:spPr>
      </p:pic>
    </p:spTree>
    <p:extLst>
      <p:ext uri="{BB962C8B-B14F-4D97-AF65-F5344CB8AC3E}">
        <p14:creationId xmlns:p14="http://schemas.microsoft.com/office/powerpoint/2010/main" val="1298361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6096215" y="1180278"/>
            <a:ext cx="5166145" cy="5256327"/>
            <a:chOff x="6096215" y="1180278"/>
            <a:chExt cx="5166145" cy="5256327"/>
          </a:xfrm>
        </p:grpSpPr>
        <p:pic>
          <p:nvPicPr>
            <p:cNvPr id="78" name="Picture 77"/>
            <p:cNvPicPr>
              <a:picLocks noChangeAspect="1"/>
            </p:cNvPicPr>
            <p:nvPr/>
          </p:nvPicPr>
          <p:blipFill>
            <a:blip r:embed="rId3"/>
            <a:stretch>
              <a:fillRect/>
            </a:stretch>
          </p:blipFill>
          <p:spPr>
            <a:xfrm>
              <a:off x="6096215" y="1180278"/>
              <a:ext cx="5166145" cy="5256327"/>
            </a:xfrm>
            <a:prstGeom prst="rect">
              <a:avLst/>
            </a:prstGeom>
          </p:spPr>
        </p:pic>
        <p:pic>
          <p:nvPicPr>
            <p:cNvPr id="79" name="Picture 78"/>
            <p:cNvPicPr>
              <a:picLocks noChangeAspect="1"/>
            </p:cNvPicPr>
            <p:nvPr/>
          </p:nvPicPr>
          <p:blipFill>
            <a:blip r:embed="rId4"/>
            <a:stretch>
              <a:fillRect/>
            </a:stretch>
          </p:blipFill>
          <p:spPr>
            <a:xfrm>
              <a:off x="9771636" y="3619275"/>
              <a:ext cx="821058" cy="963850"/>
            </a:xfrm>
            <a:prstGeom prst="rect">
              <a:avLst/>
            </a:prstGeom>
          </p:spPr>
        </p:pic>
        <p:pic>
          <p:nvPicPr>
            <p:cNvPr id="80" name="Picture 79"/>
            <p:cNvPicPr>
              <a:picLocks noChangeAspect="1"/>
            </p:cNvPicPr>
            <p:nvPr/>
          </p:nvPicPr>
          <p:blipFill>
            <a:blip r:embed="rId5"/>
            <a:stretch>
              <a:fillRect/>
            </a:stretch>
          </p:blipFill>
          <p:spPr>
            <a:xfrm>
              <a:off x="9564388" y="2920533"/>
              <a:ext cx="877609" cy="726908"/>
            </a:xfrm>
            <a:prstGeom prst="rect">
              <a:avLst/>
            </a:prstGeom>
          </p:spPr>
        </p:pic>
        <p:pic>
          <p:nvPicPr>
            <p:cNvPr id="81" name="Picture 22" descr="C:\Users\jeff.cooper\Pictures\Scrap\Trainer2.jpg"/>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7952350" y="2365569"/>
              <a:ext cx="1423956" cy="1423956"/>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7694477" y="3605959"/>
              <a:ext cx="1574334" cy="1450718"/>
              <a:chOff x="9948183" y="4874094"/>
              <a:chExt cx="1956765" cy="1803119"/>
            </a:xfrm>
          </p:grpSpPr>
          <p:grpSp>
            <p:nvGrpSpPr>
              <p:cNvPr id="85" name="Group 84"/>
              <p:cNvGrpSpPr/>
              <p:nvPr/>
            </p:nvGrpSpPr>
            <p:grpSpPr>
              <a:xfrm>
                <a:off x="11074371" y="4874094"/>
                <a:ext cx="830577" cy="1204738"/>
                <a:chOff x="10875060" y="4995391"/>
                <a:chExt cx="830577" cy="1204738"/>
              </a:xfrm>
            </p:grpSpPr>
            <p:pic>
              <p:nvPicPr>
                <p:cNvPr id="92" name="Picture 91"/>
                <p:cNvPicPr>
                  <a:picLocks noChangeAspect="1"/>
                </p:cNvPicPr>
                <p:nvPr/>
              </p:nvPicPr>
              <p:blipFill>
                <a:blip r:embed="rId8"/>
                <a:stretch>
                  <a:fillRect/>
                </a:stretch>
              </p:blipFill>
              <p:spPr>
                <a:xfrm>
                  <a:off x="10875060" y="5369552"/>
                  <a:ext cx="830577" cy="830577"/>
                </a:xfrm>
                <a:prstGeom prst="rect">
                  <a:avLst/>
                </a:prstGeom>
              </p:spPr>
            </p:pic>
            <p:pic>
              <p:nvPicPr>
                <p:cNvPr id="93" name="Picture 92"/>
                <p:cNvPicPr>
                  <a:picLocks noChangeAspect="1"/>
                </p:cNvPicPr>
                <p:nvPr/>
              </p:nvPicPr>
              <p:blipFill>
                <a:blip r:embed="rId9"/>
                <a:stretch>
                  <a:fillRect/>
                </a:stretch>
              </p:blipFill>
              <p:spPr>
                <a:xfrm>
                  <a:off x="10914027" y="4995391"/>
                  <a:ext cx="662750" cy="892871"/>
                </a:xfrm>
                <a:prstGeom prst="rect">
                  <a:avLst/>
                </a:prstGeom>
              </p:spPr>
            </p:pic>
          </p:grpSp>
          <p:grpSp>
            <p:nvGrpSpPr>
              <p:cNvPr id="86" name="Group 85"/>
              <p:cNvGrpSpPr/>
              <p:nvPr/>
            </p:nvGrpSpPr>
            <p:grpSpPr>
              <a:xfrm>
                <a:off x="10511277" y="5172153"/>
                <a:ext cx="830577" cy="1214379"/>
                <a:chOff x="10411621" y="5224292"/>
                <a:chExt cx="830577" cy="1214379"/>
              </a:xfrm>
            </p:grpSpPr>
            <p:pic>
              <p:nvPicPr>
                <p:cNvPr id="90" name="Picture 89"/>
                <p:cNvPicPr>
                  <a:picLocks noChangeAspect="1"/>
                </p:cNvPicPr>
                <p:nvPr/>
              </p:nvPicPr>
              <p:blipFill>
                <a:blip r:embed="rId8"/>
                <a:stretch>
                  <a:fillRect/>
                </a:stretch>
              </p:blipFill>
              <p:spPr>
                <a:xfrm>
                  <a:off x="10411621" y="5608094"/>
                  <a:ext cx="830577" cy="830577"/>
                </a:xfrm>
                <a:prstGeom prst="rect">
                  <a:avLst/>
                </a:prstGeom>
              </p:spPr>
            </p:pic>
            <p:pic>
              <p:nvPicPr>
                <p:cNvPr id="91" name="Picture 90"/>
                <p:cNvPicPr>
                  <a:picLocks noChangeAspect="1"/>
                </p:cNvPicPr>
                <p:nvPr/>
              </p:nvPicPr>
              <p:blipFill>
                <a:blip r:embed="rId9"/>
                <a:stretch>
                  <a:fillRect/>
                </a:stretch>
              </p:blipFill>
              <p:spPr>
                <a:xfrm>
                  <a:off x="10479793" y="5224292"/>
                  <a:ext cx="662750" cy="892871"/>
                </a:xfrm>
                <a:prstGeom prst="rect">
                  <a:avLst/>
                </a:prstGeom>
              </p:spPr>
            </p:pic>
          </p:grpSp>
          <p:grpSp>
            <p:nvGrpSpPr>
              <p:cNvPr id="87" name="Group 86"/>
              <p:cNvGrpSpPr/>
              <p:nvPr/>
            </p:nvGrpSpPr>
            <p:grpSpPr>
              <a:xfrm>
                <a:off x="9948183" y="5479853"/>
                <a:ext cx="830577" cy="1197360"/>
                <a:chOff x="9948183" y="5479853"/>
                <a:chExt cx="830577" cy="1197360"/>
              </a:xfrm>
            </p:grpSpPr>
            <p:pic>
              <p:nvPicPr>
                <p:cNvPr id="88" name="Picture 87"/>
                <p:cNvPicPr>
                  <a:picLocks noChangeAspect="1"/>
                </p:cNvPicPr>
                <p:nvPr/>
              </p:nvPicPr>
              <p:blipFill>
                <a:blip r:embed="rId8"/>
                <a:stretch>
                  <a:fillRect/>
                </a:stretch>
              </p:blipFill>
              <p:spPr>
                <a:xfrm>
                  <a:off x="9948183" y="5846636"/>
                  <a:ext cx="830577" cy="830577"/>
                </a:xfrm>
                <a:prstGeom prst="rect">
                  <a:avLst/>
                </a:prstGeom>
              </p:spPr>
            </p:pic>
            <p:pic>
              <p:nvPicPr>
                <p:cNvPr id="89" name="Picture 88"/>
                <p:cNvPicPr>
                  <a:picLocks noChangeAspect="1"/>
                </p:cNvPicPr>
                <p:nvPr/>
              </p:nvPicPr>
              <p:blipFill>
                <a:blip r:embed="rId9"/>
                <a:stretch>
                  <a:fillRect/>
                </a:stretch>
              </p:blipFill>
              <p:spPr>
                <a:xfrm>
                  <a:off x="10032096" y="5479853"/>
                  <a:ext cx="662750" cy="892871"/>
                </a:xfrm>
                <a:prstGeom prst="rect">
                  <a:avLst/>
                </a:prstGeom>
              </p:spPr>
            </p:pic>
          </p:grpSp>
        </p:grpSp>
        <p:pic>
          <p:nvPicPr>
            <p:cNvPr id="83" name="Picture 82"/>
            <p:cNvPicPr>
              <a:picLocks noChangeAspect="1"/>
            </p:cNvPicPr>
            <p:nvPr/>
          </p:nvPicPr>
          <p:blipFill>
            <a:blip r:embed="rId10"/>
            <a:stretch>
              <a:fillRect/>
            </a:stretch>
          </p:blipFill>
          <p:spPr>
            <a:xfrm>
              <a:off x="8457502" y="4721699"/>
              <a:ext cx="2447270" cy="1020335"/>
            </a:xfrm>
            <a:prstGeom prst="rect">
              <a:avLst/>
            </a:prstGeom>
          </p:spPr>
        </p:pic>
        <p:pic>
          <p:nvPicPr>
            <p:cNvPr id="84" name="Picture 83"/>
            <p:cNvPicPr>
              <a:picLocks noChangeAspect="1"/>
            </p:cNvPicPr>
            <p:nvPr/>
          </p:nvPicPr>
          <p:blipFill>
            <a:blip r:embed="rId11"/>
            <a:stretch>
              <a:fillRect/>
            </a:stretch>
          </p:blipFill>
          <p:spPr>
            <a:xfrm>
              <a:off x="8826221" y="1654183"/>
              <a:ext cx="1927113" cy="1106073"/>
            </a:xfrm>
            <a:prstGeom prst="rect">
              <a:avLst/>
            </a:prstGeom>
          </p:spPr>
        </p:pic>
      </p:grpSp>
      <p:sp>
        <p:nvSpPr>
          <p:cNvPr id="2" name="Title 1"/>
          <p:cNvSpPr>
            <a:spLocks noGrp="1"/>
          </p:cNvSpPr>
          <p:nvPr>
            <p:ph type="title"/>
          </p:nvPr>
        </p:nvSpPr>
        <p:spPr>
          <a:xfrm>
            <a:off x="838200" y="0"/>
            <a:ext cx="10515600" cy="1325563"/>
          </a:xfrm>
        </p:spPr>
        <p:txBody>
          <a:bodyPr>
            <a:normAutofit fontScale="90000"/>
          </a:bodyPr>
          <a:lstStyle/>
          <a:p>
            <a:r>
              <a:rPr lang="en-US" dirty="0"/>
              <a:t>Context and communication connect the two worlds</a:t>
            </a:r>
          </a:p>
        </p:txBody>
      </p:sp>
      <p:grpSp>
        <p:nvGrpSpPr>
          <p:cNvPr id="4" name="Group 3"/>
          <p:cNvGrpSpPr/>
          <p:nvPr/>
        </p:nvGrpSpPr>
        <p:grpSpPr>
          <a:xfrm>
            <a:off x="3638590" y="3616032"/>
            <a:ext cx="5056402" cy="3241968"/>
            <a:chOff x="3638590" y="3616032"/>
            <a:chExt cx="5056402" cy="3241968"/>
          </a:xfrm>
        </p:grpSpPr>
        <p:pic>
          <p:nvPicPr>
            <p:cNvPr id="17" name="Picture 16"/>
            <p:cNvPicPr>
              <a:picLocks noChangeAspect="1"/>
            </p:cNvPicPr>
            <p:nvPr/>
          </p:nvPicPr>
          <p:blipFill>
            <a:blip r:embed="rId12"/>
            <a:stretch>
              <a:fillRect/>
            </a:stretch>
          </p:blipFill>
          <p:spPr>
            <a:xfrm>
              <a:off x="3638590" y="3616032"/>
              <a:ext cx="5056402" cy="3241968"/>
            </a:xfrm>
            <a:prstGeom prst="rect">
              <a:avLst/>
            </a:prstGeom>
          </p:spPr>
        </p:pic>
        <p:pic>
          <p:nvPicPr>
            <p:cNvPr id="3" name="Picture 2"/>
            <p:cNvPicPr>
              <a:picLocks noChangeAspect="1"/>
            </p:cNvPicPr>
            <p:nvPr/>
          </p:nvPicPr>
          <p:blipFill>
            <a:blip r:embed="rId13"/>
            <a:stretch>
              <a:fillRect/>
            </a:stretch>
          </p:blipFill>
          <p:spPr>
            <a:xfrm>
              <a:off x="3806017" y="3768729"/>
              <a:ext cx="4644417" cy="2786650"/>
            </a:xfrm>
            <a:prstGeom prst="rect">
              <a:avLst/>
            </a:prstGeom>
          </p:spPr>
        </p:pic>
      </p:grpSp>
      <p:grpSp>
        <p:nvGrpSpPr>
          <p:cNvPr id="9" name="Group 8"/>
          <p:cNvGrpSpPr/>
          <p:nvPr/>
        </p:nvGrpSpPr>
        <p:grpSpPr>
          <a:xfrm>
            <a:off x="6686693" y="2790440"/>
            <a:ext cx="1216759" cy="1189568"/>
            <a:chOff x="6686693" y="2790440"/>
            <a:chExt cx="1216759" cy="1189568"/>
          </a:xfrm>
        </p:grpSpPr>
        <p:pic>
          <p:nvPicPr>
            <p:cNvPr id="29" name="Picture 28"/>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686693" y="3539938"/>
              <a:ext cx="514266" cy="440070"/>
            </a:xfrm>
            <a:prstGeom prst="rect">
              <a:avLst/>
            </a:prstGeom>
          </p:spPr>
        </p:pic>
        <p:pic>
          <p:nvPicPr>
            <p:cNvPr id="6" name="Picture 5"/>
            <p:cNvPicPr>
              <a:picLocks noChangeAspect="1"/>
            </p:cNvPicPr>
            <p:nvPr/>
          </p:nvPicPr>
          <p:blipFill>
            <a:blip r:embed="rId15"/>
            <a:stretch>
              <a:fillRect/>
            </a:stretch>
          </p:blipFill>
          <p:spPr>
            <a:xfrm>
              <a:off x="7094932" y="3094730"/>
              <a:ext cx="512547" cy="512545"/>
            </a:xfrm>
            <a:prstGeom prst="rect">
              <a:avLst/>
            </a:prstGeom>
          </p:spPr>
        </p:pic>
        <p:pic>
          <p:nvPicPr>
            <p:cNvPr id="7" name="Picture 6"/>
            <p:cNvPicPr>
              <a:picLocks noChangeAspect="1"/>
            </p:cNvPicPr>
            <p:nvPr/>
          </p:nvPicPr>
          <p:blipFill>
            <a:blip r:embed="rId16"/>
            <a:stretch>
              <a:fillRect/>
            </a:stretch>
          </p:blipFill>
          <p:spPr>
            <a:xfrm>
              <a:off x="7535359" y="2790440"/>
              <a:ext cx="368093" cy="304290"/>
            </a:xfrm>
            <a:prstGeom prst="rect">
              <a:avLst/>
            </a:prstGeom>
          </p:spPr>
        </p:pic>
      </p:grpSp>
      <p:grpSp>
        <p:nvGrpSpPr>
          <p:cNvPr id="94" name="Group 93"/>
          <p:cNvGrpSpPr/>
          <p:nvPr/>
        </p:nvGrpSpPr>
        <p:grpSpPr>
          <a:xfrm>
            <a:off x="838200" y="1180278"/>
            <a:ext cx="5401968" cy="5256327"/>
            <a:chOff x="838200" y="1180278"/>
            <a:chExt cx="5401968" cy="5256327"/>
          </a:xfrm>
        </p:grpSpPr>
        <p:pic>
          <p:nvPicPr>
            <p:cNvPr id="95" name="Picture 94"/>
            <p:cNvPicPr>
              <a:picLocks noChangeAspect="1"/>
            </p:cNvPicPr>
            <p:nvPr/>
          </p:nvPicPr>
          <p:blipFill>
            <a:blip r:embed="rId17"/>
            <a:stretch>
              <a:fillRect/>
            </a:stretch>
          </p:blipFill>
          <p:spPr>
            <a:xfrm>
              <a:off x="838200" y="1180278"/>
              <a:ext cx="5401968" cy="5256327"/>
            </a:xfrm>
            <a:prstGeom prst="rect">
              <a:avLst/>
            </a:prstGeom>
          </p:spPr>
        </p:pic>
        <p:pic>
          <p:nvPicPr>
            <p:cNvPr id="96" name="Content Placeholder 4"/>
            <p:cNvPicPr>
              <a:picLocks noChangeAspect="1"/>
            </p:cNvPicPr>
            <p:nvPr/>
          </p:nvPicPr>
          <p:blipFill>
            <a:blip r:embed="rId18"/>
            <a:stretch>
              <a:fillRect/>
            </a:stretch>
          </p:blipFill>
          <p:spPr>
            <a:xfrm>
              <a:off x="2860491" y="2239607"/>
              <a:ext cx="754691" cy="1360620"/>
            </a:xfrm>
            <a:prstGeom prst="rect">
              <a:avLst/>
            </a:prstGeom>
            <a:effectLst>
              <a:glow>
                <a:schemeClr val="tx1">
                  <a:alpha val="40000"/>
                </a:schemeClr>
              </a:glow>
            </a:effectLst>
          </p:spPr>
        </p:pic>
        <p:pic>
          <p:nvPicPr>
            <p:cNvPr id="97" name="Picture 96"/>
            <p:cNvPicPr>
              <a:picLocks noChangeAspect="1"/>
            </p:cNvPicPr>
            <p:nvPr/>
          </p:nvPicPr>
          <p:blipFill>
            <a:blip r:embed="rId19"/>
            <a:stretch>
              <a:fillRect/>
            </a:stretch>
          </p:blipFill>
          <p:spPr>
            <a:xfrm>
              <a:off x="1550124" y="2340940"/>
              <a:ext cx="1049820" cy="2114316"/>
            </a:xfrm>
            <a:prstGeom prst="rect">
              <a:avLst/>
            </a:prstGeom>
          </p:spPr>
        </p:pic>
        <p:pic>
          <p:nvPicPr>
            <p:cNvPr id="98" name="Picture 97"/>
            <p:cNvPicPr>
              <a:picLocks noChangeAspect="1"/>
            </p:cNvPicPr>
            <p:nvPr/>
          </p:nvPicPr>
          <p:blipFill>
            <a:blip r:embed="rId20"/>
            <a:stretch>
              <a:fillRect/>
            </a:stretch>
          </p:blipFill>
          <p:spPr>
            <a:xfrm>
              <a:off x="3893307" y="3265417"/>
              <a:ext cx="830541" cy="1160695"/>
            </a:xfrm>
            <a:prstGeom prst="rect">
              <a:avLst/>
            </a:prstGeom>
          </p:spPr>
        </p:pic>
        <p:pic>
          <p:nvPicPr>
            <p:cNvPr id="99" name="Picture 98"/>
            <p:cNvPicPr>
              <a:picLocks noChangeAspect="1"/>
            </p:cNvPicPr>
            <p:nvPr/>
          </p:nvPicPr>
          <p:blipFill>
            <a:blip r:embed="rId21"/>
            <a:stretch>
              <a:fillRect/>
            </a:stretch>
          </p:blipFill>
          <p:spPr>
            <a:xfrm>
              <a:off x="2839835" y="3941097"/>
              <a:ext cx="832420" cy="1484483"/>
            </a:xfrm>
            <a:prstGeom prst="rect">
              <a:avLst/>
            </a:prstGeom>
          </p:spPr>
        </p:pic>
        <p:pic>
          <p:nvPicPr>
            <p:cNvPr id="100" name="Picture 99"/>
            <p:cNvPicPr>
              <a:picLocks noChangeAspect="1"/>
            </p:cNvPicPr>
            <p:nvPr/>
          </p:nvPicPr>
          <p:blipFill>
            <a:blip r:embed="rId22"/>
            <a:stretch>
              <a:fillRect/>
            </a:stretch>
          </p:blipFill>
          <p:spPr>
            <a:xfrm>
              <a:off x="1424628" y="4851198"/>
              <a:ext cx="1277769" cy="574382"/>
            </a:xfrm>
            <a:prstGeom prst="rect">
              <a:avLst/>
            </a:prstGeom>
          </p:spPr>
        </p:pic>
      </p:grpSp>
      <p:sp>
        <p:nvSpPr>
          <p:cNvPr id="5" name="Rounded Rectangle 4"/>
          <p:cNvSpPr/>
          <p:nvPr/>
        </p:nvSpPr>
        <p:spPr>
          <a:xfrm>
            <a:off x="4959664" y="1492624"/>
            <a:ext cx="2272672" cy="1156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Context-enabled applications</a:t>
            </a:r>
          </a:p>
        </p:txBody>
      </p:sp>
    </p:spTree>
    <p:extLst>
      <p:ext uri="{BB962C8B-B14F-4D97-AF65-F5344CB8AC3E}">
        <p14:creationId xmlns:p14="http://schemas.microsoft.com/office/powerpoint/2010/main" val="9974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your mobile app</a:t>
            </a:r>
          </a:p>
        </p:txBody>
      </p:sp>
      <p:sp>
        <p:nvSpPr>
          <p:cNvPr id="11" name="Content Placeholder 10"/>
          <p:cNvSpPr>
            <a:spLocks noGrp="1"/>
          </p:cNvSpPr>
          <p:nvPr>
            <p:ph idx="1"/>
          </p:nvPr>
        </p:nvSpPr>
        <p:spPr>
          <a:xfrm>
            <a:off x="1120000" y="1825625"/>
            <a:ext cx="10233800" cy="1339606"/>
          </a:xfrm>
        </p:spPr>
        <p:txBody>
          <a:bodyPr vert="horz" lIns="91440" tIns="45720" rIns="91440" bIns="45720" rtlCol="0">
            <a:normAutofit/>
          </a:bodyPr>
          <a:lstStyle/>
          <a:p>
            <a:pPr marL="0" indent="0">
              <a:buNone/>
            </a:pPr>
            <a:r>
              <a:rPr lang="en-US" sz="2400" dirty="0">
                <a:solidFill>
                  <a:schemeClr val="tx1"/>
                </a:solidFill>
              </a:rPr>
              <a:t>Adding a small, contextual element to your mobile app plus a beacon near the entrance opens the door to personalization</a:t>
            </a:r>
          </a:p>
        </p:txBody>
      </p:sp>
      <p:grpSp>
        <p:nvGrpSpPr>
          <p:cNvPr id="10" name="Group 9"/>
          <p:cNvGrpSpPr/>
          <p:nvPr/>
        </p:nvGrpSpPr>
        <p:grpSpPr>
          <a:xfrm>
            <a:off x="1093836" y="3319975"/>
            <a:ext cx="10004327" cy="2904978"/>
            <a:chOff x="1349473" y="3348111"/>
            <a:chExt cx="10004327" cy="2904978"/>
          </a:xfrm>
        </p:grpSpPr>
        <p:pic>
          <p:nvPicPr>
            <p:cNvPr id="4" name="Picture 3"/>
            <p:cNvPicPr>
              <a:picLocks noChangeAspect="1"/>
            </p:cNvPicPr>
            <p:nvPr/>
          </p:nvPicPr>
          <p:blipFill>
            <a:blip r:embed="rId3"/>
            <a:stretch>
              <a:fillRect/>
            </a:stretch>
          </p:blipFill>
          <p:spPr>
            <a:xfrm>
              <a:off x="3023528" y="3348111"/>
              <a:ext cx="1634050" cy="2904978"/>
            </a:xfrm>
            <a:prstGeom prst="rect">
              <a:avLst/>
            </a:prstGeom>
          </p:spPr>
        </p:pic>
        <p:pic>
          <p:nvPicPr>
            <p:cNvPr id="5" name="Picture 4"/>
            <p:cNvPicPr>
              <a:picLocks noChangeAspect="1"/>
            </p:cNvPicPr>
            <p:nvPr/>
          </p:nvPicPr>
          <p:blipFill>
            <a:blip r:embed="rId4"/>
            <a:stretch>
              <a:fillRect/>
            </a:stretch>
          </p:blipFill>
          <p:spPr>
            <a:xfrm>
              <a:off x="4697583" y="3348111"/>
              <a:ext cx="1634050" cy="2904978"/>
            </a:xfrm>
            <a:prstGeom prst="rect">
              <a:avLst/>
            </a:prstGeom>
          </p:spPr>
        </p:pic>
        <p:pic>
          <p:nvPicPr>
            <p:cNvPr id="6" name="Picture 5"/>
            <p:cNvPicPr>
              <a:picLocks noChangeAspect="1"/>
            </p:cNvPicPr>
            <p:nvPr/>
          </p:nvPicPr>
          <p:blipFill>
            <a:blip r:embed="rId5"/>
            <a:stretch>
              <a:fillRect/>
            </a:stretch>
          </p:blipFill>
          <p:spPr>
            <a:xfrm>
              <a:off x="6371638" y="3348111"/>
              <a:ext cx="1634050" cy="2904978"/>
            </a:xfrm>
            <a:prstGeom prst="rect">
              <a:avLst/>
            </a:prstGeom>
          </p:spPr>
        </p:pic>
        <p:pic>
          <p:nvPicPr>
            <p:cNvPr id="7" name="Picture 6"/>
            <p:cNvPicPr>
              <a:picLocks noChangeAspect="1"/>
            </p:cNvPicPr>
            <p:nvPr/>
          </p:nvPicPr>
          <p:blipFill>
            <a:blip r:embed="rId6"/>
            <a:stretch>
              <a:fillRect/>
            </a:stretch>
          </p:blipFill>
          <p:spPr>
            <a:xfrm>
              <a:off x="9719750" y="3348111"/>
              <a:ext cx="1634050" cy="2904978"/>
            </a:xfrm>
            <a:prstGeom prst="rect">
              <a:avLst/>
            </a:prstGeom>
          </p:spPr>
        </p:pic>
        <p:pic>
          <p:nvPicPr>
            <p:cNvPr id="8" name="Picture 7"/>
            <p:cNvPicPr>
              <a:picLocks noChangeAspect="1"/>
            </p:cNvPicPr>
            <p:nvPr/>
          </p:nvPicPr>
          <p:blipFill>
            <a:blip r:embed="rId7"/>
            <a:stretch>
              <a:fillRect/>
            </a:stretch>
          </p:blipFill>
          <p:spPr>
            <a:xfrm>
              <a:off x="8045693" y="3348111"/>
              <a:ext cx="1634050" cy="2904978"/>
            </a:xfrm>
            <a:prstGeom prst="rect">
              <a:avLst/>
            </a:prstGeom>
          </p:spPr>
        </p:pic>
        <p:pic>
          <p:nvPicPr>
            <p:cNvPr id="9" name="Picture 8"/>
            <p:cNvPicPr>
              <a:picLocks noChangeAspect="1"/>
            </p:cNvPicPr>
            <p:nvPr/>
          </p:nvPicPr>
          <p:blipFill>
            <a:blip r:embed="rId8"/>
            <a:stretch>
              <a:fillRect/>
            </a:stretch>
          </p:blipFill>
          <p:spPr>
            <a:xfrm>
              <a:off x="1349473" y="3348111"/>
              <a:ext cx="1634050" cy="2904978"/>
            </a:xfrm>
            <a:prstGeom prst="rect">
              <a:avLst/>
            </a:prstGeom>
          </p:spPr>
        </p:pic>
      </p:grpSp>
    </p:spTree>
    <p:extLst>
      <p:ext uri="{BB962C8B-B14F-4D97-AF65-F5344CB8AC3E}">
        <p14:creationId xmlns:p14="http://schemas.microsoft.com/office/powerpoint/2010/main" val="3350560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Frictionless Check-in</a:t>
            </a:r>
          </a:p>
        </p:txBody>
      </p:sp>
      <p:graphicFrame>
        <p:nvGraphicFramePr>
          <p:cNvPr id="22" name="Object 21"/>
          <p:cNvGraphicFramePr>
            <a:graphicFrameLocks noChangeAspect="1"/>
          </p:cNvGraphicFramePr>
          <p:nvPr>
            <p:extLst>
              <p:ext uri="{D42A27DB-BD31-4B8C-83A1-F6EECF244321}">
                <p14:modId xmlns:p14="http://schemas.microsoft.com/office/powerpoint/2010/main" val="3566798858"/>
              </p:ext>
            </p:extLst>
          </p:nvPr>
        </p:nvGraphicFramePr>
        <p:xfrm>
          <a:off x="3703760" y="3372301"/>
          <a:ext cx="4784479" cy="3187188"/>
        </p:xfrm>
        <a:graphic>
          <a:graphicData uri="http://schemas.openxmlformats.org/presentationml/2006/ole">
            <mc:AlternateContent xmlns:mc="http://schemas.openxmlformats.org/markup-compatibility/2006">
              <mc:Choice xmlns:v="urn:schemas-microsoft-com:vml" Requires="v">
                <p:oleObj spid="_x0000_s10380" name="Image" r:id="rId4" imgW="9244440" imgH="6158520" progId="Photoshop.Image.17">
                  <p:embed/>
                </p:oleObj>
              </mc:Choice>
              <mc:Fallback>
                <p:oleObj name="Image" r:id="rId4" imgW="9244440" imgH="6158520" progId="Photoshop.Image.17">
                  <p:embed/>
                  <p:pic>
                    <p:nvPicPr>
                      <p:cNvPr id="0" name=""/>
                      <p:cNvPicPr/>
                      <p:nvPr/>
                    </p:nvPicPr>
                    <p:blipFill>
                      <a:blip r:embed="rId5"/>
                      <a:stretch>
                        <a:fillRect/>
                      </a:stretch>
                    </p:blipFill>
                    <p:spPr>
                      <a:xfrm>
                        <a:off x="3703760" y="3372301"/>
                        <a:ext cx="4784479" cy="3187188"/>
                      </a:xfrm>
                      <a:prstGeom prst="rect">
                        <a:avLst/>
                      </a:prstGeom>
                    </p:spPr>
                  </p:pic>
                </p:oleObj>
              </mc:Fallback>
            </mc:AlternateContent>
          </a:graphicData>
        </a:graphic>
      </p:graphicFrame>
      <p:cxnSp>
        <p:nvCxnSpPr>
          <p:cNvPr id="24" name="Straight Connector 23"/>
          <p:cNvCxnSpPr/>
          <p:nvPr/>
        </p:nvCxnSpPr>
        <p:spPr>
          <a:xfrm flipH="1" flipV="1">
            <a:off x="2469195" y="3051567"/>
            <a:ext cx="1749575" cy="2420767"/>
          </a:xfrm>
          <a:prstGeom prst="line">
            <a:avLst/>
          </a:prstGeom>
          <a:ln w="28575">
            <a:solidFill>
              <a:srgbClr val="FFFF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469195" y="5570806"/>
            <a:ext cx="1749574" cy="227750"/>
          </a:xfrm>
          <a:prstGeom prst="line">
            <a:avLst/>
          </a:prstGeom>
          <a:ln w="28575">
            <a:solidFill>
              <a:srgbClr val="FFFF00">
                <a:alpha val="60000"/>
              </a:srgbClr>
            </a:solidFill>
            <a:prstDash val="sysDash"/>
          </a:ln>
        </p:spPr>
        <p:style>
          <a:lnRef idx="1">
            <a:schemeClr val="accent1"/>
          </a:lnRef>
          <a:fillRef idx="0">
            <a:schemeClr val="accent1"/>
          </a:fillRef>
          <a:effectRef idx="0">
            <a:schemeClr val="accent1"/>
          </a:effectRef>
          <a:fontRef idx="minor">
            <a:schemeClr val="tx1"/>
          </a:fontRef>
        </p:style>
      </p:cxnSp>
      <p:pic>
        <p:nvPicPr>
          <p:cNvPr id="17" name="Content Placeholder 16"/>
          <p:cNvPicPr>
            <a:picLocks noGrp="1" noChangeAspect="1"/>
          </p:cNvPicPr>
          <p:nvPr>
            <p:ph sz="half" idx="1"/>
          </p:nvPr>
        </p:nvPicPr>
        <p:blipFill>
          <a:blip r:embed="rId6"/>
          <a:stretch>
            <a:fillRect/>
          </a:stretch>
        </p:blipFill>
        <p:spPr>
          <a:xfrm>
            <a:off x="1078043" y="2881632"/>
            <a:ext cx="1496975" cy="3025800"/>
          </a:xfrm>
        </p:spPr>
      </p:pic>
      <p:cxnSp>
        <p:nvCxnSpPr>
          <p:cNvPr id="15" name="Straight Connector 14"/>
          <p:cNvCxnSpPr/>
          <p:nvPr/>
        </p:nvCxnSpPr>
        <p:spPr>
          <a:xfrm flipV="1">
            <a:off x="5505478" y="1143625"/>
            <a:ext cx="2473691" cy="4016877"/>
          </a:xfrm>
          <a:prstGeom prst="line">
            <a:avLst/>
          </a:prstGeom>
          <a:ln w="28575">
            <a:solidFill>
              <a:srgbClr val="FFFF00">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689909" y="3092191"/>
            <a:ext cx="6043719" cy="2166783"/>
          </a:xfrm>
          <a:prstGeom prst="line">
            <a:avLst/>
          </a:prstGeom>
          <a:ln w="28575">
            <a:solidFill>
              <a:srgbClr val="FFFF00">
                <a:alpha val="60000"/>
              </a:srgbClr>
            </a:solidFill>
            <a:prstDash val="sysDash"/>
          </a:ln>
        </p:spPr>
        <p:style>
          <a:lnRef idx="1">
            <a:schemeClr val="accent1"/>
          </a:lnRef>
          <a:fillRef idx="0">
            <a:schemeClr val="accent1"/>
          </a:fillRef>
          <a:effectRef idx="0">
            <a:schemeClr val="accent1"/>
          </a:effectRef>
          <a:fontRef idx="minor">
            <a:schemeClr val="tx1"/>
          </a:fontRef>
        </p:style>
      </p:cxnSp>
      <p:pic>
        <p:nvPicPr>
          <p:cNvPr id="19" name="Content Placeholder 18"/>
          <p:cNvPicPr>
            <a:picLocks noGrp="1" noChangeAspect="1"/>
          </p:cNvPicPr>
          <p:nvPr>
            <p:ph sz="half" idx="2"/>
          </p:nvPr>
        </p:nvPicPr>
        <p:blipFill>
          <a:blip r:embed="rId7"/>
          <a:stretch>
            <a:fillRect/>
          </a:stretch>
        </p:blipFill>
        <p:spPr>
          <a:xfrm>
            <a:off x="7979169" y="1027906"/>
            <a:ext cx="3754459" cy="2172068"/>
          </a:xfrm>
        </p:spPr>
      </p:pic>
      <p:cxnSp>
        <p:nvCxnSpPr>
          <p:cNvPr id="4" name="Curved Connector 3"/>
          <p:cNvCxnSpPr>
            <a:stCxn id="17" idx="0"/>
            <a:endCxn id="19" idx="1"/>
          </p:cNvCxnSpPr>
          <p:nvPr/>
        </p:nvCxnSpPr>
        <p:spPr>
          <a:xfrm rot="5400000" flipH="1" flipV="1">
            <a:off x="4519004" y="-578533"/>
            <a:ext cx="767692" cy="6152638"/>
          </a:xfrm>
          <a:prstGeom prst="curvedConnector2">
            <a:avLst/>
          </a:prstGeom>
          <a:ln w="38100">
            <a:solidFill>
              <a:srgbClr val="FF0000"/>
            </a:solidFill>
            <a:prstDash val="lgDashDotDot"/>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20999352">
            <a:off x="790662" y="2280873"/>
            <a:ext cx="4885663" cy="1392403"/>
          </a:xfrm>
          <a:prstGeom prst="rect">
            <a:avLst/>
          </a:prstGeom>
          <a:noFill/>
        </p:spPr>
        <p:txBody>
          <a:bodyPr wrap="none" lIns="91440" tIns="45720" rIns="91440" bIns="45720">
            <a:prstTxWarp prst="textArchUp">
              <a:avLst>
                <a:gd name="adj" fmla="val 5957860"/>
              </a:avLst>
            </a:prstTxWarp>
            <a:spAutoFit/>
          </a:bodyPr>
          <a:lstStyle/>
          <a:p>
            <a:pPr algn="ctr"/>
            <a:r>
              <a:rPr lang="en-US" sz="2000" cap="none" spc="0" dirty="0">
                <a:ln w="12700">
                  <a:solidFill>
                    <a:schemeClr val="accent6"/>
                  </a:solidFill>
                  <a:prstDash val="solid"/>
                </a:ln>
                <a:solidFill>
                  <a:schemeClr val="accent6"/>
                </a:solidFill>
              </a:rPr>
              <a:t>Automatically triggered</a:t>
            </a:r>
          </a:p>
        </p:txBody>
      </p:sp>
      <p:sp>
        <p:nvSpPr>
          <p:cNvPr id="3" name="TextBox 2"/>
          <p:cNvSpPr txBox="1"/>
          <p:nvPr/>
        </p:nvSpPr>
        <p:spPr>
          <a:xfrm>
            <a:off x="8414861" y="2792408"/>
            <a:ext cx="2945871" cy="369332"/>
          </a:xfrm>
          <a:prstGeom prst="rect">
            <a:avLst/>
          </a:prstGeom>
          <a:noFill/>
        </p:spPr>
        <p:txBody>
          <a:bodyPr wrap="none" rtlCol="0">
            <a:spAutoFit/>
          </a:bodyPr>
          <a:lstStyle/>
          <a:p>
            <a:pPr algn="ctr"/>
            <a:r>
              <a:rPr lang="en-US" b="1" dirty="0">
                <a:solidFill>
                  <a:srgbClr val="FF6969"/>
                </a:solidFill>
              </a:rPr>
              <a:t>Expired: Update Credit Card</a:t>
            </a:r>
          </a:p>
        </p:txBody>
      </p:sp>
      <p:sp>
        <p:nvSpPr>
          <p:cNvPr id="6" name="TextBox 5"/>
          <p:cNvSpPr txBox="1"/>
          <p:nvPr/>
        </p:nvSpPr>
        <p:spPr>
          <a:xfrm>
            <a:off x="8565674" y="4435736"/>
            <a:ext cx="3167954" cy="1200329"/>
          </a:xfrm>
          <a:prstGeom prst="rect">
            <a:avLst/>
          </a:prstGeom>
          <a:noFill/>
        </p:spPr>
        <p:txBody>
          <a:bodyPr wrap="square" rtlCol="0">
            <a:spAutoFit/>
          </a:bodyPr>
          <a:lstStyle/>
          <a:p>
            <a:r>
              <a:rPr lang="en-US" dirty="0"/>
              <a:t>Placing a single beacon by the entrance enables a richer member interaction, starting with automated check-in</a:t>
            </a:r>
          </a:p>
        </p:txBody>
      </p:sp>
    </p:spTree>
    <p:extLst>
      <p:ext uri="{BB962C8B-B14F-4D97-AF65-F5344CB8AC3E}">
        <p14:creationId xmlns:p14="http://schemas.microsoft.com/office/powerpoint/2010/main" val="2517937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Instant Promotion</a:t>
            </a:r>
          </a:p>
        </p:txBody>
      </p:sp>
      <p:pic>
        <p:nvPicPr>
          <p:cNvPr id="5" name="Content Placeholder 4"/>
          <p:cNvPicPr>
            <a:picLocks noGrp="1" noChangeAspect="1"/>
          </p:cNvPicPr>
          <p:nvPr>
            <p:ph sz="half" idx="1"/>
          </p:nvPr>
        </p:nvPicPr>
        <p:blipFill>
          <a:blip r:embed="rId3"/>
          <a:stretch>
            <a:fillRect/>
          </a:stretch>
        </p:blipFill>
        <p:spPr>
          <a:xfrm>
            <a:off x="2267585" y="1530669"/>
            <a:ext cx="2444618" cy="4941250"/>
          </a:xfrm>
        </p:spPr>
      </p:pic>
      <p:sp>
        <p:nvSpPr>
          <p:cNvPr id="4" name="Content Placeholder 3"/>
          <p:cNvSpPr>
            <a:spLocks noGrp="1"/>
          </p:cNvSpPr>
          <p:nvPr>
            <p:ph sz="half" idx="2"/>
          </p:nvPr>
        </p:nvSpPr>
        <p:spPr/>
        <p:txBody>
          <a:bodyPr vert="horz" lIns="91440" tIns="45720" rIns="91440" bIns="45720" rtlCol="0">
            <a:normAutofit/>
          </a:bodyPr>
          <a:lstStyle/>
          <a:p>
            <a:pPr marL="0" indent="0">
              <a:buNone/>
            </a:pPr>
            <a:r>
              <a:rPr lang="en-US" sz="2400" dirty="0">
                <a:solidFill>
                  <a:schemeClr val="tx1"/>
                </a:solidFill>
              </a:rPr>
              <a:t>At check-in, pop up a notice on member’s phone and watch and let them know that a group fitness class is about to start</a:t>
            </a:r>
          </a:p>
          <a:p>
            <a:pPr marL="0" indent="0">
              <a:buNone/>
            </a:pPr>
            <a:r>
              <a:rPr lang="en-US" sz="2400" dirty="0">
                <a:solidFill>
                  <a:schemeClr val="tx1"/>
                </a:solidFill>
              </a:rPr>
              <a:t>31% of non-group fitness members would consider taking a group fitness class(Nielson)</a:t>
            </a:r>
          </a:p>
          <a:p>
            <a:pPr marL="0" indent="0">
              <a:buNone/>
            </a:pPr>
            <a:endParaRPr lang="en-US" sz="2400" dirty="0">
              <a:solidFill>
                <a:schemeClr val="tx1"/>
              </a:solidFill>
            </a:endParaRPr>
          </a:p>
          <a:p>
            <a:pPr marL="0" indent="0">
              <a:buNone/>
            </a:pPr>
            <a:r>
              <a:rPr lang="en-US" sz="2400" dirty="0">
                <a:solidFill>
                  <a:schemeClr val="tx1"/>
                </a:solidFill>
              </a:rPr>
              <a:t>Alert member to new equipment or offering</a:t>
            </a:r>
          </a:p>
        </p:txBody>
      </p:sp>
      <p:sp>
        <p:nvSpPr>
          <p:cNvPr id="3" name="Rectangle 2"/>
          <p:cNvSpPr/>
          <p:nvPr/>
        </p:nvSpPr>
        <p:spPr>
          <a:xfrm>
            <a:off x="0" y="6471919"/>
            <a:ext cx="9875520" cy="369332"/>
          </a:xfrm>
          <a:prstGeom prst="rect">
            <a:avLst/>
          </a:prstGeom>
        </p:spPr>
        <p:txBody>
          <a:bodyPr wrap="square">
            <a:spAutoFit/>
          </a:bodyPr>
          <a:lstStyle/>
          <a:p>
            <a:r>
              <a:rPr lang="en-US" dirty="0"/>
              <a:t>http://www.slideshare.net/Bryankorourke/nielsen-global-consumer-exercise-trends-survey-2014</a:t>
            </a:r>
          </a:p>
        </p:txBody>
      </p:sp>
    </p:spTree>
    <p:extLst>
      <p:ext uri="{BB962C8B-B14F-4D97-AF65-F5344CB8AC3E}">
        <p14:creationId xmlns:p14="http://schemas.microsoft.com/office/powerpoint/2010/main" val="3842014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 </a:t>
            </a:r>
            <a:r>
              <a:rPr lang="en-US" dirty="0" smtClean="0"/>
              <a:t>where members are engaging in the facility</a:t>
            </a:r>
            <a:endParaRPr lang="en-US" dirty="0"/>
          </a:p>
        </p:txBody>
      </p:sp>
      <p:sp>
        <p:nvSpPr>
          <p:cNvPr id="10" name="Content Placeholder 9"/>
          <p:cNvSpPr>
            <a:spLocks noGrp="1"/>
          </p:cNvSpPr>
          <p:nvPr>
            <p:ph idx="1"/>
          </p:nvPr>
        </p:nvSpPr>
        <p:spPr>
          <a:xfrm>
            <a:off x="6400800" y="1822222"/>
            <a:ext cx="5257799" cy="4288949"/>
          </a:xfrm>
        </p:spPr>
        <p:txBody>
          <a:bodyPr vert="horz" lIns="91440" tIns="45720" rIns="91440" bIns="45720" rtlCol="0">
            <a:normAutofit/>
          </a:bodyPr>
          <a:lstStyle/>
          <a:p>
            <a:pPr>
              <a:buFont typeface="Corbel" panose="020B0503020204020204" pitchFamily="34" charset="0"/>
              <a:buChar char="-"/>
            </a:pPr>
            <a:r>
              <a:rPr lang="en-US" sz="2400" dirty="0" smtClean="0">
                <a:solidFill>
                  <a:schemeClr val="tx1"/>
                </a:solidFill>
              </a:rPr>
              <a:t>Use </a:t>
            </a:r>
            <a:r>
              <a:rPr lang="en-US" sz="2400" dirty="0">
                <a:solidFill>
                  <a:schemeClr val="tx1"/>
                </a:solidFill>
              </a:rPr>
              <a:t>information from </a:t>
            </a:r>
            <a:r>
              <a:rPr lang="en-US" sz="2400" dirty="0" smtClean="0">
                <a:solidFill>
                  <a:schemeClr val="tx1"/>
                </a:solidFill>
              </a:rPr>
              <a:t>beacon proximity </a:t>
            </a:r>
            <a:r>
              <a:rPr lang="en-US" sz="2400" dirty="0">
                <a:solidFill>
                  <a:schemeClr val="tx1"/>
                </a:solidFill>
              </a:rPr>
              <a:t>to create heat maps for the member and aggregate at club level as well</a:t>
            </a:r>
          </a:p>
          <a:p>
            <a:pPr>
              <a:buFont typeface="Corbel" panose="020B0503020204020204" pitchFamily="34" charset="0"/>
              <a:buChar char="-"/>
            </a:pPr>
            <a:r>
              <a:rPr lang="en-US" sz="2400" dirty="0">
                <a:solidFill>
                  <a:schemeClr val="tx1"/>
                </a:solidFill>
              </a:rPr>
              <a:t>Provides data on member’s usage </a:t>
            </a:r>
            <a:r>
              <a:rPr lang="en-US" sz="2400" dirty="0" smtClean="0">
                <a:solidFill>
                  <a:schemeClr val="tx1"/>
                </a:solidFill>
              </a:rPr>
              <a:t>patterns</a:t>
            </a:r>
          </a:p>
          <a:p>
            <a:pPr>
              <a:buFont typeface="Corbel" panose="020B0503020204020204" pitchFamily="34" charset="0"/>
              <a:buChar char="-"/>
            </a:pPr>
            <a:r>
              <a:rPr lang="en-US" sz="2400" dirty="0" smtClean="0">
                <a:solidFill>
                  <a:schemeClr val="tx1"/>
                </a:solidFill>
              </a:rPr>
              <a:t>Optimize facility layout</a:t>
            </a:r>
            <a:endParaRPr lang="en-US" sz="2400" dirty="0">
              <a:solidFill>
                <a:schemeClr val="tx1"/>
              </a:solidFill>
            </a:endParaRPr>
          </a:p>
          <a:p>
            <a:pPr>
              <a:buFont typeface="Corbel" panose="020B0503020204020204" pitchFamily="34" charset="0"/>
              <a:buChar char="-"/>
            </a:pPr>
            <a:r>
              <a:rPr lang="en-US" sz="2400" dirty="0">
                <a:solidFill>
                  <a:schemeClr val="tx1"/>
                </a:solidFill>
              </a:rPr>
              <a:t>Infrastructure (beacon) density directly influences fidelity of heatmap</a:t>
            </a:r>
          </a:p>
        </p:txBody>
      </p:sp>
      <p:pic>
        <p:nvPicPr>
          <p:cNvPr id="3" name="Picture 2"/>
          <p:cNvPicPr>
            <a:picLocks noChangeAspect="1"/>
          </p:cNvPicPr>
          <p:nvPr/>
        </p:nvPicPr>
        <p:blipFill>
          <a:blip r:embed="rId3"/>
          <a:stretch>
            <a:fillRect/>
          </a:stretch>
        </p:blipFill>
        <p:spPr>
          <a:xfrm>
            <a:off x="-20400" y="1669359"/>
            <a:ext cx="6274266" cy="4429957"/>
          </a:xfrm>
          <a:prstGeom prst="rect">
            <a:avLst/>
          </a:prstGeom>
        </p:spPr>
      </p:pic>
      <p:pic>
        <p:nvPicPr>
          <p:cNvPr id="9" name="Picture 8"/>
          <p:cNvPicPr>
            <a:picLocks noChangeAspect="1"/>
          </p:cNvPicPr>
          <p:nvPr/>
        </p:nvPicPr>
        <p:blipFill>
          <a:blip r:embed="rId4"/>
          <a:stretch>
            <a:fillRect/>
          </a:stretch>
        </p:blipFill>
        <p:spPr>
          <a:xfrm>
            <a:off x="51392" y="1779782"/>
            <a:ext cx="6098382" cy="4219177"/>
          </a:xfrm>
          <a:prstGeom prst="rect">
            <a:avLst/>
          </a:prstGeom>
        </p:spPr>
      </p:pic>
    </p:spTree>
    <p:extLst>
      <p:ext uri="{BB962C8B-B14F-4D97-AF65-F5344CB8AC3E}">
        <p14:creationId xmlns:p14="http://schemas.microsoft.com/office/powerpoint/2010/main" val="828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 Content on Proximity</a:t>
            </a:r>
          </a:p>
        </p:txBody>
      </p:sp>
      <p:pic>
        <p:nvPicPr>
          <p:cNvPr id="5" name="Content Placeholder 4"/>
          <p:cNvPicPr>
            <a:picLocks noGrp="1" noChangeAspect="1"/>
          </p:cNvPicPr>
          <p:nvPr>
            <p:ph idx="1"/>
          </p:nvPr>
        </p:nvPicPr>
        <p:blipFill>
          <a:blip r:embed="rId3"/>
          <a:stretch>
            <a:fillRect/>
          </a:stretch>
        </p:blipFill>
        <p:spPr>
          <a:xfrm>
            <a:off x="2618240" y="2210818"/>
            <a:ext cx="7238095" cy="3580952"/>
          </a:xfrm>
        </p:spPr>
      </p:pic>
    </p:spTree>
    <p:extLst>
      <p:ext uri="{BB962C8B-B14F-4D97-AF65-F5344CB8AC3E}">
        <p14:creationId xmlns:p14="http://schemas.microsoft.com/office/powerpoint/2010/main" val="3164879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Member</a:t>
            </a:r>
          </a:p>
        </p:txBody>
      </p:sp>
      <p:sp>
        <p:nvSpPr>
          <p:cNvPr id="3" name="Content Placeholder 2"/>
          <p:cNvSpPr>
            <a:spLocks noGrp="1"/>
          </p:cNvSpPr>
          <p:nvPr>
            <p:ph idx="1"/>
          </p:nvPr>
        </p:nvSpPr>
        <p:spPr>
          <a:xfrm>
            <a:off x="1120000" y="1825625"/>
            <a:ext cx="5111988" cy="4351338"/>
          </a:xfrm>
        </p:spPr>
        <p:txBody>
          <a:bodyPr vert="horz" lIns="91440" tIns="45720" rIns="91440" bIns="45720" rtlCol="0">
            <a:normAutofit/>
          </a:bodyPr>
          <a:lstStyle/>
          <a:p>
            <a:pPr marL="0" indent="0">
              <a:buNone/>
            </a:pPr>
            <a:r>
              <a:rPr lang="en-US" sz="2400" dirty="0">
                <a:solidFill>
                  <a:schemeClr val="tx1"/>
                </a:solidFill>
              </a:rPr>
              <a:t>Switching viewpoints to a member perspective:</a:t>
            </a:r>
          </a:p>
          <a:p>
            <a:pPr>
              <a:buFont typeface="Corbel" panose="020B0503020204020204" pitchFamily="34" charset="0"/>
              <a:buChar char="-"/>
            </a:pPr>
            <a:r>
              <a:rPr lang="en-US" sz="2400" dirty="0">
                <a:solidFill>
                  <a:schemeClr val="tx1"/>
                </a:solidFill>
              </a:rPr>
              <a:t>Members will benefit from new technology as well</a:t>
            </a:r>
          </a:p>
          <a:p>
            <a:pPr>
              <a:buFont typeface="Corbel" panose="020B0503020204020204" pitchFamily="34" charset="0"/>
              <a:buChar char="-"/>
            </a:pPr>
            <a:r>
              <a:rPr lang="en-US" sz="2400" dirty="0">
                <a:solidFill>
                  <a:schemeClr val="tx1"/>
                </a:solidFill>
              </a:rPr>
              <a:t>Connect out of club and in club workouts into a complete fitness view</a:t>
            </a:r>
          </a:p>
          <a:p>
            <a:pPr>
              <a:buFont typeface="Corbel" panose="020B0503020204020204" pitchFamily="34" charset="0"/>
              <a:buChar char="-"/>
            </a:pPr>
            <a:r>
              <a:rPr lang="en-US" sz="2400" dirty="0">
                <a:solidFill>
                  <a:schemeClr val="tx1"/>
                </a:solidFill>
              </a:rPr>
              <a:t>Especially </a:t>
            </a:r>
            <a:r>
              <a:rPr lang="en-US" sz="2400" dirty="0" err="1">
                <a:solidFill>
                  <a:schemeClr val="tx1"/>
                </a:solidFill>
              </a:rPr>
              <a:t>Millennials</a:t>
            </a:r>
            <a:r>
              <a:rPr lang="en-US" sz="2400" dirty="0">
                <a:solidFill>
                  <a:schemeClr val="tx1"/>
                </a:solidFill>
              </a:rPr>
              <a:t> expect to interact mainly with their phones</a:t>
            </a:r>
          </a:p>
        </p:txBody>
      </p:sp>
      <p:pic>
        <p:nvPicPr>
          <p:cNvPr id="5" name="Picture 2" descr="Image result for gym m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583" y="1019931"/>
            <a:ext cx="4879098" cy="4879098"/>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10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8162" y="2536725"/>
            <a:ext cx="1452882" cy="3651629"/>
          </a:xfrm>
          <a:prstGeom prst="rect">
            <a:avLst/>
          </a:prstGeom>
        </p:spPr>
      </p:pic>
      <p:pic>
        <p:nvPicPr>
          <p:cNvPr id="4" name="Picture 3"/>
          <p:cNvPicPr>
            <a:picLocks noChangeAspect="1"/>
          </p:cNvPicPr>
          <p:nvPr/>
        </p:nvPicPr>
        <p:blipFill>
          <a:blip r:embed="rId3"/>
          <a:stretch>
            <a:fillRect/>
          </a:stretch>
        </p:blipFill>
        <p:spPr>
          <a:xfrm>
            <a:off x="0" y="0"/>
            <a:ext cx="2027758" cy="6858000"/>
          </a:xfrm>
          <a:prstGeom prst="rect">
            <a:avLst/>
          </a:prstGeom>
        </p:spPr>
      </p:pic>
      <p:pic>
        <p:nvPicPr>
          <p:cNvPr id="8" name="Picture 7"/>
          <p:cNvPicPr>
            <a:picLocks noChangeAspect="1"/>
          </p:cNvPicPr>
          <p:nvPr/>
        </p:nvPicPr>
        <p:blipFill>
          <a:blip r:embed="rId4"/>
          <a:stretch>
            <a:fillRect/>
          </a:stretch>
        </p:blipFill>
        <p:spPr>
          <a:xfrm>
            <a:off x="5681412" y="2442553"/>
            <a:ext cx="2270149" cy="4415447"/>
          </a:xfrm>
          <a:prstGeom prst="rect">
            <a:avLst/>
          </a:prstGeom>
        </p:spPr>
      </p:pic>
      <p:pic>
        <p:nvPicPr>
          <p:cNvPr id="9" name="Picture 8"/>
          <p:cNvPicPr>
            <a:picLocks noChangeAspect="1"/>
          </p:cNvPicPr>
          <p:nvPr/>
        </p:nvPicPr>
        <p:blipFill>
          <a:blip r:embed="rId5"/>
          <a:stretch>
            <a:fillRect/>
          </a:stretch>
        </p:blipFill>
        <p:spPr>
          <a:xfrm>
            <a:off x="8901143" y="3046853"/>
            <a:ext cx="1155401" cy="1152763"/>
          </a:xfrm>
          <a:prstGeom prst="rect">
            <a:avLst/>
          </a:prstGeom>
        </p:spPr>
      </p:pic>
      <p:pic>
        <p:nvPicPr>
          <p:cNvPr id="10" name="Picture 9"/>
          <p:cNvPicPr>
            <a:picLocks noChangeAspect="1"/>
          </p:cNvPicPr>
          <p:nvPr/>
        </p:nvPicPr>
        <p:blipFill>
          <a:blip r:embed="rId6"/>
          <a:stretch>
            <a:fillRect/>
          </a:stretch>
        </p:blipFill>
        <p:spPr>
          <a:xfrm>
            <a:off x="4965700" y="122778"/>
            <a:ext cx="7100548" cy="2154440"/>
          </a:xfrm>
          <a:prstGeom prst="rect">
            <a:avLst/>
          </a:prstGeom>
        </p:spPr>
      </p:pic>
      <p:pic>
        <p:nvPicPr>
          <p:cNvPr id="11" name="Picture 10"/>
          <p:cNvPicPr>
            <a:picLocks noChangeAspect="1"/>
          </p:cNvPicPr>
          <p:nvPr/>
        </p:nvPicPr>
        <p:blipFill>
          <a:blip r:embed="rId7"/>
          <a:stretch>
            <a:fillRect/>
          </a:stretch>
        </p:blipFill>
        <p:spPr>
          <a:xfrm>
            <a:off x="9032973" y="4201692"/>
            <a:ext cx="2714527" cy="1734348"/>
          </a:xfrm>
          <a:prstGeom prst="rect">
            <a:avLst/>
          </a:prstGeom>
        </p:spPr>
      </p:pic>
      <p:pic>
        <p:nvPicPr>
          <p:cNvPr id="13" name="Picture 12"/>
          <p:cNvPicPr>
            <a:picLocks noChangeAspect="1"/>
          </p:cNvPicPr>
          <p:nvPr/>
        </p:nvPicPr>
        <p:blipFill>
          <a:blip r:embed="rId8"/>
          <a:stretch>
            <a:fillRect/>
          </a:stretch>
        </p:blipFill>
        <p:spPr>
          <a:xfrm>
            <a:off x="3801044" y="4910203"/>
            <a:ext cx="1319994" cy="1947796"/>
          </a:xfrm>
          <a:prstGeom prst="rect">
            <a:avLst/>
          </a:prstGeom>
        </p:spPr>
      </p:pic>
      <p:pic>
        <p:nvPicPr>
          <p:cNvPr id="14" name="Picture 13"/>
          <p:cNvPicPr>
            <a:picLocks noChangeAspect="1"/>
          </p:cNvPicPr>
          <p:nvPr/>
        </p:nvPicPr>
        <p:blipFill>
          <a:blip r:embed="rId9"/>
          <a:stretch>
            <a:fillRect/>
          </a:stretch>
        </p:blipFill>
        <p:spPr>
          <a:xfrm>
            <a:off x="1946441" y="762761"/>
            <a:ext cx="1738518" cy="883223"/>
          </a:xfrm>
          <a:prstGeom prst="rect">
            <a:avLst/>
          </a:prstGeom>
        </p:spPr>
      </p:pic>
    </p:spTree>
    <p:extLst>
      <p:ext uri="{BB962C8B-B14F-4D97-AF65-F5344CB8AC3E}">
        <p14:creationId xmlns:p14="http://schemas.microsoft.com/office/powerpoint/2010/main" val="3391403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735" r="14632"/>
          <a:stretch/>
        </p:blipFill>
        <p:spPr>
          <a:xfrm>
            <a:off x="4636008" y="10"/>
            <a:ext cx="7555992" cy="6857990"/>
          </a:xfrm>
          <a:prstGeom prst="rect">
            <a:avLst/>
          </a:prstGeom>
        </p:spPr>
      </p:pic>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78160" cy="1325563"/>
          </a:xfrm>
        </p:spPr>
        <p:txBody>
          <a:bodyPr>
            <a:normAutofit/>
          </a:bodyPr>
          <a:lstStyle/>
          <a:p>
            <a:r>
              <a:rPr lang="en-US" sz="4400" dirty="0"/>
              <a:t>Member Rewards</a:t>
            </a:r>
          </a:p>
        </p:txBody>
      </p:sp>
      <p:sp>
        <p:nvSpPr>
          <p:cNvPr id="3" name="Content Placeholder 2"/>
          <p:cNvSpPr>
            <a:spLocks noGrp="1"/>
          </p:cNvSpPr>
          <p:nvPr>
            <p:ph idx="1"/>
          </p:nvPr>
        </p:nvSpPr>
        <p:spPr>
          <a:xfrm>
            <a:off x="838202" y="1620982"/>
            <a:ext cx="3478160" cy="4760624"/>
          </a:xfrm>
        </p:spPr>
        <p:txBody>
          <a:bodyPr vert="horz" lIns="91440" tIns="45720" rIns="91440" bIns="45720" rtlCol="0">
            <a:normAutofit lnSpcReduction="10000"/>
          </a:bodyPr>
          <a:lstStyle/>
          <a:p>
            <a:pPr>
              <a:buFont typeface="Corbel" panose="020B0503020204020204" pitchFamily="34" charset="0"/>
              <a:buChar char="-"/>
            </a:pPr>
            <a:r>
              <a:rPr lang="en-US" sz="2400" dirty="0">
                <a:solidFill>
                  <a:schemeClr val="tx1"/>
                </a:solidFill>
              </a:rPr>
              <a:t>Encourage members to be more active in the club.</a:t>
            </a:r>
          </a:p>
          <a:p>
            <a:pPr>
              <a:buFont typeface="Corbel" panose="020B0503020204020204" pitchFamily="34" charset="0"/>
              <a:buChar char="-"/>
            </a:pPr>
            <a:r>
              <a:rPr lang="en-US" sz="2400" dirty="0">
                <a:solidFill>
                  <a:schemeClr val="tx1"/>
                </a:solidFill>
              </a:rPr>
              <a:t>Encourage activities outside the club.</a:t>
            </a:r>
          </a:p>
          <a:p>
            <a:pPr>
              <a:buFont typeface="Corbel" panose="020B0503020204020204" pitchFamily="34" charset="0"/>
              <a:buChar char="-"/>
            </a:pPr>
            <a:r>
              <a:rPr lang="en-US" sz="2400" dirty="0">
                <a:solidFill>
                  <a:schemeClr val="tx1"/>
                </a:solidFill>
              </a:rPr>
              <a:t>Incentivize members to adopt patterns that are beneficial to them and to the club</a:t>
            </a:r>
          </a:p>
          <a:p>
            <a:pPr>
              <a:buFont typeface="Corbel" panose="020B0503020204020204" pitchFamily="34" charset="0"/>
              <a:buChar char="-"/>
            </a:pPr>
            <a:r>
              <a:rPr lang="en-US" sz="2400" dirty="0">
                <a:solidFill>
                  <a:schemeClr val="tx1"/>
                </a:solidFill>
              </a:rPr>
              <a:t>Positive behavior changes can be rewarded</a:t>
            </a:r>
            <a:br>
              <a:rPr lang="en-US" sz="2400" dirty="0">
                <a:solidFill>
                  <a:schemeClr val="tx1"/>
                </a:solidFill>
              </a:rPr>
            </a:br>
            <a:r>
              <a:rPr lang="en-US" sz="2400" dirty="0">
                <a:solidFill>
                  <a:schemeClr val="tx1"/>
                </a:solidFill>
              </a:rPr>
              <a:t>(happy member = continuing member)</a:t>
            </a:r>
          </a:p>
        </p:txBody>
      </p:sp>
      <p:sp>
        <p:nvSpPr>
          <p:cNvPr id="4" name="Rectangle: Rounded Corners 3"/>
          <p:cNvSpPr/>
          <p:nvPr/>
        </p:nvSpPr>
        <p:spPr>
          <a:xfrm>
            <a:off x="5711483" y="2957732"/>
            <a:ext cx="5162843" cy="942536"/>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300"/>
              <a:t>Engaging members more helps reduce churn, thereby reducing acquisition costs</a:t>
            </a:r>
            <a:endParaRPr lang="en-US" sz="2300" dirty="0"/>
          </a:p>
        </p:txBody>
      </p:sp>
    </p:spTree>
    <p:extLst>
      <p:ext uri="{BB962C8B-B14F-4D97-AF65-F5344CB8AC3E}">
        <p14:creationId xmlns:p14="http://schemas.microsoft.com/office/powerpoint/2010/main" val="2313554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3"/>
          <a:srcRect l="9339" r="-3" b="-3"/>
          <a:stretch/>
        </p:blipFill>
        <p:spPr>
          <a:xfrm>
            <a:off x="268224" y="1597068"/>
            <a:ext cx="5913118" cy="4598146"/>
          </a:xfrm>
          <a:prstGeom prst="rect">
            <a:avLst/>
          </a:prstGeom>
        </p:spPr>
      </p:pic>
      <p:sp>
        <p:nvSpPr>
          <p:cNvPr id="2" name="Title 1"/>
          <p:cNvSpPr>
            <a:spLocks noGrp="1"/>
          </p:cNvSpPr>
          <p:nvPr>
            <p:ph type="title"/>
          </p:nvPr>
        </p:nvSpPr>
        <p:spPr/>
        <p:txBody>
          <a:bodyPr>
            <a:normAutofit fontScale="90000"/>
          </a:bodyPr>
          <a:lstStyle/>
          <a:p>
            <a:r>
              <a:rPr lang="en-US" dirty="0"/>
              <a:t>Broaden member engagement in club</a:t>
            </a:r>
          </a:p>
        </p:txBody>
      </p:sp>
      <p:sp>
        <p:nvSpPr>
          <p:cNvPr id="10" name="Content Placeholder 9"/>
          <p:cNvSpPr>
            <a:spLocks noGrp="1"/>
          </p:cNvSpPr>
          <p:nvPr>
            <p:ph idx="1"/>
          </p:nvPr>
        </p:nvSpPr>
        <p:spPr>
          <a:xfrm>
            <a:off x="6096000" y="1731265"/>
            <a:ext cx="5257799" cy="4662502"/>
          </a:xfrm>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Members that use only a few pieces of equipment or only 1 or 2 areas of the club have a higher likelihood of dropping out.</a:t>
            </a:r>
          </a:p>
          <a:p>
            <a:pPr>
              <a:buFont typeface="Corbel" panose="020B0503020204020204" pitchFamily="34" charset="0"/>
              <a:buChar char="-"/>
            </a:pPr>
            <a:r>
              <a:rPr lang="en-US" sz="2400" dirty="0">
                <a:solidFill>
                  <a:schemeClr val="tx1"/>
                </a:solidFill>
              </a:rPr>
              <a:t>Providing bonus points- a “collect them all” strategy, can work to motivate members to learn how to use more pieces of equipment.</a:t>
            </a:r>
          </a:p>
          <a:p>
            <a:pPr>
              <a:buFont typeface="Corbel" panose="020B0503020204020204" pitchFamily="34" charset="0"/>
              <a:buChar char="-"/>
            </a:pPr>
            <a:r>
              <a:rPr lang="en-US" sz="2400" dirty="0">
                <a:solidFill>
                  <a:schemeClr val="tx1"/>
                </a:solidFill>
              </a:rPr>
              <a:t>Offer help videos for new machines to encourage use</a:t>
            </a:r>
          </a:p>
        </p:txBody>
      </p:sp>
    </p:spTree>
    <p:extLst>
      <p:ext uri="{BB962C8B-B14F-4D97-AF65-F5344CB8AC3E}">
        <p14:creationId xmlns:p14="http://schemas.microsoft.com/office/powerpoint/2010/main" val="890760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Balance facility and equipment usage</a:t>
            </a:r>
          </a:p>
        </p:txBody>
      </p:sp>
      <p:pic>
        <p:nvPicPr>
          <p:cNvPr id="3" name="Content Placeholder 2"/>
          <p:cNvPicPr>
            <a:picLocks noGrp="1" noChangeAspect="1"/>
          </p:cNvPicPr>
          <p:nvPr>
            <p:ph sz="half" idx="1"/>
          </p:nvPr>
        </p:nvPicPr>
        <p:blipFill>
          <a:blip r:embed="rId3"/>
          <a:stretch>
            <a:fillRect/>
          </a:stretch>
        </p:blipFill>
        <p:spPr>
          <a:xfrm>
            <a:off x="319262" y="1927274"/>
            <a:ext cx="5825951" cy="3646384"/>
          </a:xfrm>
        </p:spPr>
      </p:pic>
      <p:sp>
        <p:nvSpPr>
          <p:cNvPr id="8" name="Content Placeholder 7"/>
          <p:cNvSpPr>
            <a:spLocks noGrp="1"/>
          </p:cNvSpPr>
          <p:nvPr>
            <p:ph sz="half" idx="2"/>
          </p:nvPr>
        </p:nvSpPr>
        <p:spPr>
          <a:xfrm>
            <a:off x="6319840" y="1740281"/>
            <a:ext cx="5033960" cy="4538600"/>
          </a:xfrm>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Members come during peak periods and crowd the equipment, making the experience less productive for everyone.</a:t>
            </a:r>
          </a:p>
          <a:p>
            <a:pPr>
              <a:buFont typeface="Corbel" panose="020B0503020204020204" pitchFamily="34" charset="0"/>
              <a:buChar char="-"/>
            </a:pPr>
            <a:r>
              <a:rPr lang="en-US" sz="2400" dirty="0">
                <a:solidFill>
                  <a:schemeClr val="tx1"/>
                </a:solidFill>
              </a:rPr>
              <a:t>Automatic check-in (using phone and/or wearable) can record when a member comes and goes and how long they stay.</a:t>
            </a:r>
          </a:p>
          <a:p>
            <a:pPr>
              <a:buFont typeface="Corbel" panose="020B0503020204020204" pitchFamily="34" charset="0"/>
              <a:buChar char="-"/>
            </a:pPr>
            <a:r>
              <a:rPr lang="en-US" sz="2400" dirty="0">
                <a:solidFill>
                  <a:schemeClr val="tx1"/>
                </a:solidFill>
              </a:rPr>
              <a:t>Reward points for off-hour visits would incentivize a portion of membership and reduce rush hour equipment overutilization</a:t>
            </a:r>
          </a:p>
        </p:txBody>
      </p:sp>
    </p:spTree>
    <p:extLst>
      <p:ext uri="{BB962C8B-B14F-4D97-AF65-F5344CB8AC3E}">
        <p14:creationId xmlns:p14="http://schemas.microsoft.com/office/powerpoint/2010/main" val="3320232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Data- Before &amp; After</a:t>
            </a:r>
          </a:p>
        </p:txBody>
      </p:sp>
      <p:grpSp>
        <p:nvGrpSpPr>
          <p:cNvPr id="12" name="Group 11"/>
          <p:cNvGrpSpPr/>
          <p:nvPr/>
        </p:nvGrpSpPr>
        <p:grpSpPr>
          <a:xfrm>
            <a:off x="302847" y="1690688"/>
            <a:ext cx="2654414" cy="2867242"/>
            <a:chOff x="705110" y="1682808"/>
            <a:chExt cx="2654414" cy="2867242"/>
          </a:xfrm>
        </p:grpSpPr>
        <p:sp>
          <p:nvSpPr>
            <p:cNvPr id="7" name="Rectangle 6"/>
            <p:cNvSpPr/>
            <p:nvPr/>
          </p:nvSpPr>
          <p:spPr>
            <a:xfrm>
              <a:off x="705110" y="2074138"/>
              <a:ext cx="2654414" cy="618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Basic Personal Data</a:t>
              </a:r>
            </a:p>
          </p:txBody>
        </p:sp>
        <p:sp>
          <p:nvSpPr>
            <p:cNvPr id="8" name="Rectangle 7"/>
            <p:cNvSpPr/>
            <p:nvPr/>
          </p:nvSpPr>
          <p:spPr>
            <a:xfrm>
              <a:off x="705110" y="2693116"/>
              <a:ext cx="2654414" cy="618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Membership Duration</a:t>
              </a:r>
            </a:p>
          </p:txBody>
        </p:sp>
        <p:sp>
          <p:nvSpPr>
            <p:cNvPr id="9" name="Rectangle 8"/>
            <p:cNvSpPr/>
            <p:nvPr/>
          </p:nvSpPr>
          <p:spPr>
            <a:xfrm>
              <a:off x="705110" y="3312094"/>
              <a:ext cx="2654414" cy="618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Check-in Time Stamp</a:t>
              </a:r>
            </a:p>
          </p:txBody>
        </p:sp>
        <p:sp>
          <p:nvSpPr>
            <p:cNvPr id="10" name="Rectangle 9"/>
            <p:cNvSpPr/>
            <p:nvPr/>
          </p:nvSpPr>
          <p:spPr>
            <a:xfrm>
              <a:off x="705110" y="3931072"/>
              <a:ext cx="2654414" cy="618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&amp; Training Registration</a:t>
              </a:r>
            </a:p>
          </p:txBody>
        </p:sp>
        <p:sp>
          <p:nvSpPr>
            <p:cNvPr id="11" name="Rectangle 10"/>
            <p:cNvSpPr/>
            <p:nvPr/>
          </p:nvSpPr>
          <p:spPr>
            <a:xfrm>
              <a:off x="705110" y="1682808"/>
              <a:ext cx="2654414" cy="39133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Before</a:t>
              </a:r>
            </a:p>
          </p:txBody>
        </p:sp>
      </p:grpSp>
      <p:grpSp>
        <p:nvGrpSpPr>
          <p:cNvPr id="32" name="Group 31"/>
          <p:cNvGrpSpPr/>
          <p:nvPr/>
        </p:nvGrpSpPr>
        <p:grpSpPr>
          <a:xfrm>
            <a:off x="298590" y="4822559"/>
            <a:ext cx="2658671" cy="1010308"/>
            <a:chOff x="733246" y="5176908"/>
            <a:chExt cx="2658671" cy="1010308"/>
          </a:xfrm>
        </p:grpSpPr>
        <p:sp>
          <p:nvSpPr>
            <p:cNvPr id="13" name="Rectangle 12"/>
            <p:cNvSpPr/>
            <p:nvPr/>
          </p:nvSpPr>
          <p:spPr>
            <a:xfrm>
              <a:off x="733246" y="5568238"/>
              <a:ext cx="2658671" cy="618978"/>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Length of visit</a:t>
              </a:r>
            </a:p>
          </p:txBody>
        </p:sp>
        <p:sp>
          <p:nvSpPr>
            <p:cNvPr id="26" name="Rectangle 25"/>
            <p:cNvSpPr/>
            <p:nvPr/>
          </p:nvSpPr>
          <p:spPr>
            <a:xfrm>
              <a:off x="733246" y="5176908"/>
              <a:ext cx="2654414" cy="384310"/>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Level 1</a:t>
              </a:r>
            </a:p>
          </p:txBody>
        </p:sp>
      </p:grpSp>
      <p:grpSp>
        <p:nvGrpSpPr>
          <p:cNvPr id="37" name="Group 36"/>
          <p:cNvGrpSpPr/>
          <p:nvPr/>
        </p:nvGrpSpPr>
        <p:grpSpPr>
          <a:xfrm>
            <a:off x="3277756" y="1690688"/>
            <a:ext cx="2654414" cy="4627374"/>
            <a:chOff x="4763501" y="1690688"/>
            <a:chExt cx="2654414" cy="4627374"/>
          </a:xfrm>
        </p:grpSpPr>
        <p:grpSp>
          <p:nvGrpSpPr>
            <p:cNvPr id="33" name="Group 32"/>
            <p:cNvGrpSpPr/>
            <p:nvPr/>
          </p:nvGrpSpPr>
          <p:grpSpPr>
            <a:xfrm>
              <a:off x="4763501" y="1690688"/>
              <a:ext cx="2654414" cy="4035348"/>
              <a:chOff x="3933507" y="1690688"/>
              <a:chExt cx="2654414" cy="4035348"/>
            </a:xfrm>
          </p:grpSpPr>
          <p:sp>
            <p:nvSpPr>
              <p:cNvPr id="14" name="Rectangle 13"/>
              <p:cNvSpPr/>
              <p:nvPr/>
            </p:nvSpPr>
            <p:spPr>
              <a:xfrm>
                <a:off x="3933507" y="2076650"/>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Class Attendance Totals</a:t>
                </a:r>
              </a:p>
            </p:txBody>
          </p:sp>
          <p:sp>
            <p:nvSpPr>
              <p:cNvPr id="16" name="Rectangle 15"/>
              <p:cNvSpPr/>
              <p:nvPr/>
            </p:nvSpPr>
            <p:spPr>
              <a:xfrm>
                <a:off x="3933507" y="2683897"/>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External Activity &amp; Exercise</a:t>
                </a:r>
              </a:p>
            </p:txBody>
          </p:sp>
          <p:sp>
            <p:nvSpPr>
              <p:cNvPr id="17" name="Rectangle 16"/>
              <p:cNvSpPr/>
              <p:nvPr/>
            </p:nvSpPr>
            <p:spPr>
              <a:xfrm>
                <a:off x="3933507" y="3284124"/>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Sleep Data</a:t>
                </a:r>
              </a:p>
            </p:txBody>
          </p:sp>
          <p:sp>
            <p:nvSpPr>
              <p:cNvPr id="18" name="Rectangle 17"/>
              <p:cNvSpPr/>
              <p:nvPr/>
            </p:nvSpPr>
            <p:spPr>
              <a:xfrm>
                <a:off x="3933507" y="3896054"/>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Stress Data</a:t>
                </a:r>
              </a:p>
            </p:txBody>
          </p:sp>
          <p:sp>
            <p:nvSpPr>
              <p:cNvPr id="20" name="Rectangle 19"/>
              <p:cNvSpPr/>
              <p:nvPr/>
            </p:nvSpPr>
            <p:spPr>
              <a:xfrm>
                <a:off x="3933507" y="4488080"/>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Nutrition, if tracked</a:t>
                </a:r>
              </a:p>
            </p:txBody>
          </p:sp>
          <p:sp>
            <p:nvSpPr>
              <p:cNvPr id="27" name="Rectangle 26"/>
              <p:cNvSpPr/>
              <p:nvPr/>
            </p:nvSpPr>
            <p:spPr>
              <a:xfrm>
                <a:off x="3933507" y="1690688"/>
                <a:ext cx="2654414" cy="421812"/>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Level 2</a:t>
                </a:r>
              </a:p>
            </p:txBody>
          </p:sp>
          <p:sp>
            <p:nvSpPr>
              <p:cNvPr id="30" name="Rectangle 29"/>
              <p:cNvSpPr/>
              <p:nvPr/>
            </p:nvSpPr>
            <p:spPr>
              <a:xfrm>
                <a:off x="3933507" y="5107058"/>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Basic Workout Intensity</a:t>
                </a:r>
              </a:p>
            </p:txBody>
          </p:sp>
        </p:grpSp>
        <p:sp>
          <p:nvSpPr>
            <p:cNvPr id="36" name="Rectangle 35"/>
            <p:cNvSpPr/>
            <p:nvPr/>
          </p:nvSpPr>
          <p:spPr>
            <a:xfrm>
              <a:off x="4763501" y="5699084"/>
              <a:ext cx="2654414" cy="618978"/>
            </a:xfrm>
            <a:prstGeom prst="rect">
              <a:avLst/>
            </a:prstGeom>
            <a:solidFill>
              <a:srgbClr val="FEE0A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User Fitness Preferences</a:t>
              </a:r>
            </a:p>
          </p:txBody>
        </p:sp>
      </p:grpSp>
      <p:grpSp>
        <p:nvGrpSpPr>
          <p:cNvPr id="39" name="Group 38"/>
          <p:cNvGrpSpPr/>
          <p:nvPr/>
        </p:nvGrpSpPr>
        <p:grpSpPr>
          <a:xfrm>
            <a:off x="6252665" y="1690688"/>
            <a:ext cx="2654414" cy="2891750"/>
            <a:chOff x="8371725" y="1694913"/>
            <a:chExt cx="2654414" cy="2891750"/>
          </a:xfrm>
        </p:grpSpPr>
        <p:grpSp>
          <p:nvGrpSpPr>
            <p:cNvPr id="34" name="Group 33"/>
            <p:cNvGrpSpPr/>
            <p:nvPr/>
          </p:nvGrpSpPr>
          <p:grpSpPr>
            <a:xfrm>
              <a:off x="8371725" y="1694913"/>
              <a:ext cx="2654414" cy="2278746"/>
              <a:chOff x="7138026" y="1653186"/>
              <a:chExt cx="2654414" cy="2278746"/>
            </a:xfrm>
          </p:grpSpPr>
          <p:sp>
            <p:nvSpPr>
              <p:cNvPr id="22" name="Rectangle 21"/>
              <p:cNvSpPr/>
              <p:nvPr/>
            </p:nvSpPr>
            <p:spPr>
              <a:xfrm>
                <a:off x="7138026" y="2074998"/>
                <a:ext cx="2654414" cy="618978"/>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Club Utilization Heatmaps</a:t>
                </a:r>
              </a:p>
            </p:txBody>
          </p:sp>
          <p:sp>
            <p:nvSpPr>
              <p:cNvPr id="23" name="Rectangle 22"/>
              <p:cNvSpPr/>
              <p:nvPr/>
            </p:nvSpPr>
            <p:spPr>
              <a:xfrm>
                <a:off x="7138026" y="2693976"/>
                <a:ext cx="2654414" cy="618978"/>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Member Heatmaps</a:t>
                </a:r>
              </a:p>
            </p:txBody>
          </p:sp>
          <p:sp>
            <p:nvSpPr>
              <p:cNvPr id="25" name="Rectangle 24"/>
              <p:cNvSpPr/>
              <p:nvPr/>
            </p:nvSpPr>
            <p:spPr>
              <a:xfrm>
                <a:off x="7138026" y="3312954"/>
                <a:ext cx="2654414" cy="618978"/>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Equipment Used</a:t>
                </a:r>
              </a:p>
            </p:txBody>
          </p:sp>
          <p:sp>
            <p:nvSpPr>
              <p:cNvPr id="28" name="Rectangle 27"/>
              <p:cNvSpPr/>
              <p:nvPr/>
            </p:nvSpPr>
            <p:spPr>
              <a:xfrm>
                <a:off x="7138026" y="1653186"/>
                <a:ext cx="2654414" cy="421812"/>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Level 3</a:t>
                </a:r>
              </a:p>
            </p:txBody>
          </p:sp>
        </p:grpSp>
        <p:sp>
          <p:nvSpPr>
            <p:cNvPr id="38" name="Rectangle 37"/>
            <p:cNvSpPr/>
            <p:nvPr/>
          </p:nvSpPr>
          <p:spPr>
            <a:xfrm>
              <a:off x="8371725" y="3967685"/>
              <a:ext cx="2654414" cy="618978"/>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Better User Fitness Preferences</a:t>
              </a:r>
            </a:p>
          </p:txBody>
        </p:sp>
      </p:grpSp>
      <p:grpSp>
        <p:nvGrpSpPr>
          <p:cNvPr id="41" name="Group 40"/>
          <p:cNvGrpSpPr/>
          <p:nvPr/>
        </p:nvGrpSpPr>
        <p:grpSpPr>
          <a:xfrm>
            <a:off x="9234739" y="1690561"/>
            <a:ext cx="2654414" cy="2278746"/>
            <a:chOff x="8371725" y="4277174"/>
            <a:chExt cx="2654414" cy="2278746"/>
          </a:xfrm>
        </p:grpSpPr>
        <p:grpSp>
          <p:nvGrpSpPr>
            <p:cNvPr id="35" name="Group 34"/>
            <p:cNvGrpSpPr/>
            <p:nvPr/>
          </p:nvGrpSpPr>
          <p:grpSpPr>
            <a:xfrm>
              <a:off x="8371725" y="4277174"/>
              <a:ext cx="2654414" cy="1659768"/>
              <a:chOff x="7138026" y="4445607"/>
              <a:chExt cx="2654414" cy="1659768"/>
            </a:xfrm>
          </p:grpSpPr>
          <p:sp>
            <p:nvSpPr>
              <p:cNvPr id="24" name="Rectangle 23"/>
              <p:cNvSpPr/>
              <p:nvPr/>
            </p:nvSpPr>
            <p:spPr>
              <a:xfrm>
                <a:off x="7138026" y="4867419"/>
                <a:ext cx="2654414" cy="618978"/>
              </a:xfrm>
              <a:prstGeom prst="rect">
                <a:avLst/>
              </a:prstGeom>
              <a:solidFill>
                <a:srgbClr val="FCC65A"/>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Advanced Workout Intensity</a:t>
                </a:r>
              </a:p>
            </p:txBody>
          </p:sp>
          <p:sp>
            <p:nvSpPr>
              <p:cNvPr id="29" name="Rectangle 28"/>
              <p:cNvSpPr/>
              <p:nvPr/>
            </p:nvSpPr>
            <p:spPr>
              <a:xfrm>
                <a:off x="7138026" y="4445607"/>
                <a:ext cx="2654414" cy="421812"/>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Level 4</a:t>
                </a:r>
              </a:p>
            </p:txBody>
          </p:sp>
          <p:sp>
            <p:nvSpPr>
              <p:cNvPr id="31" name="Rectangle 30"/>
              <p:cNvSpPr/>
              <p:nvPr/>
            </p:nvSpPr>
            <p:spPr>
              <a:xfrm>
                <a:off x="7138026" y="5486397"/>
                <a:ext cx="2654414" cy="618978"/>
              </a:xfrm>
              <a:prstGeom prst="rect">
                <a:avLst/>
              </a:prstGeom>
              <a:solidFill>
                <a:srgbClr val="FCC65A"/>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Detailed Workout History</a:t>
                </a:r>
              </a:p>
            </p:txBody>
          </p:sp>
        </p:grpSp>
        <p:sp>
          <p:nvSpPr>
            <p:cNvPr id="40" name="Rectangle 39"/>
            <p:cNvSpPr/>
            <p:nvPr/>
          </p:nvSpPr>
          <p:spPr>
            <a:xfrm>
              <a:off x="8371725" y="5936942"/>
              <a:ext cx="2654414" cy="618978"/>
            </a:xfrm>
            <a:prstGeom prst="rect">
              <a:avLst/>
            </a:prstGeom>
            <a:solidFill>
              <a:srgbClr val="FCC65A"/>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Advanced User Fitness Preferences</a:t>
              </a:r>
            </a:p>
          </p:txBody>
        </p:sp>
      </p:grpSp>
    </p:spTree>
    <p:extLst>
      <p:ext uri="{BB962C8B-B14F-4D97-AF65-F5344CB8AC3E}">
        <p14:creationId xmlns:p14="http://schemas.microsoft.com/office/powerpoint/2010/main" val="31334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 Inc. Retail Opportunities</a:t>
            </a:r>
            <a:endParaRPr lang="en-US" dirty="0"/>
          </a:p>
        </p:txBody>
      </p:sp>
      <p:sp>
        <p:nvSpPr>
          <p:cNvPr id="3" name="Content Placeholder 2"/>
          <p:cNvSpPr>
            <a:spLocks noGrp="1"/>
          </p:cNvSpPr>
          <p:nvPr>
            <p:ph idx="1"/>
          </p:nvPr>
        </p:nvSpPr>
        <p:spPr/>
        <p:txBody>
          <a:bodyPr vert="horz" lIns="91440" tIns="45720" rIns="91440" bIns="45720" rtlCol="0">
            <a:normAutofit/>
          </a:bodyPr>
          <a:lstStyle/>
          <a:p>
            <a:pPr>
              <a:buFont typeface="Corbel" panose="020B0503020204020204" pitchFamily="34" charset="0"/>
              <a:buChar char="-"/>
            </a:pPr>
            <a:r>
              <a:rPr lang="en-US" dirty="0"/>
              <a:t>Add contextual elements to Gap mobile apps and beacons in stores</a:t>
            </a:r>
          </a:p>
          <a:p>
            <a:pPr>
              <a:buFont typeface="Corbel" panose="020B0503020204020204" pitchFamily="34" charset="0"/>
              <a:buChar char="-"/>
            </a:pPr>
            <a:r>
              <a:rPr lang="en-US" dirty="0"/>
              <a:t>Get in-store analytics such as dwell time and loiter areas</a:t>
            </a:r>
          </a:p>
          <a:p>
            <a:pPr>
              <a:buFont typeface="Corbel" panose="020B0503020204020204" pitchFamily="34" charset="0"/>
              <a:buChar char="-"/>
            </a:pPr>
            <a:r>
              <a:rPr lang="en-US" dirty="0"/>
              <a:t>Data from device can trigger customized content to signage in stores, or at a later date via other touchpoints such as email and ads on other platforms (TVs, webpages).</a:t>
            </a:r>
          </a:p>
        </p:txBody>
      </p:sp>
      <p:grpSp>
        <p:nvGrpSpPr>
          <p:cNvPr id="9" name="Group 8"/>
          <p:cNvGrpSpPr/>
          <p:nvPr/>
        </p:nvGrpSpPr>
        <p:grpSpPr>
          <a:xfrm>
            <a:off x="2417235" y="4201450"/>
            <a:ext cx="7357531" cy="2372561"/>
            <a:chOff x="2287218" y="3888626"/>
            <a:chExt cx="7357531" cy="2372561"/>
          </a:xfrm>
          <a:effectLst>
            <a:glow rad="63500">
              <a:schemeClr val="tx1">
                <a:alpha val="40000"/>
              </a:schemeClr>
            </a:glow>
          </a:effectLst>
        </p:grpSpPr>
        <p:pic>
          <p:nvPicPr>
            <p:cNvPr id="4" name="Content Placeholder 5"/>
            <p:cNvPicPr>
              <a:picLocks noChangeAspect="1"/>
            </p:cNvPicPr>
            <p:nvPr/>
          </p:nvPicPr>
          <p:blipFill>
            <a:blip r:embed="rId2"/>
            <a:stretch>
              <a:fillRect/>
            </a:stretch>
          </p:blipFill>
          <p:spPr>
            <a:xfrm>
              <a:off x="2287218" y="3888626"/>
              <a:ext cx="1334566" cy="2372561"/>
            </a:xfrm>
            <a:prstGeom prst="rect">
              <a:avLst/>
            </a:prstGeom>
          </p:spPr>
        </p:pic>
        <p:pic>
          <p:nvPicPr>
            <p:cNvPr id="5" name="Picture 4"/>
            <p:cNvPicPr>
              <a:picLocks noChangeAspect="1"/>
            </p:cNvPicPr>
            <p:nvPr/>
          </p:nvPicPr>
          <p:blipFill>
            <a:blip r:embed="rId3"/>
            <a:stretch>
              <a:fillRect/>
            </a:stretch>
          </p:blipFill>
          <p:spPr>
            <a:xfrm>
              <a:off x="4294873" y="3888626"/>
              <a:ext cx="1334566" cy="2372561"/>
            </a:xfrm>
            <a:prstGeom prst="rect">
              <a:avLst/>
            </a:prstGeom>
          </p:spPr>
        </p:pic>
        <p:pic>
          <p:nvPicPr>
            <p:cNvPr id="6" name="Picture 5"/>
            <p:cNvPicPr>
              <a:picLocks noChangeAspect="1"/>
            </p:cNvPicPr>
            <p:nvPr/>
          </p:nvPicPr>
          <p:blipFill>
            <a:blip r:embed="rId4"/>
            <a:stretch>
              <a:fillRect/>
            </a:stretch>
          </p:blipFill>
          <p:spPr>
            <a:xfrm>
              <a:off x="6302528" y="3888626"/>
              <a:ext cx="1334566" cy="2372561"/>
            </a:xfrm>
            <a:prstGeom prst="rect">
              <a:avLst/>
            </a:prstGeom>
          </p:spPr>
        </p:pic>
        <p:pic>
          <p:nvPicPr>
            <p:cNvPr id="7" name="Picture 6"/>
            <p:cNvPicPr>
              <a:picLocks noChangeAspect="1"/>
            </p:cNvPicPr>
            <p:nvPr/>
          </p:nvPicPr>
          <p:blipFill>
            <a:blip r:embed="rId5"/>
            <a:stretch>
              <a:fillRect/>
            </a:stretch>
          </p:blipFill>
          <p:spPr>
            <a:xfrm>
              <a:off x="8310183" y="3888626"/>
              <a:ext cx="1334566" cy="2372561"/>
            </a:xfrm>
            <a:prstGeom prst="rect">
              <a:avLst/>
            </a:prstGeom>
          </p:spPr>
        </p:pic>
      </p:grpSp>
    </p:spTree>
    <p:extLst>
      <p:ext uri="{BB962C8B-B14F-4D97-AF65-F5344CB8AC3E}">
        <p14:creationId xmlns:p14="http://schemas.microsoft.com/office/powerpoint/2010/main" val="2647937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209063" y="1896487"/>
            <a:ext cx="4583082" cy="3184960"/>
          </a:xfrm>
          <a:prstGeom prst="rect">
            <a:avLst/>
          </a:prstGeom>
        </p:spPr>
      </p:pic>
      <p:sp>
        <p:nvSpPr>
          <p:cNvPr id="2" name="Title 1"/>
          <p:cNvSpPr>
            <a:spLocks noGrp="1"/>
          </p:cNvSpPr>
          <p:nvPr>
            <p:ph type="title"/>
          </p:nvPr>
        </p:nvSpPr>
        <p:spPr/>
        <p:txBody>
          <a:bodyPr/>
          <a:lstStyle/>
          <a:p>
            <a:r>
              <a:rPr lang="en-US" dirty="0"/>
              <a:t>How it works</a:t>
            </a:r>
          </a:p>
        </p:txBody>
      </p:sp>
      <p:pic>
        <p:nvPicPr>
          <p:cNvPr id="7" name="Content Placeholder 6"/>
          <p:cNvPicPr>
            <a:picLocks noGrp="1" noChangeAspect="1"/>
          </p:cNvPicPr>
          <p:nvPr>
            <p:ph idx="1"/>
          </p:nvPr>
        </p:nvPicPr>
        <p:blipFill>
          <a:blip r:embed="rId4"/>
          <a:stretch>
            <a:fillRect/>
          </a:stretch>
        </p:blipFill>
        <p:spPr>
          <a:xfrm>
            <a:off x="5135045" y="263972"/>
            <a:ext cx="4645034" cy="2647670"/>
          </a:xfrm>
          <a:prstGeom prst="rect">
            <a:avLst/>
          </a:prstGeom>
          <a:effectLst>
            <a:glow rad="63500">
              <a:schemeClr val="tx1">
                <a:alpha val="40000"/>
              </a:schemeClr>
            </a:glow>
          </a:effectLst>
        </p:spPr>
      </p:pic>
      <p:pic>
        <p:nvPicPr>
          <p:cNvPr id="8" name="Picture 7"/>
          <p:cNvPicPr>
            <a:picLocks noChangeAspect="1"/>
          </p:cNvPicPr>
          <p:nvPr/>
        </p:nvPicPr>
        <p:blipFill>
          <a:blip r:embed="rId5"/>
          <a:stretch>
            <a:fillRect/>
          </a:stretch>
        </p:blipFill>
        <p:spPr>
          <a:xfrm>
            <a:off x="9618473" y="4947624"/>
            <a:ext cx="2085305" cy="1340340"/>
          </a:xfrm>
          <a:prstGeom prst="rect">
            <a:avLst/>
          </a:prstGeom>
          <a:effectLst>
            <a:glow rad="63500">
              <a:schemeClr val="tx1">
                <a:alpha val="40000"/>
              </a:schemeClr>
            </a:glow>
          </a:effectLst>
        </p:spPr>
      </p:pic>
      <p:pic>
        <p:nvPicPr>
          <p:cNvPr id="12" name="Picture 11"/>
          <p:cNvPicPr>
            <a:picLocks noChangeAspect="1"/>
          </p:cNvPicPr>
          <p:nvPr/>
        </p:nvPicPr>
        <p:blipFill>
          <a:blip r:embed="rId6"/>
          <a:stretch>
            <a:fillRect/>
          </a:stretch>
        </p:blipFill>
        <p:spPr>
          <a:xfrm>
            <a:off x="2181128" y="5279955"/>
            <a:ext cx="736421" cy="1515203"/>
          </a:xfrm>
          <a:prstGeom prst="rect">
            <a:avLst/>
          </a:prstGeom>
          <a:effectLst>
            <a:glow rad="63500">
              <a:schemeClr val="tx1">
                <a:alpha val="40000"/>
              </a:schemeClr>
            </a:glow>
          </a:effectLst>
        </p:spPr>
      </p:pic>
      <p:grpSp>
        <p:nvGrpSpPr>
          <p:cNvPr id="16" name="Group 15"/>
          <p:cNvGrpSpPr/>
          <p:nvPr/>
        </p:nvGrpSpPr>
        <p:grpSpPr>
          <a:xfrm>
            <a:off x="5263498" y="5089194"/>
            <a:ext cx="2463403" cy="1246482"/>
            <a:chOff x="5263498" y="5089194"/>
            <a:chExt cx="2463403" cy="1246482"/>
          </a:xfrm>
        </p:grpSpPr>
        <p:pic>
          <p:nvPicPr>
            <p:cNvPr id="14" name="Picture 13"/>
            <p:cNvPicPr>
              <a:picLocks noChangeAspect="1"/>
            </p:cNvPicPr>
            <p:nvPr/>
          </p:nvPicPr>
          <p:blipFill>
            <a:blip r:embed="rId7"/>
            <a:stretch>
              <a:fillRect/>
            </a:stretch>
          </p:blipFill>
          <p:spPr>
            <a:xfrm>
              <a:off x="5263498" y="5089194"/>
              <a:ext cx="2463403" cy="1246482"/>
            </a:xfrm>
            <a:prstGeom prst="rect">
              <a:avLst/>
            </a:prstGeom>
            <a:effectLst>
              <a:glow rad="63500">
                <a:schemeClr val="tx1">
                  <a:alpha val="40000"/>
                </a:schemeClr>
              </a:glow>
            </a:effectLst>
          </p:spPr>
        </p:pic>
        <p:pic>
          <p:nvPicPr>
            <p:cNvPr id="15365" name="Picture 5" descr="https://onelogon.gap.com/assets/images/gapweb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1274" y="5712435"/>
              <a:ext cx="1847850" cy="523875"/>
            </a:xfrm>
            <a:prstGeom prst="rect">
              <a:avLst/>
            </a:prstGeom>
            <a:effectLst>
              <a:glow rad="63500">
                <a:schemeClr val="tx1">
                  <a:alpha val="40000"/>
                </a:schemeClr>
              </a:glow>
            </a:effectLst>
            <a:extLst>
              <a:ext uri="{909E8E84-426E-40DD-AFC4-6F175D3DCCD1}">
                <a14:hiddenFill xmlns:a14="http://schemas.microsoft.com/office/drawing/2010/main">
                  <a:solidFill>
                    <a:srgbClr val="FFFFFF"/>
                  </a:solidFill>
                </a14:hiddenFill>
              </a:ext>
            </a:extLst>
          </p:spPr>
        </p:pic>
      </p:grpSp>
      <p:cxnSp>
        <p:nvCxnSpPr>
          <p:cNvPr id="18" name="Straight Arrow Connector 17"/>
          <p:cNvCxnSpPr>
            <a:stCxn id="12" idx="0"/>
          </p:cNvCxnSpPr>
          <p:nvPr/>
        </p:nvCxnSpPr>
        <p:spPr>
          <a:xfrm flipH="1" flipV="1">
            <a:off x="1731157" y="4330700"/>
            <a:ext cx="818182" cy="9492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 idx="0"/>
          </p:cNvCxnSpPr>
          <p:nvPr/>
        </p:nvCxnSpPr>
        <p:spPr>
          <a:xfrm flipH="1" flipV="1">
            <a:off x="2374900" y="4025900"/>
            <a:ext cx="174439" cy="12540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0"/>
          </p:cNvCxnSpPr>
          <p:nvPr/>
        </p:nvCxnSpPr>
        <p:spPr>
          <a:xfrm flipH="1" flipV="1">
            <a:off x="2181128" y="3485321"/>
            <a:ext cx="368211" cy="17946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12" idx="0"/>
          </p:cNvCxnSpPr>
          <p:nvPr/>
        </p:nvCxnSpPr>
        <p:spPr>
          <a:xfrm flipH="1" flipV="1">
            <a:off x="1273874" y="3036954"/>
            <a:ext cx="1275465" cy="22430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0"/>
          </p:cNvCxnSpPr>
          <p:nvPr/>
        </p:nvCxnSpPr>
        <p:spPr>
          <a:xfrm flipV="1">
            <a:off x="2549339" y="3381346"/>
            <a:ext cx="485961" cy="18986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0"/>
          </p:cNvCxnSpPr>
          <p:nvPr/>
        </p:nvCxnSpPr>
        <p:spPr>
          <a:xfrm flipH="1" flipV="1">
            <a:off x="631805" y="4382638"/>
            <a:ext cx="1917534" cy="8973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12" idx="0"/>
          </p:cNvCxnSpPr>
          <p:nvPr/>
        </p:nvCxnSpPr>
        <p:spPr>
          <a:xfrm flipV="1">
            <a:off x="2549339" y="4330650"/>
            <a:ext cx="1342958" cy="9493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2" idx="3"/>
          </p:cNvCxnSpPr>
          <p:nvPr/>
        </p:nvCxnSpPr>
        <p:spPr>
          <a:xfrm flipV="1">
            <a:off x="2917549" y="6037556"/>
            <a:ext cx="2377178"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8" idx="1"/>
          </p:cNvCxnSpPr>
          <p:nvPr/>
        </p:nvCxnSpPr>
        <p:spPr>
          <a:xfrm flipH="1">
            <a:off x="7640676" y="5617794"/>
            <a:ext cx="1977797" cy="25577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3" idx="1"/>
          </p:cNvCxnSpPr>
          <p:nvPr/>
        </p:nvCxnSpPr>
        <p:spPr>
          <a:xfrm flipH="1">
            <a:off x="7615164" y="4011635"/>
            <a:ext cx="2006566" cy="17008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9621730" y="3281970"/>
            <a:ext cx="2086104" cy="1459330"/>
          </a:xfrm>
          <a:prstGeom prst="rect">
            <a:avLst/>
          </a:prstGeom>
          <a:effectLst>
            <a:glow rad="63500">
              <a:schemeClr val="tx1">
                <a:alpha val="40000"/>
              </a:schemeClr>
            </a:glow>
          </a:effectLst>
        </p:spPr>
      </p:pic>
      <p:pic>
        <p:nvPicPr>
          <p:cNvPr id="25" name="Picture 24"/>
          <p:cNvPicPr>
            <a:picLocks/>
          </p:cNvPicPr>
          <p:nvPr/>
        </p:nvPicPr>
        <p:blipFill>
          <a:blip r:embed="rId10"/>
          <a:stretch>
            <a:fillRect/>
          </a:stretch>
        </p:blipFill>
        <p:spPr>
          <a:xfrm>
            <a:off x="7726901" y="3494788"/>
            <a:ext cx="685800" cy="1211241"/>
          </a:xfrm>
          <a:prstGeom prst="rect">
            <a:avLst/>
          </a:prstGeom>
          <a:effectLst>
            <a:glow rad="63500">
              <a:schemeClr val="tx1">
                <a:alpha val="40000"/>
              </a:schemeClr>
            </a:glow>
          </a:effectLst>
        </p:spPr>
      </p:pic>
      <p:cxnSp>
        <p:nvCxnSpPr>
          <p:cNvPr id="31" name="Straight Arrow Connector 30"/>
          <p:cNvCxnSpPr>
            <a:cxnSpLocks/>
            <a:stCxn id="25" idx="2"/>
          </p:cNvCxnSpPr>
          <p:nvPr/>
        </p:nvCxnSpPr>
        <p:spPr>
          <a:xfrm flipH="1">
            <a:off x="7419124" y="4706029"/>
            <a:ext cx="650677" cy="86214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7" name="Arrow: Striped Right 36"/>
          <p:cNvSpPr/>
          <p:nvPr/>
        </p:nvSpPr>
        <p:spPr>
          <a:xfrm rot="16200000">
            <a:off x="5918565" y="3797540"/>
            <a:ext cx="1450483" cy="366493"/>
          </a:xfrm>
          <a:prstGeom prst="stripedRightArrow">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9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capabilities</a:t>
            </a:r>
          </a:p>
        </p:txBody>
      </p:sp>
      <p:sp>
        <p:nvSpPr>
          <p:cNvPr id="3" name="Content Placeholder 2"/>
          <p:cNvSpPr>
            <a:spLocks noGrp="1"/>
          </p:cNvSpPr>
          <p:nvPr>
            <p:ph idx="1"/>
          </p:nvPr>
        </p:nvSpPr>
        <p:spPr>
          <a:xfrm>
            <a:off x="5823284" y="1825625"/>
            <a:ext cx="5530516" cy="4351338"/>
          </a:xfrm>
        </p:spPr>
        <p:txBody>
          <a:bodyPr vert="horz" lIns="91440" tIns="45720" rIns="91440" bIns="45720" rtlCol="0">
            <a:normAutofit fontScale="85000" lnSpcReduction="10000"/>
          </a:bodyPr>
          <a:lstStyle/>
          <a:p>
            <a:pPr>
              <a:buFont typeface="Corbel" panose="020B0503020204020204" pitchFamily="34" charset="0"/>
              <a:buChar char="-"/>
            </a:pPr>
            <a:r>
              <a:rPr lang="en-US" dirty="0"/>
              <a:t>Store entry alert to sales staff to welcome customer</a:t>
            </a:r>
          </a:p>
          <a:p>
            <a:pPr>
              <a:buFont typeface="Corbel" panose="020B0503020204020204" pitchFamily="34" charset="0"/>
              <a:buChar char="-"/>
            </a:pPr>
            <a:r>
              <a:rPr lang="en-US" dirty="0"/>
              <a:t>Dwell alert to sales staff to look for opportunity to offer assistance</a:t>
            </a:r>
          </a:p>
          <a:p>
            <a:pPr>
              <a:buFont typeface="Corbel" panose="020B0503020204020204" pitchFamily="34" charset="0"/>
              <a:buChar char="-"/>
            </a:pPr>
            <a:r>
              <a:rPr lang="en-US" dirty="0"/>
              <a:t>Special offers for any given customer sent directly to their phone</a:t>
            </a:r>
          </a:p>
          <a:p>
            <a:pPr>
              <a:buFont typeface="Corbel" panose="020B0503020204020204" pitchFamily="34" charset="0"/>
              <a:buChar char="-"/>
            </a:pPr>
            <a:r>
              <a:rPr lang="en-US" dirty="0"/>
              <a:t>Incentives to phone after longer dwell time possibly indicates indecision in making a purchasing decision</a:t>
            </a:r>
          </a:p>
          <a:p>
            <a:pPr>
              <a:buFont typeface="Corbel" panose="020B0503020204020204" pitchFamily="34" charset="0"/>
              <a:buChar char="-"/>
            </a:pPr>
            <a:r>
              <a:rPr lang="en-US" dirty="0"/>
              <a:t>Automatically get in queue for dressing room if during busy time and alert customer when their turn is up</a:t>
            </a:r>
          </a:p>
        </p:txBody>
      </p:sp>
      <p:pic>
        <p:nvPicPr>
          <p:cNvPr id="4" name="Picture 3"/>
          <p:cNvPicPr>
            <a:picLocks noChangeAspect="1"/>
          </p:cNvPicPr>
          <p:nvPr/>
        </p:nvPicPr>
        <p:blipFill>
          <a:blip r:embed="rId2"/>
          <a:stretch>
            <a:fillRect/>
          </a:stretch>
        </p:blipFill>
        <p:spPr>
          <a:xfrm>
            <a:off x="341411" y="2221339"/>
            <a:ext cx="5235052" cy="3638039"/>
          </a:xfrm>
          <a:prstGeom prst="rect">
            <a:avLst/>
          </a:prstGeom>
        </p:spPr>
      </p:pic>
    </p:spTree>
    <p:extLst>
      <p:ext uri="{BB962C8B-B14F-4D97-AF65-F5344CB8AC3E}">
        <p14:creationId xmlns:p14="http://schemas.microsoft.com/office/powerpoint/2010/main" val="1592985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Visit opportunities</a:t>
            </a:r>
          </a:p>
        </p:txBody>
      </p:sp>
      <p:sp>
        <p:nvSpPr>
          <p:cNvPr id="3" name="Content Placeholder 2"/>
          <p:cNvSpPr>
            <a:spLocks noGrp="1"/>
          </p:cNvSpPr>
          <p:nvPr>
            <p:ph idx="1"/>
          </p:nvPr>
        </p:nvSpPr>
        <p:spPr>
          <a:xfrm>
            <a:off x="6025054" y="1825625"/>
            <a:ext cx="5328745" cy="4351338"/>
          </a:xfrm>
        </p:spPr>
        <p:txBody>
          <a:bodyPr vert="horz" lIns="91440" tIns="45720" rIns="91440" bIns="45720" rtlCol="0">
            <a:normAutofit/>
          </a:bodyPr>
          <a:lstStyle/>
          <a:p>
            <a:pPr>
              <a:buFont typeface="Corbel" panose="020B0503020204020204" pitchFamily="34" charset="0"/>
              <a:buChar char="-"/>
            </a:pPr>
            <a:r>
              <a:rPr lang="en-US" dirty="0"/>
              <a:t>Behavior in store can feed back to future ad content and placement in app, web browser and on TV</a:t>
            </a:r>
          </a:p>
          <a:p>
            <a:pPr>
              <a:buFont typeface="Corbel" panose="020B0503020204020204" pitchFamily="34" charset="0"/>
              <a:buChar char="-"/>
            </a:pPr>
            <a:r>
              <a:rPr lang="en-US" dirty="0"/>
              <a:t>Tailored content can be delivered to any device at any time</a:t>
            </a:r>
          </a:p>
        </p:txBody>
      </p:sp>
      <p:pic>
        <p:nvPicPr>
          <p:cNvPr id="5" name="Picture 4"/>
          <p:cNvPicPr>
            <a:picLocks noChangeAspect="1"/>
          </p:cNvPicPr>
          <p:nvPr/>
        </p:nvPicPr>
        <p:blipFill>
          <a:blip r:embed="rId2"/>
          <a:stretch>
            <a:fillRect/>
          </a:stretch>
        </p:blipFill>
        <p:spPr>
          <a:xfrm>
            <a:off x="3631972" y="4836623"/>
            <a:ext cx="2085305" cy="1340340"/>
          </a:xfrm>
          <a:prstGeom prst="rect">
            <a:avLst/>
          </a:prstGeom>
          <a:effectLst>
            <a:glow rad="63500">
              <a:schemeClr val="tx1">
                <a:alpha val="40000"/>
              </a:schemeClr>
            </a:glow>
          </a:effectLst>
        </p:spPr>
      </p:pic>
      <p:grpSp>
        <p:nvGrpSpPr>
          <p:cNvPr id="6" name="Group 5"/>
          <p:cNvGrpSpPr/>
          <p:nvPr/>
        </p:nvGrpSpPr>
        <p:grpSpPr>
          <a:xfrm>
            <a:off x="414772" y="3098926"/>
            <a:ext cx="2463403" cy="1246482"/>
            <a:chOff x="5263498" y="5089194"/>
            <a:chExt cx="2463403" cy="1246482"/>
          </a:xfrm>
        </p:grpSpPr>
        <p:pic>
          <p:nvPicPr>
            <p:cNvPr id="7" name="Picture 6"/>
            <p:cNvPicPr>
              <a:picLocks noChangeAspect="1"/>
            </p:cNvPicPr>
            <p:nvPr/>
          </p:nvPicPr>
          <p:blipFill>
            <a:blip r:embed="rId3"/>
            <a:stretch>
              <a:fillRect/>
            </a:stretch>
          </p:blipFill>
          <p:spPr>
            <a:xfrm>
              <a:off x="5263498" y="5089194"/>
              <a:ext cx="2463403" cy="1246482"/>
            </a:xfrm>
            <a:prstGeom prst="rect">
              <a:avLst/>
            </a:prstGeom>
            <a:effectLst>
              <a:glow rad="63500">
                <a:schemeClr val="tx1">
                  <a:alpha val="40000"/>
                </a:schemeClr>
              </a:glow>
            </a:effectLst>
          </p:spPr>
        </p:pic>
        <p:pic>
          <p:nvPicPr>
            <p:cNvPr id="8" name="Picture 5" descr="https://onelogon.gap.com/assets/images/gapweb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274" y="5712435"/>
              <a:ext cx="1847850" cy="523875"/>
            </a:xfrm>
            <a:prstGeom prst="rect">
              <a:avLst/>
            </a:prstGeom>
            <a:effectLst>
              <a:glow rad="63500">
                <a:schemeClr val="tx1">
                  <a:alpha val="40000"/>
                </a:schemeClr>
              </a:glow>
            </a:effectLst>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5"/>
          <a:stretch>
            <a:fillRect/>
          </a:stretch>
        </p:blipFill>
        <p:spPr>
          <a:xfrm>
            <a:off x="3635229" y="3170969"/>
            <a:ext cx="2086104" cy="1459330"/>
          </a:xfrm>
          <a:prstGeom prst="rect">
            <a:avLst/>
          </a:prstGeom>
          <a:effectLst>
            <a:glow rad="63500">
              <a:schemeClr val="tx1">
                <a:alpha val="40000"/>
              </a:schemeClr>
            </a:glow>
          </a:effectLst>
        </p:spPr>
      </p:pic>
      <p:pic>
        <p:nvPicPr>
          <p:cNvPr id="10" name="Picture 9"/>
          <p:cNvPicPr>
            <a:picLocks/>
          </p:cNvPicPr>
          <p:nvPr/>
        </p:nvPicPr>
        <p:blipFill>
          <a:blip r:embed="rId6"/>
          <a:stretch>
            <a:fillRect/>
          </a:stretch>
        </p:blipFill>
        <p:spPr>
          <a:xfrm>
            <a:off x="3985080" y="1690688"/>
            <a:ext cx="685800" cy="1211241"/>
          </a:xfrm>
          <a:prstGeom prst="rect">
            <a:avLst/>
          </a:prstGeom>
          <a:effectLst>
            <a:glow rad="63500">
              <a:schemeClr val="tx1">
                <a:alpha val="40000"/>
              </a:schemeClr>
            </a:glow>
          </a:effectLst>
        </p:spPr>
      </p:pic>
      <p:cxnSp>
        <p:nvCxnSpPr>
          <p:cNvPr id="12" name="Straight Arrow Connector 11"/>
          <p:cNvCxnSpPr>
            <a:endCxn id="10" idx="1"/>
          </p:cNvCxnSpPr>
          <p:nvPr/>
        </p:nvCxnSpPr>
        <p:spPr>
          <a:xfrm flipV="1">
            <a:off x="2213811" y="2296309"/>
            <a:ext cx="1771269" cy="10364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9" idx="1"/>
          </p:cNvCxnSpPr>
          <p:nvPr/>
        </p:nvCxnSpPr>
        <p:spPr>
          <a:xfrm flipV="1">
            <a:off x="2878175" y="3900634"/>
            <a:ext cx="757054" cy="2971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endCxn id="5" idx="1"/>
          </p:cNvCxnSpPr>
          <p:nvPr/>
        </p:nvCxnSpPr>
        <p:spPr>
          <a:xfrm>
            <a:off x="2213811" y="4345408"/>
            <a:ext cx="1418161" cy="116138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534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Activewear</a:t>
            </a:r>
            <a:r>
              <a:rPr lang="en-US" dirty="0" smtClean="0"/>
              <a:t> Opportunities</a:t>
            </a:r>
            <a:endParaRPr lang="en-US" dirty="0"/>
          </a:p>
        </p:txBody>
      </p:sp>
      <p:sp>
        <p:nvSpPr>
          <p:cNvPr id="3" name="Content Placeholder 2"/>
          <p:cNvSpPr>
            <a:spLocks noGrp="1"/>
          </p:cNvSpPr>
          <p:nvPr>
            <p:ph idx="1"/>
          </p:nvPr>
        </p:nvSpPr>
        <p:spPr/>
        <p:txBody>
          <a:bodyPr vert="horz" lIns="91440" tIns="45720" rIns="91440" bIns="45720" rtlCol="0">
            <a:normAutofit/>
          </a:bodyPr>
          <a:lstStyle/>
          <a:p>
            <a:pPr>
              <a:buFont typeface="Corbel" panose="020B0503020204020204" pitchFamily="34" charset="0"/>
              <a:buChar char="-"/>
            </a:pPr>
            <a:r>
              <a:rPr lang="en-US" dirty="0"/>
              <a:t>Fitness band can be preloaded with automated workout detection</a:t>
            </a:r>
          </a:p>
          <a:p>
            <a:pPr>
              <a:buFont typeface="Corbel" panose="020B0503020204020204" pitchFamily="34" charset="0"/>
              <a:buChar char="-"/>
            </a:pPr>
            <a:r>
              <a:rPr lang="en-US" dirty="0"/>
              <a:t>Data on activity can be used to drive athletic clothing sales</a:t>
            </a:r>
          </a:p>
          <a:p>
            <a:pPr>
              <a:buFont typeface="Corbel" panose="020B0503020204020204" pitchFamily="34" charset="0"/>
              <a:buChar char="-"/>
            </a:pPr>
            <a:r>
              <a:rPr lang="en-US" dirty="0"/>
              <a:t>Analytics can provide information such as which gyms customers work out at, which can then be used to forge new business relationships in related industries.</a:t>
            </a:r>
          </a:p>
          <a:p>
            <a:pPr>
              <a:buFont typeface="Corbel" panose="020B0503020204020204" pitchFamily="34" charset="0"/>
              <a:buChar char="-"/>
            </a:pPr>
            <a:r>
              <a:rPr lang="en-US" dirty="0"/>
              <a:t>Quantification of workout can drive messaging to replace shoes at appropriate intervals</a:t>
            </a:r>
          </a:p>
        </p:txBody>
      </p:sp>
      <p:pic>
        <p:nvPicPr>
          <p:cNvPr id="5" name="Picture 4"/>
          <p:cNvPicPr>
            <a:picLocks noChangeAspect="1"/>
          </p:cNvPicPr>
          <p:nvPr/>
        </p:nvPicPr>
        <p:blipFill>
          <a:blip r:embed="rId3"/>
          <a:stretch>
            <a:fillRect/>
          </a:stretch>
        </p:blipFill>
        <p:spPr>
          <a:xfrm>
            <a:off x="6809874" y="4656833"/>
            <a:ext cx="2927684" cy="2100235"/>
          </a:xfrm>
          <a:prstGeom prst="rect">
            <a:avLst/>
          </a:prstGeom>
        </p:spPr>
      </p:pic>
      <p:pic>
        <p:nvPicPr>
          <p:cNvPr id="6" name="Picture 5"/>
          <p:cNvPicPr>
            <a:picLocks noChangeAspect="1"/>
          </p:cNvPicPr>
          <p:nvPr/>
        </p:nvPicPr>
        <p:blipFill>
          <a:blip r:embed="rId4"/>
          <a:stretch>
            <a:fillRect/>
          </a:stretch>
        </p:blipFill>
        <p:spPr>
          <a:xfrm>
            <a:off x="90666" y="4910204"/>
            <a:ext cx="1319994" cy="1947796"/>
          </a:xfrm>
          <a:prstGeom prst="rect">
            <a:avLst/>
          </a:prstGeom>
        </p:spPr>
      </p:pic>
    </p:spTree>
    <p:extLst>
      <p:ext uri="{BB962C8B-B14F-4D97-AF65-F5344CB8AC3E}">
        <p14:creationId xmlns:p14="http://schemas.microsoft.com/office/powerpoint/2010/main" val="2475654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 y="0"/>
          <a:ext cx="12212878" cy="6857999"/>
        </p:xfrm>
        <a:graphic>
          <a:graphicData uri="http://schemas.openxmlformats.org/presentationml/2006/ole">
            <mc:AlternateContent xmlns:mc="http://schemas.openxmlformats.org/markup-compatibility/2006">
              <mc:Choice xmlns:v="urn:schemas-microsoft-com:vml" Requires="v">
                <p:oleObj spid="_x0000_s13352" name="Image" r:id="rId4" imgW="38095200" imgH="21422160" progId="Photoshop.Image.18">
                  <p:embed/>
                </p:oleObj>
              </mc:Choice>
              <mc:Fallback>
                <p:oleObj name="Image" r:id="rId4" imgW="38095200" imgH="21422160" progId="Photoshop.Image.18">
                  <p:embed/>
                  <p:pic>
                    <p:nvPicPr>
                      <p:cNvPr id="4" name="Object 3"/>
                      <p:cNvPicPr/>
                      <p:nvPr/>
                    </p:nvPicPr>
                    <p:blipFill>
                      <a:blip r:embed="rId5"/>
                      <a:stretch>
                        <a:fillRect/>
                      </a:stretch>
                    </p:blipFill>
                    <p:spPr>
                      <a:xfrm>
                        <a:off x="-1" y="0"/>
                        <a:ext cx="12212878" cy="6857999"/>
                      </a:xfrm>
                      <a:prstGeom prst="rect">
                        <a:avLst/>
                      </a:prstGeom>
                    </p:spPr>
                  </p:pic>
                </p:oleObj>
              </mc:Fallback>
            </mc:AlternateContent>
          </a:graphicData>
        </a:graphic>
      </p:graphicFrame>
      <p:sp>
        <p:nvSpPr>
          <p:cNvPr id="3" name="Title 2"/>
          <p:cNvSpPr>
            <a:spLocks noGrp="1"/>
          </p:cNvSpPr>
          <p:nvPr>
            <p:ph type="ctrTitle"/>
          </p:nvPr>
        </p:nvSpPr>
        <p:spPr>
          <a:xfrm>
            <a:off x="8580328" y="4464027"/>
            <a:ext cx="3344450" cy="2131147"/>
          </a:xfrm>
          <a:effectLst>
            <a:outerShdw blurRad="50800" dist="38100" dir="8100000" algn="tr" rotWithShape="0">
              <a:prstClr val="black">
                <a:alpha val="40000"/>
              </a:prstClr>
            </a:outerShdw>
          </a:effectLst>
        </p:spPr>
        <p:txBody>
          <a:bodyPr wrap="square" anchor="ctr">
            <a:noAutofit/>
          </a:bodyPr>
          <a:lstStyle/>
          <a:p>
            <a:pPr algn="ctr"/>
            <a:r>
              <a:rPr lang="en-US" sz="4000" dirty="0"/>
              <a:t>Thank you</a:t>
            </a:r>
          </a:p>
        </p:txBody>
      </p:sp>
      <p:sp>
        <p:nvSpPr>
          <p:cNvPr id="5" name="Subtitle 4"/>
          <p:cNvSpPr>
            <a:spLocks noGrp="1"/>
          </p:cNvSpPr>
          <p:nvPr>
            <p:ph type="subTitle" idx="1"/>
          </p:nvPr>
        </p:nvSpPr>
        <p:spPr>
          <a:xfrm>
            <a:off x="8442541" y="3694375"/>
            <a:ext cx="3482237" cy="754025"/>
          </a:xfrm>
          <a:effectLst>
            <a:outerShdw blurRad="50800" dist="38100" dir="8100000" algn="tr" rotWithShape="0">
              <a:prstClr val="black">
                <a:alpha val="40000"/>
              </a:prstClr>
            </a:outerShdw>
          </a:effectLst>
        </p:spPr>
        <p:txBody>
          <a:bodyPr anchor="ctr">
            <a:normAutofit/>
          </a:bodyPr>
          <a:lstStyle/>
          <a:p>
            <a:pPr algn="ctr"/>
            <a:r>
              <a:rPr lang="en-US" sz="2400" b="1" dirty="0"/>
              <a:t>Gap Innovation Summit</a:t>
            </a:r>
          </a:p>
        </p:txBody>
      </p:sp>
      <p:sp>
        <p:nvSpPr>
          <p:cNvPr id="8" name="Subtitle 4"/>
          <p:cNvSpPr txBox="1">
            <a:spLocks/>
          </p:cNvSpPr>
          <p:nvPr/>
        </p:nvSpPr>
        <p:spPr>
          <a:xfrm>
            <a:off x="5374726" y="5112241"/>
            <a:ext cx="3067815" cy="1262656"/>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tx1"/>
                </a:solidFill>
              </a:rPr>
              <a:t>Jeffrey Cooper</a:t>
            </a:r>
          </a:p>
          <a:p>
            <a:r>
              <a:rPr lang="en-US" sz="1800" dirty="0">
                <a:solidFill>
                  <a:schemeClr val="tx1"/>
                </a:solidFill>
              </a:rPr>
              <a:t>Sr </a:t>
            </a:r>
            <a:r>
              <a:rPr lang="en-US" sz="1800" dirty="0" err="1">
                <a:solidFill>
                  <a:schemeClr val="tx1"/>
                </a:solidFill>
              </a:rPr>
              <a:t>Mgr</a:t>
            </a:r>
            <a:r>
              <a:rPr lang="en-US" sz="1800" dirty="0">
                <a:solidFill>
                  <a:schemeClr val="tx1"/>
                </a:solidFill>
              </a:rPr>
              <a:t> Business Development</a:t>
            </a:r>
          </a:p>
          <a:p>
            <a:r>
              <a:rPr lang="en-US" sz="1800" dirty="0">
                <a:solidFill>
                  <a:schemeClr val="tx1"/>
                </a:solidFill>
              </a:rPr>
              <a:t>Mt View, CA</a:t>
            </a:r>
          </a:p>
        </p:txBody>
      </p:sp>
      <p:pic>
        <p:nvPicPr>
          <p:cNvPr id="2" name="Picture 1"/>
          <p:cNvPicPr>
            <a:picLocks noChangeAspect="1"/>
          </p:cNvPicPr>
          <p:nvPr/>
        </p:nvPicPr>
        <p:blipFill>
          <a:blip r:embed="rId6"/>
          <a:stretch>
            <a:fillRect/>
          </a:stretch>
        </p:blipFill>
        <p:spPr>
          <a:xfrm>
            <a:off x="9371472" y="6462579"/>
            <a:ext cx="1977777" cy="302600"/>
          </a:xfrm>
          <a:prstGeom prst="rect">
            <a:avLst/>
          </a:prstGeom>
        </p:spPr>
      </p:pic>
    </p:spTree>
    <p:extLst>
      <p:ext uri="{BB962C8B-B14F-4D97-AF65-F5344CB8AC3E}">
        <p14:creationId xmlns:p14="http://schemas.microsoft.com/office/powerpoint/2010/main" val="534416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for Innovation</a:t>
            </a:r>
          </a:p>
        </p:txBody>
      </p:sp>
      <p:sp>
        <p:nvSpPr>
          <p:cNvPr id="3" name="Content Placeholder 2"/>
          <p:cNvSpPr>
            <a:spLocks noGrp="1"/>
          </p:cNvSpPr>
          <p:nvPr>
            <p:ph idx="1"/>
          </p:nvPr>
        </p:nvSpPr>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Solutions need to work seamlessly, interacting across as many devices as sensible- wearables, phones, TVs and digital signage</a:t>
            </a:r>
          </a:p>
          <a:p>
            <a:pPr>
              <a:buFont typeface="Corbel" panose="020B0503020204020204" pitchFamily="34" charset="0"/>
              <a:buChar char="-"/>
            </a:pPr>
            <a:r>
              <a:rPr lang="en-US" sz="2400" dirty="0">
                <a:solidFill>
                  <a:schemeClr val="tx1"/>
                </a:solidFill>
              </a:rPr>
              <a:t>Solutions should be “no fuss” solutions- they are as touchless as possible and “just work”</a:t>
            </a:r>
          </a:p>
          <a:p>
            <a:pPr>
              <a:buFont typeface="Corbel" panose="020B0503020204020204" pitchFamily="34" charset="0"/>
              <a:buChar char="-"/>
            </a:pPr>
            <a:r>
              <a:rPr lang="en-US" sz="2400" dirty="0">
                <a:solidFill>
                  <a:schemeClr val="tx1"/>
                </a:solidFill>
              </a:rPr>
              <a:t>Privacy and Security or personal data must be respected and secured.</a:t>
            </a:r>
          </a:p>
          <a:p>
            <a:pPr marL="0" indent="0">
              <a:buNone/>
            </a:pPr>
            <a:endParaRPr lang="en-US" sz="2400" dirty="0">
              <a:solidFill>
                <a:schemeClr val="tx1"/>
              </a:solidFill>
            </a:endParaRPr>
          </a:p>
          <a:p>
            <a:pPr marL="0" indent="0">
              <a:buNone/>
            </a:pPr>
            <a:r>
              <a:rPr lang="en-US" sz="3600" dirty="0">
                <a:solidFill>
                  <a:schemeClr val="tx1"/>
                </a:solidFill>
              </a:rPr>
              <a:t>Customers</a:t>
            </a:r>
          </a:p>
          <a:p>
            <a:pPr>
              <a:buFont typeface="Corbel" panose="020B0503020204020204" pitchFamily="34" charset="0"/>
              <a:buChar char="-"/>
            </a:pPr>
            <a:r>
              <a:rPr lang="en-US" sz="2400" dirty="0">
                <a:solidFill>
                  <a:schemeClr val="tx1"/>
                </a:solidFill>
              </a:rPr>
              <a:t>Consumers, direct or indirect</a:t>
            </a:r>
          </a:p>
          <a:p>
            <a:pPr>
              <a:buFont typeface="Corbel" panose="020B0503020204020204" pitchFamily="34" charset="0"/>
              <a:buChar char="-"/>
            </a:pPr>
            <a:r>
              <a:rPr lang="en-US" sz="2400" dirty="0">
                <a:solidFill>
                  <a:schemeClr val="tx1"/>
                </a:solidFill>
              </a:rPr>
              <a:t>Companies &amp; their employees</a:t>
            </a:r>
          </a:p>
          <a:p>
            <a:pPr marL="0" indent="0">
              <a:buNone/>
            </a:pPr>
            <a:endParaRPr lang="en-US" sz="2400" dirty="0">
              <a:solidFill>
                <a:schemeClr val="tx1"/>
              </a:solidFill>
            </a:endParaRPr>
          </a:p>
        </p:txBody>
      </p:sp>
    </p:spTree>
    <p:extLst>
      <p:ext uri="{BB962C8B-B14F-4D97-AF65-F5344CB8AC3E}">
        <p14:creationId xmlns:p14="http://schemas.microsoft.com/office/powerpoint/2010/main" val="669137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ear S3 Frontier watch face up clos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43250" y="5368925"/>
            <a:ext cx="5905500" cy="1325563"/>
          </a:xfrm>
        </p:spPr>
        <p:txBody>
          <a:bodyPr>
            <a:normAutofit fontScale="90000"/>
          </a:bodyPr>
          <a:lstStyle/>
          <a:p>
            <a:pPr algn="ctr"/>
            <a:r>
              <a:rPr lang="en-US" dirty="0"/>
              <a:t>Fitness Club Example</a:t>
            </a:r>
          </a:p>
        </p:txBody>
      </p:sp>
    </p:spTree>
    <p:extLst>
      <p:ext uri="{BB962C8B-B14F-4D97-AF65-F5344CB8AC3E}">
        <p14:creationId xmlns:p14="http://schemas.microsoft.com/office/powerpoint/2010/main" val="924399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ostonlandingdevelopment.com/wp-content/uploads/2016/05/fitness-club-callout2.jpg"/>
          <p:cNvPicPr>
            <a:picLocks noChangeAspect="1" noChangeArrowheads="1"/>
          </p:cNvPicPr>
          <p:nvPr/>
        </p:nvPicPr>
        <p:blipFill rotWithShape="1">
          <a:blip r:embed="rId2">
            <a:extLst>
              <a:ext uri="{28A0092B-C50C-407E-A947-70E740481C1C}">
                <a14:useLocalDpi xmlns:a14="http://schemas.microsoft.com/office/drawing/2010/main" val="0"/>
              </a:ext>
            </a:extLst>
          </a:blip>
          <a:srcRect l="12989" r="27677"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292"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4854676" cy="1325563"/>
          </a:xfrm>
        </p:spPr>
        <p:txBody>
          <a:bodyPr>
            <a:normAutofit/>
          </a:bodyPr>
          <a:lstStyle/>
          <a:p>
            <a:r>
              <a:rPr lang="en-US" dirty="0"/>
              <a:t>Fitness Clubs</a:t>
            </a:r>
          </a:p>
        </p:txBody>
      </p:sp>
      <p:sp>
        <p:nvSpPr>
          <p:cNvPr id="3" name="Content Placeholder 2"/>
          <p:cNvSpPr>
            <a:spLocks noGrp="1"/>
          </p:cNvSpPr>
          <p:nvPr>
            <p:ph idx="1"/>
          </p:nvPr>
        </p:nvSpPr>
        <p:spPr>
          <a:xfrm>
            <a:off x="1120000" y="1825625"/>
            <a:ext cx="4572877" cy="4351338"/>
          </a:xfrm>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Fitness clubs have a retention problem</a:t>
            </a:r>
          </a:p>
          <a:p>
            <a:pPr>
              <a:buFont typeface="Corbel" panose="020B0503020204020204" pitchFamily="34" charset="0"/>
              <a:buChar char="-"/>
            </a:pPr>
            <a:r>
              <a:rPr lang="en-US" sz="2400" dirty="0">
                <a:solidFill>
                  <a:schemeClr val="tx1"/>
                </a:solidFill>
              </a:rPr>
              <a:t>35-45% of their members quit each year*</a:t>
            </a:r>
          </a:p>
          <a:p>
            <a:pPr>
              <a:buFont typeface="Corbel" panose="020B0503020204020204" pitchFamily="34" charset="0"/>
              <a:buChar char="-"/>
            </a:pPr>
            <a:r>
              <a:rPr lang="en-US" sz="2400" dirty="0">
                <a:solidFill>
                  <a:schemeClr val="tx1"/>
                </a:solidFill>
              </a:rPr>
              <a:t>Acquisition of new members costs &gt;5x more than retention**</a:t>
            </a:r>
          </a:p>
          <a:p>
            <a:pPr>
              <a:buFont typeface="Corbel" panose="020B0503020204020204" pitchFamily="34" charset="0"/>
              <a:buChar char="-"/>
            </a:pPr>
            <a:r>
              <a:rPr lang="en-US" sz="2400" dirty="0">
                <a:solidFill>
                  <a:schemeClr val="tx1"/>
                </a:solidFill>
              </a:rPr>
              <a:t>In the digital age of fitness, gyms are in the dark ages</a:t>
            </a:r>
          </a:p>
        </p:txBody>
      </p:sp>
      <p:sp>
        <p:nvSpPr>
          <p:cNvPr id="4" name="TextBox 3"/>
          <p:cNvSpPr txBox="1"/>
          <p:nvPr/>
        </p:nvSpPr>
        <p:spPr>
          <a:xfrm>
            <a:off x="4247796" y="6176963"/>
            <a:ext cx="1813381" cy="646331"/>
          </a:xfrm>
          <a:prstGeom prst="rect">
            <a:avLst/>
          </a:prstGeom>
          <a:noFill/>
        </p:spPr>
        <p:txBody>
          <a:bodyPr wrap="none" rtlCol="0">
            <a:spAutoFit/>
          </a:bodyPr>
          <a:lstStyle/>
          <a:p>
            <a:pPr algn="r"/>
            <a:r>
              <a:rPr lang="en-US" dirty="0">
                <a:solidFill>
                  <a:schemeClr val="tx1">
                    <a:lumMod val="65000"/>
                  </a:schemeClr>
                </a:solidFill>
              </a:rPr>
              <a:t>*IHRSA statistics</a:t>
            </a:r>
          </a:p>
          <a:p>
            <a:pPr algn="r"/>
            <a:r>
              <a:rPr lang="en-US" dirty="0">
                <a:solidFill>
                  <a:schemeClr val="tx1">
                    <a:lumMod val="65000"/>
                  </a:schemeClr>
                </a:solidFill>
              </a:rPr>
              <a:t>**Statista</a:t>
            </a:r>
          </a:p>
        </p:txBody>
      </p:sp>
    </p:spTree>
    <p:extLst>
      <p:ext uri="{BB962C8B-B14F-4D97-AF65-F5344CB8AC3E}">
        <p14:creationId xmlns:p14="http://schemas.microsoft.com/office/powerpoint/2010/main" val="1719952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937" y="457200"/>
            <a:ext cx="3932237" cy="1600200"/>
          </a:xfrm>
        </p:spPr>
        <p:txBody>
          <a:bodyPr vert="horz" lIns="91440" tIns="45720" rIns="91440" bIns="45720" rtlCol="0" anchor="ctr">
            <a:normAutofit/>
          </a:bodyPr>
          <a:lstStyle/>
          <a:p>
            <a:r>
              <a:rPr lang="en-US" sz="5400" dirty="0"/>
              <a:t>The Solution</a:t>
            </a:r>
          </a:p>
        </p:txBody>
      </p:sp>
      <p:pic>
        <p:nvPicPr>
          <p:cNvPr id="6" name="Content Placeholder 5"/>
          <p:cNvPicPr>
            <a:picLocks noGrp="1" noChangeAspect="1"/>
          </p:cNvPicPr>
          <p:nvPr>
            <p:ph idx="1"/>
          </p:nvPr>
        </p:nvPicPr>
        <p:blipFill>
          <a:blip r:embed="rId2"/>
          <a:stretch>
            <a:fillRect/>
          </a:stretch>
        </p:blipFill>
        <p:spPr>
          <a:xfrm>
            <a:off x="2620692" y="2057400"/>
            <a:ext cx="4442096" cy="2528930"/>
          </a:xfrm>
        </p:spPr>
      </p:pic>
      <p:sp>
        <p:nvSpPr>
          <p:cNvPr id="7" name="Text Placeholder 6"/>
          <p:cNvSpPr>
            <a:spLocks noGrp="1"/>
          </p:cNvSpPr>
          <p:nvPr>
            <p:ph type="body" sz="half" idx="2"/>
          </p:nvPr>
        </p:nvSpPr>
        <p:spPr>
          <a:xfrm>
            <a:off x="7546149" y="2057400"/>
            <a:ext cx="3652025" cy="3811588"/>
          </a:xfrm>
        </p:spPr>
        <p:txBody>
          <a:bodyPr vert="horz" lIns="91440" tIns="45720" rIns="91440" bIns="45720" rtlCol="0">
            <a:normAutofit/>
          </a:bodyPr>
          <a:lstStyle/>
          <a:p>
            <a:r>
              <a:rPr lang="en-US" sz="2400" dirty="0">
                <a:solidFill>
                  <a:schemeClr val="tx1"/>
                </a:solidFill>
              </a:rPr>
              <a:t>Using a combination of personal devices, beacons and signage creates a system that generates </a:t>
            </a:r>
            <a:r>
              <a:rPr lang="en-US" sz="2400" dirty="0" smtClean="0">
                <a:solidFill>
                  <a:schemeClr val="tx1"/>
                </a:solidFill>
              </a:rPr>
              <a:t>rich member learning and insights to allow </a:t>
            </a:r>
            <a:r>
              <a:rPr lang="en-US" sz="2400" dirty="0">
                <a:solidFill>
                  <a:schemeClr val="tx1"/>
                </a:solidFill>
              </a:rPr>
              <a:t>useful interactions with their members.</a:t>
            </a:r>
          </a:p>
        </p:txBody>
      </p:sp>
      <p:pic>
        <p:nvPicPr>
          <p:cNvPr id="5" name="Picture 4"/>
          <p:cNvPicPr>
            <a:picLocks noChangeAspect="1"/>
          </p:cNvPicPr>
          <p:nvPr/>
        </p:nvPicPr>
        <p:blipFill>
          <a:blip r:embed="rId3"/>
          <a:stretch>
            <a:fillRect/>
          </a:stretch>
        </p:blipFill>
        <p:spPr>
          <a:xfrm>
            <a:off x="2448855" y="4910204"/>
            <a:ext cx="1319994" cy="1947796"/>
          </a:xfrm>
          <a:prstGeom prst="rect">
            <a:avLst/>
          </a:prstGeom>
        </p:spPr>
      </p:pic>
      <p:pic>
        <p:nvPicPr>
          <p:cNvPr id="3" name="Picture 2"/>
          <p:cNvPicPr>
            <a:picLocks noChangeAspect="1"/>
          </p:cNvPicPr>
          <p:nvPr/>
        </p:nvPicPr>
        <p:blipFill>
          <a:blip r:embed="rId4"/>
          <a:stretch>
            <a:fillRect/>
          </a:stretch>
        </p:blipFill>
        <p:spPr>
          <a:xfrm>
            <a:off x="0" y="0"/>
            <a:ext cx="993826" cy="993826"/>
          </a:xfrm>
          <a:prstGeom prst="rect">
            <a:avLst/>
          </a:prstGeom>
        </p:spPr>
      </p:pic>
      <p:pic>
        <p:nvPicPr>
          <p:cNvPr id="8" name="Picture 7"/>
          <p:cNvPicPr>
            <a:picLocks noChangeAspect="1"/>
          </p:cNvPicPr>
          <p:nvPr/>
        </p:nvPicPr>
        <p:blipFill>
          <a:blip r:embed="rId5"/>
          <a:stretch>
            <a:fillRect/>
          </a:stretch>
        </p:blipFill>
        <p:spPr>
          <a:xfrm>
            <a:off x="328927" y="5613401"/>
            <a:ext cx="2213037" cy="1244600"/>
          </a:xfrm>
          <a:prstGeom prst="rect">
            <a:avLst/>
          </a:prstGeom>
        </p:spPr>
      </p:pic>
      <p:pic>
        <p:nvPicPr>
          <p:cNvPr id="9" name="Picture 8"/>
          <p:cNvPicPr>
            <a:picLocks noChangeAspect="1"/>
          </p:cNvPicPr>
          <p:nvPr/>
        </p:nvPicPr>
        <p:blipFill>
          <a:blip r:embed="rId6"/>
          <a:stretch>
            <a:fillRect/>
          </a:stretch>
        </p:blipFill>
        <p:spPr>
          <a:xfrm>
            <a:off x="600465" y="1251782"/>
            <a:ext cx="1676034" cy="4221454"/>
          </a:xfrm>
          <a:prstGeom prst="rect">
            <a:avLst/>
          </a:prstGeom>
        </p:spPr>
      </p:pic>
    </p:spTree>
    <p:extLst>
      <p:ext uri="{BB962C8B-B14F-4D97-AF65-F5344CB8AC3E}">
        <p14:creationId xmlns:p14="http://schemas.microsoft.com/office/powerpoint/2010/main" val="1771855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ROI for the Club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54823"/>
              </p:ext>
            </p:extLst>
          </p:nvPr>
        </p:nvGraphicFramePr>
        <p:xfrm>
          <a:off x="1120775" y="1825625"/>
          <a:ext cx="10233025" cy="3702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368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Two Perspectives</a:t>
            </a:r>
          </a:p>
        </p:txBody>
      </p:sp>
      <p:pic>
        <p:nvPicPr>
          <p:cNvPr id="4" name="Picture 3"/>
          <p:cNvPicPr>
            <a:picLocks noChangeAspect="1"/>
          </p:cNvPicPr>
          <p:nvPr/>
        </p:nvPicPr>
        <p:blipFill>
          <a:blip r:embed="rId2"/>
          <a:stretch>
            <a:fillRect/>
          </a:stretch>
        </p:blipFill>
        <p:spPr>
          <a:xfrm>
            <a:off x="946162" y="2763214"/>
            <a:ext cx="4709050" cy="1963334"/>
          </a:xfrm>
          <a:prstGeom prst="rect">
            <a:avLst/>
          </a:prstGeom>
        </p:spPr>
      </p:pic>
      <p:pic>
        <p:nvPicPr>
          <p:cNvPr id="8194" name="Picture 2" descr="Image result for gym m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583" y="1019931"/>
            <a:ext cx="4879098" cy="4879098"/>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3726" y="5500469"/>
            <a:ext cx="1913922" cy="646331"/>
          </a:xfrm>
          <a:prstGeom prst="rect">
            <a:avLst/>
          </a:prstGeom>
          <a:noFill/>
        </p:spPr>
        <p:txBody>
          <a:bodyPr wrap="none" rtlCol="0">
            <a:spAutoFit/>
          </a:bodyPr>
          <a:lstStyle/>
          <a:p>
            <a:pPr algn="ctr"/>
            <a:r>
              <a:rPr lang="en-US" sz="3600" b="1" dirty="0"/>
              <a:t>The Club</a:t>
            </a:r>
          </a:p>
        </p:txBody>
      </p:sp>
      <p:sp>
        <p:nvSpPr>
          <p:cNvPr id="12" name="TextBox 11"/>
          <p:cNvSpPr txBox="1"/>
          <p:nvPr/>
        </p:nvSpPr>
        <p:spPr>
          <a:xfrm>
            <a:off x="7506840" y="5500469"/>
            <a:ext cx="2704588" cy="646331"/>
          </a:xfrm>
          <a:prstGeom prst="rect">
            <a:avLst/>
          </a:prstGeom>
          <a:noFill/>
        </p:spPr>
        <p:txBody>
          <a:bodyPr wrap="none" rtlCol="0">
            <a:spAutoFit/>
          </a:bodyPr>
          <a:lstStyle/>
          <a:p>
            <a:pPr algn="ctr"/>
            <a:r>
              <a:rPr lang="en-US" sz="3600" b="1" dirty="0"/>
              <a:t>The Member</a:t>
            </a:r>
          </a:p>
        </p:txBody>
      </p:sp>
    </p:spTree>
    <p:extLst>
      <p:ext uri="{BB962C8B-B14F-4D97-AF65-F5344CB8AC3E}">
        <p14:creationId xmlns:p14="http://schemas.microsoft.com/office/powerpoint/2010/main" val="3042067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Club</a:t>
            </a:r>
          </a:p>
        </p:txBody>
      </p:sp>
      <p:sp>
        <p:nvSpPr>
          <p:cNvPr id="3" name="Content Placeholder 2"/>
          <p:cNvSpPr>
            <a:spLocks noGrp="1"/>
          </p:cNvSpPr>
          <p:nvPr>
            <p:ph idx="1"/>
          </p:nvPr>
        </p:nvSpPr>
        <p:spPr/>
        <p:txBody>
          <a:bodyPr vert="horz" lIns="91440" tIns="45720" rIns="91440" bIns="45720" rtlCol="0">
            <a:normAutofit/>
          </a:bodyPr>
          <a:lstStyle/>
          <a:p>
            <a:pPr>
              <a:buFont typeface="Corbel" panose="020B0503020204020204" pitchFamily="34" charset="0"/>
              <a:buChar char="-"/>
            </a:pPr>
            <a:r>
              <a:rPr lang="en-US" sz="2400" dirty="0">
                <a:solidFill>
                  <a:schemeClr val="tx1"/>
                </a:solidFill>
              </a:rPr>
              <a:t>Optimize Relationship with existing members</a:t>
            </a:r>
          </a:p>
          <a:p>
            <a:pPr>
              <a:buFont typeface="Corbel" panose="020B0503020204020204" pitchFamily="34" charset="0"/>
              <a:buChar char="-"/>
            </a:pPr>
            <a:r>
              <a:rPr lang="en-US" sz="2400" dirty="0">
                <a:solidFill>
                  <a:schemeClr val="tx1"/>
                </a:solidFill>
              </a:rPr>
              <a:t>Loyalty extensions</a:t>
            </a:r>
          </a:p>
          <a:p>
            <a:pPr>
              <a:buFont typeface="Corbel" panose="020B0503020204020204" pitchFamily="34" charset="0"/>
              <a:buChar char="-"/>
            </a:pPr>
            <a:r>
              <a:rPr lang="en-US" sz="2400" dirty="0">
                <a:solidFill>
                  <a:schemeClr val="tx1"/>
                </a:solidFill>
              </a:rPr>
              <a:t>Operational efficiency</a:t>
            </a:r>
          </a:p>
        </p:txBody>
      </p:sp>
      <p:graphicFrame>
        <p:nvGraphicFramePr>
          <p:cNvPr id="4" name="Object 3"/>
          <p:cNvGraphicFramePr>
            <a:graphicFrameLocks noChangeAspect="1"/>
          </p:cNvGraphicFramePr>
          <p:nvPr>
            <p:extLst>
              <p:ext uri="{D42A27DB-BD31-4B8C-83A1-F6EECF244321}">
                <p14:modId xmlns:p14="http://schemas.microsoft.com/office/powerpoint/2010/main" val="805209379"/>
              </p:ext>
            </p:extLst>
          </p:nvPr>
        </p:nvGraphicFramePr>
        <p:xfrm>
          <a:off x="645380" y="4001294"/>
          <a:ext cx="6107112" cy="2332185"/>
        </p:xfrm>
        <a:graphic>
          <a:graphicData uri="http://schemas.openxmlformats.org/presentationml/2006/ole">
            <mc:AlternateContent xmlns:mc="http://schemas.openxmlformats.org/markup-compatibility/2006">
              <mc:Choice xmlns:v="urn:schemas-microsoft-com:vml" Requires="v">
                <p:oleObj spid="_x0000_s9355" name="Image" r:id="rId3" imgW="9777600" imgH="3733200" progId="Photoshop.Image.17">
                  <p:embed/>
                </p:oleObj>
              </mc:Choice>
              <mc:Fallback>
                <p:oleObj name="Image" r:id="rId3" imgW="9777600" imgH="3733200" progId="Photoshop.Image.17">
                  <p:embed/>
                  <p:pic>
                    <p:nvPicPr>
                      <p:cNvPr id="0" name=""/>
                      <p:cNvPicPr/>
                      <p:nvPr/>
                    </p:nvPicPr>
                    <p:blipFill>
                      <a:blip r:embed="rId4"/>
                      <a:stretch>
                        <a:fillRect/>
                      </a:stretch>
                    </p:blipFill>
                    <p:spPr>
                      <a:xfrm>
                        <a:off x="645380" y="4001294"/>
                        <a:ext cx="6107112" cy="2332185"/>
                      </a:xfrm>
                      <a:prstGeom prst="rect">
                        <a:avLst/>
                      </a:prstGeom>
                    </p:spPr>
                  </p:pic>
                </p:oleObj>
              </mc:Fallback>
            </mc:AlternateContent>
          </a:graphicData>
        </a:graphic>
      </p:graphicFrame>
    </p:spTree>
    <p:extLst>
      <p:ext uri="{BB962C8B-B14F-4D97-AF65-F5344CB8AC3E}">
        <p14:creationId xmlns:p14="http://schemas.microsoft.com/office/powerpoint/2010/main" val="331367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Mute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40971</TotalTime>
  <Words>1442</Words>
  <Application>Microsoft Office PowerPoint</Application>
  <PresentationFormat>Custom</PresentationFormat>
  <Paragraphs>197</Paragraphs>
  <Slides>29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Depth</vt:lpstr>
      <vt:lpstr>Image</vt:lpstr>
      <vt:lpstr>Customer  Engagement Using Technology</vt:lpstr>
      <vt:lpstr>PowerPoint Presentation</vt:lpstr>
      <vt:lpstr>Philosophy for Innovation</vt:lpstr>
      <vt:lpstr>Fitness Club Example</vt:lpstr>
      <vt:lpstr>Fitness Clubs</vt:lpstr>
      <vt:lpstr>The Solution</vt:lpstr>
      <vt:lpstr>Areas of ROI for the Club</vt:lpstr>
      <vt:lpstr>Two Perspectives</vt:lpstr>
      <vt:lpstr>The Club</vt:lpstr>
      <vt:lpstr>Snapshot of the present</vt:lpstr>
      <vt:lpstr>Present State</vt:lpstr>
      <vt:lpstr>Start Simple</vt:lpstr>
      <vt:lpstr>Context and communication connect the two worlds</vt:lpstr>
      <vt:lpstr>Start with your mobile app</vt:lpstr>
      <vt:lpstr>Frictionless Check-in</vt:lpstr>
      <vt:lpstr>Instant Promotion</vt:lpstr>
      <vt:lpstr>Understand where members are engaging in the facility</vt:lpstr>
      <vt:lpstr>Deliver Content on Proximity</vt:lpstr>
      <vt:lpstr>The Member</vt:lpstr>
      <vt:lpstr>Member Rewards</vt:lpstr>
      <vt:lpstr>Broaden member engagement in club</vt:lpstr>
      <vt:lpstr>Balance facility and equipment usage</vt:lpstr>
      <vt:lpstr>Analytics Data- Before &amp; After</vt:lpstr>
      <vt:lpstr>Gap, Inc. Retail Opportunities</vt:lpstr>
      <vt:lpstr>How it works</vt:lpstr>
      <vt:lpstr>Additional capabilities</vt:lpstr>
      <vt:lpstr>Post Visit opportunities</vt:lpstr>
      <vt:lpstr>Activewear Opportunities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Cooper</dc:creator>
  <cp:lastModifiedBy>Jeffrey Cooper</cp:lastModifiedBy>
  <cp:revision>513</cp:revision>
  <dcterms:created xsi:type="dcterms:W3CDTF">2016-07-15T05:19:37Z</dcterms:created>
  <dcterms:modified xsi:type="dcterms:W3CDTF">2017-01-10T20:01:10Z</dcterms:modified>
</cp:coreProperties>
</file>