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1" r:id="rId2"/>
    <p:sldId id="323" r:id="rId3"/>
    <p:sldId id="315" r:id="rId4"/>
    <p:sldId id="301" r:id="rId5"/>
    <p:sldId id="302" r:id="rId6"/>
    <p:sldId id="324" r:id="rId7"/>
    <p:sldId id="325" r:id="rId8"/>
    <p:sldId id="287" r:id="rId9"/>
    <p:sldId id="288" r:id="rId10"/>
    <p:sldId id="303" r:id="rId11"/>
    <p:sldId id="306" r:id="rId12"/>
    <p:sldId id="311" r:id="rId13"/>
    <p:sldId id="308" r:id="rId14"/>
    <p:sldId id="313" r:id="rId15"/>
    <p:sldId id="309" r:id="rId16"/>
    <p:sldId id="310" r:id="rId17"/>
    <p:sldId id="305" r:id="rId18"/>
    <p:sldId id="312" r:id="rId19"/>
    <p:sldId id="317" r:id="rId20"/>
    <p:sldId id="318" r:id="rId21"/>
    <p:sldId id="319" r:id="rId22"/>
    <p:sldId id="32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0A9"/>
    <a:srgbClr val="7CC3D6"/>
    <a:srgbClr val="5EB4CC"/>
    <a:srgbClr val="40A6C2"/>
    <a:srgbClr val="358DA5"/>
    <a:srgbClr val="2B7387"/>
    <a:srgbClr val="638EC3"/>
    <a:srgbClr val="467AB8"/>
    <a:srgbClr val="3B669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Objects="1">
      <p:cViewPr>
        <p:scale>
          <a:sx n="90" d="100"/>
          <a:sy n="90" d="100"/>
        </p:scale>
        <p:origin x="-63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247E8-0F44-4F88-AB60-7BC21341675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A03E6A4-EE61-48A5-9B2C-25DDC32EEA03}">
      <dgm:prSet/>
      <dgm:spPr/>
      <dgm:t>
        <a:bodyPr/>
        <a:lstStyle/>
        <a:p>
          <a:pPr rtl="0"/>
          <a:r>
            <a:rPr lang="en-US" dirty="0" smtClean="0">
              <a:solidFill>
                <a:schemeClr val="bg1"/>
              </a:solidFill>
            </a:rPr>
            <a:t>Home</a:t>
          </a:r>
          <a:endParaRPr lang="en-US" dirty="0">
            <a:solidFill>
              <a:schemeClr val="bg1"/>
            </a:solidFill>
          </a:endParaRPr>
        </a:p>
      </dgm:t>
    </dgm:pt>
    <dgm:pt modelId="{170578CB-A781-46BA-ACA0-AAF43AC3B98D}" type="parTrans" cxnId="{5145A5CF-5DD5-44CE-986A-A09D6DD3D7AE}">
      <dgm:prSet/>
      <dgm:spPr/>
      <dgm:t>
        <a:bodyPr/>
        <a:lstStyle/>
        <a:p>
          <a:endParaRPr lang="en-US">
            <a:solidFill>
              <a:schemeClr val="bg1"/>
            </a:solidFill>
          </a:endParaRPr>
        </a:p>
      </dgm:t>
    </dgm:pt>
    <dgm:pt modelId="{E28585C6-9862-4478-BA51-2110A53DA944}" type="sibTrans" cxnId="{5145A5CF-5DD5-44CE-986A-A09D6DD3D7AE}">
      <dgm:prSet/>
      <dgm:spPr/>
      <dgm:t>
        <a:bodyPr/>
        <a:lstStyle/>
        <a:p>
          <a:endParaRPr lang="en-US">
            <a:solidFill>
              <a:schemeClr val="bg1"/>
            </a:solidFill>
          </a:endParaRPr>
        </a:p>
      </dgm:t>
    </dgm:pt>
    <dgm:pt modelId="{13DC919B-13BC-4A43-BD59-6E14FBF39D85}">
      <dgm:prSet/>
      <dgm:spPr/>
      <dgm:t>
        <a:bodyPr/>
        <a:lstStyle/>
        <a:p>
          <a:pPr rtl="0"/>
          <a:r>
            <a:rPr lang="en-US" dirty="0" smtClean="0">
              <a:solidFill>
                <a:schemeClr val="bg1"/>
              </a:solidFill>
            </a:rPr>
            <a:t>Body</a:t>
          </a:r>
          <a:endParaRPr lang="en-US" dirty="0">
            <a:solidFill>
              <a:schemeClr val="bg1"/>
            </a:solidFill>
          </a:endParaRPr>
        </a:p>
      </dgm:t>
    </dgm:pt>
    <dgm:pt modelId="{7FC1024B-0885-4DDC-8082-816F4B63E717}" type="parTrans" cxnId="{E21C6D1E-B498-4630-BCFD-98BEA37C35CB}">
      <dgm:prSet/>
      <dgm:spPr/>
      <dgm:t>
        <a:bodyPr/>
        <a:lstStyle/>
        <a:p>
          <a:endParaRPr lang="en-US">
            <a:solidFill>
              <a:schemeClr val="bg1"/>
            </a:solidFill>
          </a:endParaRPr>
        </a:p>
      </dgm:t>
    </dgm:pt>
    <dgm:pt modelId="{D0810161-6875-4691-BE36-43BEC2F51B27}" type="sibTrans" cxnId="{E21C6D1E-B498-4630-BCFD-98BEA37C35CB}">
      <dgm:prSet/>
      <dgm:spPr/>
      <dgm:t>
        <a:bodyPr/>
        <a:lstStyle/>
        <a:p>
          <a:endParaRPr lang="en-US">
            <a:solidFill>
              <a:schemeClr val="bg1"/>
            </a:solidFill>
          </a:endParaRPr>
        </a:p>
      </dgm:t>
    </dgm:pt>
    <dgm:pt modelId="{35C234F0-38F0-4B31-AECA-7138059E8AC5}">
      <dgm:prSet/>
      <dgm:spPr/>
      <dgm:t>
        <a:bodyPr/>
        <a:lstStyle/>
        <a:p>
          <a:pPr rtl="0"/>
          <a:r>
            <a:rPr lang="en-US" dirty="0" smtClean="0">
              <a:solidFill>
                <a:schemeClr val="bg1"/>
              </a:solidFill>
            </a:rPr>
            <a:t>Car</a:t>
          </a:r>
          <a:endParaRPr lang="en-US" dirty="0">
            <a:solidFill>
              <a:schemeClr val="bg1"/>
            </a:solidFill>
          </a:endParaRPr>
        </a:p>
      </dgm:t>
    </dgm:pt>
    <dgm:pt modelId="{E59EB2F0-75CE-49FC-A250-A8F76D1E769C}" type="parTrans" cxnId="{063096FF-AA43-46F9-9752-8604F49E54C7}">
      <dgm:prSet/>
      <dgm:spPr/>
      <dgm:t>
        <a:bodyPr/>
        <a:lstStyle/>
        <a:p>
          <a:endParaRPr lang="en-US">
            <a:solidFill>
              <a:schemeClr val="bg1"/>
            </a:solidFill>
          </a:endParaRPr>
        </a:p>
      </dgm:t>
    </dgm:pt>
    <dgm:pt modelId="{0AE1507C-5CF8-47C3-8923-3B4CD6DC13F0}" type="sibTrans" cxnId="{063096FF-AA43-46F9-9752-8604F49E54C7}">
      <dgm:prSet/>
      <dgm:spPr/>
      <dgm:t>
        <a:bodyPr/>
        <a:lstStyle/>
        <a:p>
          <a:endParaRPr lang="en-US">
            <a:solidFill>
              <a:schemeClr val="bg1"/>
            </a:solidFill>
          </a:endParaRPr>
        </a:p>
      </dgm:t>
    </dgm:pt>
    <dgm:pt modelId="{900FC916-C570-4212-B2DB-E76F2EEAF11B}">
      <dgm:prSet custT="1"/>
      <dgm:spPr/>
      <dgm:t>
        <a:bodyPr/>
        <a:lstStyle/>
        <a:p>
          <a:pPr rtl="0"/>
          <a:r>
            <a:rPr lang="en-US" sz="2600" dirty="0" smtClean="0">
              <a:solidFill>
                <a:schemeClr val="bg1"/>
              </a:solidFill>
            </a:rPr>
            <a:t>Business &amp; Work</a:t>
          </a:r>
          <a:br>
            <a:rPr lang="en-US" sz="2600" dirty="0" smtClean="0">
              <a:solidFill>
                <a:schemeClr val="bg1"/>
              </a:solidFill>
            </a:rPr>
          </a:br>
          <a:r>
            <a:rPr lang="en-US" sz="2000" dirty="0" smtClean="0">
              <a:solidFill>
                <a:schemeClr val="bg1"/>
              </a:solidFill>
            </a:rPr>
            <a:t>(two perspectives)</a:t>
          </a:r>
          <a:endParaRPr lang="en-US" sz="2000" dirty="0">
            <a:solidFill>
              <a:schemeClr val="bg1"/>
            </a:solidFill>
          </a:endParaRPr>
        </a:p>
      </dgm:t>
    </dgm:pt>
    <dgm:pt modelId="{D773AB89-222F-4AC8-A348-938DBBA4E4B6}" type="parTrans" cxnId="{F5052DB8-64FA-4339-A068-C27F60442EB7}">
      <dgm:prSet/>
      <dgm:spPr/>
      <dgm:t>
        <a:bodyPr/>
        <a:lstStyle/>
        <a:p>
          <a:endParaRPr lang="en-US">
            <a:solidFill>
              <a:schemeClr val="bg1"/>
            </a:solidFill>
          </a:endParaRPr>
        </a:p>
      </dgm:t>
    </dgm:pt>
    <dgm:pt modelId="{9BF8D2F3-89A2-46D3-8B14-A18DB58B1C55}" type="sibTrans" cxnId="{F5052DB8-64FA-4339-A068-C27F60442EB7}">
      <dgm:prSet/>
      <dgm:spPr/>
      <dgm:t>
        <a:bodyPr/>
        <a:lstStyle/>
        <a:p>
          <a:endParaRPr lang="en-US">
            <a:solidFill>
              <a:schemeClr val="bg1"/>
            </a:solidFill>
          </a:endParaRPr>
        </a:p>
      </dgm:t>
    </dgm:pt>
    <dgm:pt modelId="{8468D735-0763-4828-9211-9C9CF33EBC99}">
      <dgm:prSet/>
      <dgm:spPr/>
      <dgm:t>
        <a:bodyPr/>
        <a:lstStyle/>
        <a:p>
          <a:pPr rtl="0"/>
          <a:r>
            <a:rPr lang="en-US" dirty="0" smtClean="0">
              <a:solidFill>
                <a:schemeClr val="bg1"/>
              </a:solidFill>
            </a:rPr>
            <a:t>Environmental &amp; Civil</a:t>
          </a:r>
          <a:endParaRPr lang="en-US" dirty="0">
            <a:solidFill>
              <a:schemeClr val="bg1"/>
            </a:solidFill>
          </a:endParaRPr>
        </a:p>
      </dgm:t>
    </dgm:pt>
    <dgm:pt modelId="{92E6BD42-B22D-4120-B46B-B79E7E174190}" type="parTrans" cxnId="{A5EA066B-2BF2-47B3-9116-DBD20F25A7DD}">
      <dgm:prSet/>
      <dgm:spPr/>
      <dgm:t>
        <a:bodyPr/>
        <a:lstStyle/>
        <a:p>
          <a:endParaRPr lang="en-US">
            <a:solidFill>
              <a:schemeClr val="bg1"/>
            </a:solidFill>
          </a:endParaRPr>
        </a:p>
      </dgm:t>
    </dgm:pt>
    <dgm:pt modelId="{ED6E5DAD-B1EA-4830-9275-B313C138E5B2}" type="sibTrans" cxnId="{A5EA066B-2BF2-47B3-9116-DBD20F25A7DD}">
      <dgm:prSet/>
      <dgm:spPr/>
      <dgm:t>
        <a:bodyPr/>
        <a:lstStyle/>
        <a:p>
          <a:endParaRPr lang="en-US">
            <a:solidFill>
              <a:schemeClr val="bg1"/>
            </a:solidFill>
          </a:endParaRPr>
        </a:p>
      </dgm:t>
    </dgm:pt>
    <dgm:pt modelId="{3E32AB6D-BA99-4FB1-9A27-401BC25B7663}" type="pres">
      <dgm:prSet presAssocID="{B9A247E8-0F44-4F88-AB60-7BC213416754}" presName="compositeShape" presStyleCnt="0">
        <dgm:presLayoutVars>
          <dgm:chMax val="7"/>
          <dgm:dir/>
          <dgm:resizeHandles val="exact"/>
        </dgm:presLayoutVars>
      </dgm:prSet>
      <dgm:spPr/>
      <dgm:t>
        <a:bodyPr/>
        <a:lstStyle/>
        <a:p>
          <a:endParaRPr lang="en-US"/>
        </a:p>
      </dgm:t>
    </dgm:pt>
    <dgm:pt modelId="{EB311BDF-C954-4146-846B-040F1A045CE4}" type="pres">
      <dgm:prSet presAssocID="{AA03E6A4-EE61-48A5-9B2C-25DDC32EEA03}" presName="circ1" presStyleLbl="vennNode1" presStyleIdx="0" presStyleCnt="5"/>
      <dgm:spPr>
        <a:solidFill>
          <a:schemeClr val="tx2">
            <a:lumMod val="60000"/>
            <a:lumOff val="40000"/>
            <a:alpha val="50000"/>
          </a:schemeClr>
        </a:solidFill>
      </dgm:spPr>
    </dgm:pt>
    <dgm:pt modelId="{6A568DEB-7B8E-4D81-8502-91CDA7782908}" type="pres">
      <dgm:prSet presAssocID="{AA03E6A4-EE61-48A5-9B2C-25DDC32EEA03}" presName="circ1Tx" presStyleLbl="revTx" presStyleIdx="0" presStyleCnt="0" custLinFactNeighborX="-1086" custLinFactNeighborY="47281">
        <dgm:presLayoutVars>
          <dgm:chMax val="0"/>
          <dgm:chPref val="0"/>
          <dgm:bulletEnabled val="1"/>
        </dgm:presLayoutVars>
      </dgm:prSet>
      <dgm:spPr/>
      <dgm:t>
        <a:bodyPr/>
        <a:lstStyle/>
        <a:p>
          <a:endParaRPr lang="en-US"/>
        </a:p>
      </dgm:t>
    </dgm:pt>
    <dgm:pt modelId="{87EEFFA8-5801-4AD3-8FB9-6213BB8822D3}" type="pres">
      <dgm:prSet presAssocID="{13DC919B-13BC-4A43-BD59-6E14FBF39D85}" presName="circ2" presStyleLbl="vennNode1" presStyleIdx="1" presStyleCnt="5"/>
      <dgm:spPr>
        <a:solidFill>
          <a:schemeClr val="accent2">
            <a:lumMod val="60000"/>
            <a:lumOff val="40000"/>
            <a:alpha val="50000"/>
          </a:schemeClr>
        </a:solidFill>
      </dgm:spPr>
    </dgm:pt>
    <dgm:pt modelId="{CB941647-3CBA-462D-912D-E09E3AE359A7}" type="pres">
      <dgm:prSet presAssocID="{13DC919B-13BC-4A43-BD59-6E14FBF39D85}" presName="circ2Tx" presStyleLbl="revTx" presStyleIdx="0" presStyleCnt="0" custLinFactNeighborX="-38889" custLinFactNeighborY="8424">
        <dgm:presLayoutVars>
          <dgm:chMax val="0"/>
          <dgm:chPref val="0"/>
          <dgm:bulletEnabled val="1"/>
        </dgm:presLayoutVars>
      </dgm:prSet>
      <dgm:spPr/>
      <dgm:t>
        <a:bodyPr/>
        <a:lstStyle/>
        <a:p>
          <a:endParaRPr lang="en-US"/>
        </a:p>
      </dgm:t>
    </dgm:pt>
    <dgm:pt modelId="{89B35939-C56B-4E6D-BF94-7CDE09E8E800}" type="pres">
      <dgm:prSet presAssocID="{35C234F0-38F0-4B31-AECA-7138059E8AC5}" presName="circ3" presStyleLbl="vennNode1" presStyleIdx="2" presStyleCnt="5"/>
      <dgm:spPr>
        <a:solidFill>
          <a:schemeClr val="accent3">
            <a:lumMod val="60000"/>
            <a:lumOff val="40000"/>
            <a:alpha val="50000"/>
          </a:schemeClr>
        </a:solidFill>
      </dgm:spPr>
    </dgm:pt>
    <dgm:pt modelId="{26AD583A-B188-43DF-95F0-70E8D4F13A71}" type="pres">
      <dgm:prSet presAssocID="{35C234F0-38F0-4B31-AECA-7138059E8AC5}" presName="circ3Tx" presStyleLbl="revTx" presStyleIdx="0" presStyleCnt="0" custLinFactNeighborX="-41311" custLinFactNeighborY="-4575">
        <dgm:presLayoutVars>
          <dgm:chMax val="0"/>
          <dgm:chPref val="0"/>
          <dgm:bulletEnabled val="1"/>
        </dgm:presLayoutVars>
      </dgm:prSet>
      <dgm:spPr/>
      <dgm:t>
        <a:bodyPr/>
        <a:lstStyle/>
        <a:p>
          <a:endParaRPr lang="en-US"/>
        </a:p>
      </dgm:t>
    </dgm:pt>
    <dgm:pt modelId="{C4576442-518E-4A1C-98F4-BA84F71E7837}" type="pres">
      <dgm:prSet presAssocID="{900FC916-C570-4212-B2DB-E76F2EEAF11B}" presName="circ4" presStyleLbl="vennNode1" presStyleIdx="3" presStyleCnt="5"/>
      <dgm:spPr>
        <a:solidFill>
          <a:schemeClr val="accent4">
            <a:lumMod val="60000"/>
            <a:lumOff val="40000"/>
            <a:alpha val="50000"/>
          </a:schemeClr>
        </a:solidFill>
      </dgm:spPr>
    </dgm:pt>
    <dgm:pt modelId="{3526F70E-C13F-48A3-990E-779F00DF513D}" type="pres">
      <dgm:prSet presAssocID="{900FC916-C570-4212-B2DB-E76F2EEAF11B}" presName="circ4Tx" presStyleLbl="revTx" presStyleIdx="0" presStyleCnt="0" custLinFactNeighborX="23789" custLinFactNeighborY="20842">
        <dgm:presLayoutVars>
          <dgm:chMax val="0"/>
          <dgm:chPref val="0"/>
          <dgm:bulletEnabled val="1"/>
        </dgm:presLayoutVars>
      </dgm:prSet>
      <dgm:spPr/>
      <dgm:t>
        <a:bodyPr/>
        <a:lstStyle/>
        <a:p>
          <a:endParaRPr lang="en-US"/>
        </a:p>
      </dgm:t>
    </dgm:pt>
    <dgm:pt modelId="{1172B5CF-77F6-4744-86DB-F9CF7BB7100A}" type="pres">
      <dgm:prSet presAssocID="{8468D735-0763-4828-9211-9C9CF33EBC99}" presName="circ5" presStyleLbl="vennNode1" presStyleIdx="4" presStyleCnt="5"/>
      <dgm:spPr>
        <a:solidFill>
          <a:srgbClr val="FFFF66">
            <a:alpha val="49804"/>
          </a:srgbClr>
        </a:solidFill>
      </dgm:spPr>
    </dgm:pt>
    <dgm:pt modelId="{7791F0B7-9DBE-4E19-90DC-70CD3E877690}" type="pres">
      <dgm:prSet presAssocID="{8468D735-0763-4828-9211-9C9CF33EBC99}" presName="circ5Tx" presStyleLbl="revTx" presStyleIdx="0" presStyleCnt="0" custLinFactNeighborX="10684" custLinFactNeighborY="8424">
        <dgm:presLayoutVars>
          <dgm:chMax val="0"/>
          <dgm:chPref val="0"/>
          <dgm:bulletEnabled val="1"/>
        </dgm:presLayoutVars>
      </dgm:prSet>
      <dgm:spPr/>
      <dgm:t>
        <a:bodyPr/>
        <a:lstStyle/>
        <a:p>
          <a:endParaRPr lang="en-US"/>
        </a:p>
      </dgm:t>
    </dgm:pt>
  </dgm:ptLst>
  <dgm:cxnLst>
    <dgm:cxn modelId="{F5052DB8-64FA-4339-A068-C27F60442EB7}" srcId="{B9A247E8-0F44-4F88-AB60-7BC213416754}" destId="{900FC916-C570-4212-B2DB-E76F2EEAF11B}" srcOrd="3" destOrd="0" parTransId="{D773AB89-222F-4AC8-A348-938DBBA4E4B6}" sibTransId="{9BF8D2F3-89A2-46D3-8B14-A18DB58B1C55}"/>
    <dgm:cxn modelId="{4DB72406-A3FC-4B35-8212-6FA6A8C993AD}" type="presOf" srcId="{900FC916-C570-4212-B2DB-E76F2EEAF11B}" destId="{3526F70E-C13F-48A3-990E-779F00DF513D}" srcOrd="0" destOrd="0" presId="urn:microsoft.com/office/officeart/2005/8/layout/venn1"/>
    <dgm:cxn modelId="{E21C6D1E-B498-4630-BCFD-98BEA37C35CB}" srcId="{B9A247E8-0F44-4F88-AB60-7BC213416754}" destId="{13DC919B-13BC-4A43-BD59-6E14FBF39D85}" srcOrd="1" destOrd="0" parTransId="{7FC1024B-0885-4DDC-8082-816F4B63E717}" sibTransId="{D0810161-6875-4691-BE36-43BEC2F51B27}"/>
    <dgm:cxn modelId="{A5EA066B-2BF2-47B3-9116-DBD20F25A7DD}" srcId="{B9A247E8-0F44-4F88-AB60-7BC213416754}" destId="{8468D735-0763-4828-9211-9C9CF33EBC99}" srcOrd="4" destOrd="0" parTransId="{92E6BD42-B22D-4120-B46B-B79E7E174190}" sibTransId="{ED6E5DAD-B1EA-4830-9275-B313C138E5B2}"/>
    <dgm:cxn modelId="{063096FF-AA43-46F9-9752-8604F49E54C7}" srcId="{B9A247E8-0F44-4F88-AB60-7BC213416754}" destId="{35C234F0-38F0-4B31-AECA-7138059E8AC5}" srcOrd="2" destOrd="0" parTransId="{E59EB2F0-75CE-49FC-A250-A8F76D1E769C}" sibTransId="{0AE1507C-5CF8-47C3-8923-3B4CD6DC13F0}"/>
    <dgm:cxn modelId="{5145A5CF-5DD5-44CE-986A-A09D6DD3D7AE}" srcId="{B9A247E8-0F44-4F88-AB60-7BC213416754}" destId="{AA03E6A4-EE61-48A5-9B2C-25DDC32EEA03}" srcOrd="0" destOrd="0" parTransId="{170578CB-A781-46BA-ACA0-AAF43AC3B98D}" sibTransId="{E28585C6-9862-4478-BA51-2110A53DA944}"/>
    <dgm:cxn modelId="{141B8604-4620-405D-8B66-063344671F7D}" type="presOf" srcId="{13DC919B-13BC-4A43-BD59-6E14FBF39D85}" destId="{CB941647-3CBA-462D-912D-E09E3AE359A7}" srcOrd="0" destOrd="0" presId="urn:microsoft.com/office/officeart/2005/8/layout/venn1"/>
    <dgm:cxn modelId="{E4EE5401-6CBB-477A-B0B1-BC17099A4D5E}" type="presOf" srcId="{35C234F0-38F0-4B31-AECA-7138059E8AC5}" destId="{26AD583A-B188-43DF-95F0-70E8D4F13A71}" srcOrd="0" destOrd="0" presId="urn:microsoft.com/office/officeart/2005/8/layout/venn1"/>
    <dgm:cxn modelId="{D7EA5025-2BD3-4D3E-BF52-4C5787271290}" type="presOf" srcId="{B9A247E8-0F44-4F88-AB60-7BC213416754}" destId="{3E32AB6D-BA99-4FB1-9A27-401BC25B7663}" srcOrd="0" destOrd="0" presId="urn:microsoft.com/office/officeart/2005/8/layout/venn1"/>
    <dgm:cxn modelId="{DCB73792-FF9D-416D-B692-F9905A31069E}" type="presOf" srcId="{AA03E6A4-EE61-48A5-9B2C-25DDC32EEA03}" destId="{6A568DEB-7B8E-4D81-8502-91CDA7782908}" srcOrd="0" destOrd="0" presId="urn:microsoft.com/office/officeart/2005/8/layout/venn1"/>
    <dgm:cxn modelId="{75DF2D84-1F76-4D3A-B260-CB1F5C5CC5F3}" type="presOf" srcId="{8468D735-0763-4828-9211-9C9CF33EBC99}" destId="{7791F0B7-9DBE-4E19-90DC-70CD3E877690}" srcOrd="0" destOrd="0" presId="urn:microsoft.com/office/officeart/2005/8/layout/venn1"/>
    <dgm:cxn modelId="{A4801C21-15DD-488A-8373-449B7BB841CF}" type="presParOf" srcId="{3E32AB6D-BA99-4FB1-9A27-401BC25B7663}" destId="{EB311BDF-C954-4146-846B-040F1A045CE4}" srcOrd="0" destOrd="0" presId="urn:microsoft.com/office/officeart/2005/8/layout/venn1"/>
    <dgm:cxn modelId="{8BD6EE59-7DAE-4F15-82CF-07AA5F8DB88D}" type="presParOf" srcId="{3E32AB6D-BA99-4FB1-9A27-401BC25B7663}" destId="{6A568DEB-7B8E-4D81-8502-91CDA7782908}" srcOrd="1" destOrd="0" presId="urn:microsoft.com/office/officeart/2005/8/layout/venn1"/>
    <dgm:cxn modelId="{2823494C-97F1-4505-A118-8DDE80621C0E}" type="presParOf" srcId="{3E32AB6D-BA99-4FB1-9A27-401BC25B7663}" destId="{87EEFFA8-5801-4AD3-8FB9-6213BB8822D3}" srcOrd="2" destOrd="0" presId="urn:microsoft.com/office/officeart/2005/8/layout/venn1"/>
    <dgm:cxn modelId="{996D1FF0-6BC4-422F-B533-CC9BDE16E4DF}" type="presParOf" srcId="{3E32AB6D-BA99-4FB1-9A27-401BC25B7663}" destId="{CB941647-3CBA-462D-912D-E09E3AE359A7}" srcOrd="3" destOrd="0" presId="urn:microsoft.com/office/officeart/2005/8/layout/venn1"/>
    <dgm:cxn modelId="{3D155C36-CDAB-42FA-8F5E-BB50AA585769}" type="presParOf" srcId="{3E32AB6D-BA99-4FB1-9A27-401BC25B7663}" destId="{89B35939-C56B-4E6D-BF94-7CDE09E8E800}" srcOrd="4" destOrd="0" presId="urn:microsoft.com/office/officeart/2005/8/layout/venn1"/>
    <dgm:cxn modelId="{FAE072A8-67CC-4C23-8A61-A37D25C3992C}" type="presParOf" srcId="{3E32AB6D-BA99-4FB1-9A27-401BC25B7663}" destId="{26AD583A-B188-43DF-95F0-70E8D4F13A71}" srcOrd="5" destOrd="0" presId="urn:microsoft.com/office/officeart/2005/8/layout/venn1"/>
    <dgm:cxn modelId="{7E7D1A7A-55E5-427C-9AFE-A4CCA54DB5C2}" type="presParOf" srcId="{3E32AB6D-BA99-4FB1-9A27-401BC25B7663}" destId="{C4576442-518E-4A1C-98F4-BA84F71E7837}" srcOrd="6" destOrd="0" presId="urn:microsoft.com/office/officeart/2005/8/layout/venn1"/>
    <dgm:cxn modelId="{2D55FCCE-B17B-452D-B920-2A04E952319D}" type="presParOf" srcId="{3E32AB6D-BA99-4FB1-9A27-401BC25B7663}" destId="{3526F70E-C13F-48A3-990E-779F00DF513D}" srcOrd="7" destOrd="0" presId="urn:microsoft.com/office/officeart/2005/8/layout/venn1"/>
    <dgm:cxn modelId="{B72E8262-6970-4495-A133-3A8CAD5A73FE}" type="presParOf" srcId="{3E32AB6D-BA99-4FB1-9A27-401BC25B7663}" destId="{1172B5CF-77F6-4744-86DB-F9CF7BB7100A}" srcOrd="8" destOrd="0" presId="urn:microsoft.com/office/officeart/2005/8/layout/venn1"/>
    <dgm:cxn modelId="{FA09A2A7-A884-428C-87FA-E62B72D5C69D}" type="presParOf" srcId="{3E32AB6D-BA99-4FB1-9A27-401BC25B7663}" destId="{7791F0B7-9DBE-4E19-90DC-70CD3E877690}" srcOrd="9"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11BDF-C954-4146-846B-040F1A045CE4}">
      <dsp:nvSpPr>
        <dsp:cNvPr id="0" name=""/>
        <dsp:cNvSpPr/>
      </dsp:nvSpPr>
      <dsp:spPr>
        <a:xfrm>
          <a:off x="3086099" y="2165168"/>
          <a:ext cx="2057400" cy="2057400"/>
        </a:xfrm>
        <a:prstGeom prst="ellipse">
          <a:avLst/>
        </a:prstGeom>
        <a:solidFill>
          <a:schemeClr val="tx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A568DEB-7B8E-4D81-8502-91CDA7782908}">
      <dsp:nvSpPr>
        <dsp:cNvPr id="0" name=""/>
        <dsp:cNvSpPr/>
      </dsp:nvSpPr>
      <dsp:spPr>
        <a:xfrm>
          <a:off x="2895589" y="1142995"/>
          <a:ext cx="2386584" cy="13813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Home</a:t>
          </a:r>
          <a:endParaRPr lang="en-US" sz="2800" kern="1200" dirty="0">
            <a:solidFill>
              <a:schemeClr val="bg1"/>
            </a:solidFill>
          </a:endParaRPr>
        </a:p>
      </dsp:txBody>
      <dsp:txXfrm>
        <a:off x="2895589" y="1142995"/>
        <a:ext cx="2386584" cy="1381397"/>
      </dsp:txXfrm>
    </dsp:sp>
    <dsp:sp modelId="{87EEFFA8-5801-4AD3-8FB9-6213BB8822D3}">
      <dsp:nvSpPr>
        <dsp:cNvPr id="0" name=""/>
        <dsp:cNvSpPr/>
      </dsp:nvSpPr>
      <dsp:spPr>
        <a:xfrm>
          <a:off x="3868734" y="2733598"/>
          <a:ext cx="2057400" cy="2057400"/>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B941647-3CBA-462D-912D-E09E3AE359A7}">
      <dsp:nvSpPr>
        <dsp:cNvPr id="0" name=""/>
        <dsp:cNvSpPr/>
      </dsp:nvSpPr>
      <dsp:spPr>
        <a:xfrm>
          <a:off x="5257797" y="2438398"/>
          <a:ext cx="2139696"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Body</a:t>
          </a:r>
          <a:endParaRPr lang="en-US" sz="2800" kern="1200" dirty="0">
            <a:solidFill>
              <a:schemeClr val="bg1"/>
            </a:solidFill>
          </a:endParaRPr>
        </a:p>
      </dsp:txBody>
      <dsp:txXfrm>
        <a:off x="5257797" y="2438398"/>
        <a:ext cx="2139696" cy="1498962"/>
      </dsp:txXfrm>
    </dsp:sp>
    <dsp:sp modelId="{89B35939-C56B-4E6D-BF94-7CDE09E8E800}">
      <dsp:nvSpPr>
        <dsp:cNvPr id="0" name=""/>
        <dsp:cNvSpPr/>
      </dsp:nvSpPr>
      <dsp:spPr>
        <a:xfrm>
          <a:off x="3570000" y="3654138"/>
          <a:ext cx="2057400" cy="2057400"/>
        </a:xfrm>
        <a:prstGeom prst="ellipse">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AD583A-B188-43DF-95F0-70E8D4F13A71}">
      <dsp:nvSpPr>
        <dsp:cNvPr id="0" name=""/>
        <dsp:cNvSpPr/>
      </dsp:nvSpPr>
      <dsp:spPr>
        <a:xfrm>
          <a:off x="4876790" y="4800602"/>
          <a:ext cx="2139696"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Car</a:t>
          </a:r>
          <a:endParaRPr lang="en-US" sz="2800" kern="1200" dirty="0">
            <a:solidFill>
              <a:schemeClr val="bg1"/>
            </a:solidFill>
          </a:endParaRPr>
        </a:p>
      </dsp:txBody>
      <dsp:txXfrm>
        <a:off x="4876790" y="4800602"/>
        <a:ext cx="2139696" cy="1498962"/>
      </dsp:txXfrm>
    </dsp:sp>
    <dsp:sp modelId="{C4576442-518E-4A1C-98F4-BA84F71E7837}">
      <dsp:nvSpPr>
        <dsp:cNvPr id="0" name=""/>
        <dsp:cNvSpPr/>
      </dsp:nvSpPr>
      <dsp:spPr>
        <a:xfrm>
          <a:off x="2602199" y="3654138"/>
          <a:ext cx="2057400" cy="2057400"/>
        </a:xfrm>
        <a:prstGeom prst="ellipse">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526F70E-C13F-48A3-990E-779F00DF513D}">
      <dsp:nvSpPr>
        <dsp:cNvPr id="0" name=""/>
        <dsp:cNvSpPr/>
      </dsp:nvSpPr>
      <dsp:spPr>
        <a:xfrm>
          <a:off x="838196" y="5181593"/>
          <a:ext cx="2139696"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dirty="0" smtClean="0">
              <a:solidFill>
                <a:schemeClr val="bg1"/>
              </a:solidFill>
            </a:rPr>
            <a:t>Business &amp; Work</a:t>
          </a:r>
          <a:br>
            <a:rPr lang="en-US" sz="2600" kern="1200" dirty="0" smtClean="0">
              <a:solidFill>
                <a:schemeClr val="bg1"/>
              </a:solidFill>
            </a:rPr>
          </a:br>
          <a:r>
            <a:rPr lang="en-US" sz="2000" kern="1200" dirty="0" smtClean="0">
              <a:solidFill>
                <a:schemeClr val="bg1"/>
              </a:solidFill>
            </a:rPr>
            <a:t>(two perspectives)</a:t>
          </a:r>
          <a:endParaRPr lang="en-US" sz="2000" kern="1200" dirty="0">
            <a:solidFill>
              <a:schemeClr val="bg1"/>
            </a:solidFill>
          </a:endParaRPr>
        </a:p>
      </dsp:txBody>
      <dsp:txXfrm>
        <a:off x="838196" y="5181593"/>
        <a:ext cx="2139696" cy="1498962"/>
      </dsp:txXfrm>
    </dsp:sp>
    <dsp:sp modelId="{1172B5CF-77F6-4744-86DB-F9CF7BB7100A}">
      <dsp:nvSpPr>
        <dsp:cNvPr id="0" name=""/>
        <dsp:cNvSpPr/>
      </dsp:nvSpPr>
      <dsp:spPr>
        <a:xfrm>
          <a:off x="2303465" y="2733598"/>
          <a:ext cx="2057400" cy="2057400"/>
        </a:xfrm>
        <a:prstGeom prst="ellipse">
          <a:avLst/>
        </a:prstGeom>
        <a:solidFill>
          <a:srgbClr val="FFFF6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791F0B7-9DBE-4E19-90DC-70CD3E877690}">
      <dsp:nvSpPr>
        <dsp:cNvPr id="0" name=""/>
        <dsp:cNvSpPr/>
      </dsp:nvSpPr>
      <dsp:spPr>
        <a:xfrm>
          <a:off x="228605" y="2438398"/>
          <a:ext cx="2139696"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Environmental &amp; Civil</a:t>
          </a:r>
          <a:endParaRPr lang="en-US" sz="2800" kern="1200" dirty="0">
            <a:solidFill>
              <a:schemeClr val="bg1"/>
            </a:solidFill>
          </a:endParaRPr>
        </a:p>
      </dsp:txBody>
      <dsp:txXfrm>
        <a:off x="228605" y="2438398"/>
        <a:ext cx="2139696" cy="149896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30C02-A831-4C1C-A7BD-358DA024EA09}"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3F465-FD79-4B87-94A8-8698FA147DA1}" type="slidenum">
              <a:rPr lang="en-US" smtClean="0"/>
              <a:t>‹#›</a:t>
            </a:fld>
            <a:endParaRPr lang="en-US"/>
          </a:p>
        </p:txBody>
      </p:sp>
    </p:spTree>
    <p:extLst>
      <p:ext uri="{BB962C8B-B14F-4D97-AF65-F5344CB8AC3E}">
        <p14:creationId xmlns:p14="http://schemas.microsoft.com/office/powerpoint/2010/main" val="38434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a:t>
            </a:fld>
            <a:endParaRPr lang="en-US"/>
          </a:p>
        </p:txBody>
      </p:sp>
    </p:spTree>
    <p:extLst>
      <p:ext uri="{BB962C8B-B14F-4D97-AF65-F5344CB8AC3E}">
        <p14:creationId xmlns:p14="http://schemas.microsoft.com/office/powerpoint/2010/main" val="268764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11</a:t>
            </a:fld>
            <a:endParaRPr lang="en-US"/>
          </a:p>
        </p:txBody>
      </p:sp>
    </p:spTree>
    <p:extLst>
      <p:ext uri="{BB962C8B-B14F-4D97-AF65-F5344CB8AC3E}">
        <p14:creationId xmlns:p14="http://schemas.microsoft.com/office/powerpoint/2010/main" val="196956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12</a:t>
            </a:fld>
            <a:endParaRPr lang="en-US"/>
          </a:p>
        </p:txBody>
      </p:sp>
    </p:spTree>
    <p:extLst>
      <p:ext uri="{BB962C8B-B14F-4D97-AF65-F5344CB8AC3E}">
        <p14:creationId xmlns:p14="http://schemas.microsoft.com/office/powerpoint/2010/main" val="155888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13</a:t>
            </a:fld>
            <a:endParaRPr lang="en-US"/>
          </a:p>
        </p:txBody>
      </p:sp>
    </p:spTree>
    <p:extLst>
      <p:ext uri="{BB962C8B-B14F-4D97-AF65-F5344CB8AC3E}">
        <p14:creationId xmlns:p14="http://schemas.microsoft.com/office/powerpoint/2010/main" val="155888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14</a:t>
            </a:fld>
            <a:endParaRPr lang="en-US"/>
          </a:p>
        </p:txBody>
      </p:sp>
    </p:spTree>
    <p:extLst>
      <p:ext uri="{BB962C8B-B14F-4D97-AF65-F5344CB8AC3E}">
        <p14:creationId xmlns:p14="http://schemas.microsoft.com/office/powerpoint/2010/main" val="155888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15</a:t>
            </a:fld>
            <a:endParaRPr lang="en-US"/>
          </a:p>
        </p:txBody>
      </p:sp>
    </p:spTree>
    <p:extLst>
      <p:ext uri="{BB962C8B-B14F-4D97-AF65-F5344CB8AC3E}">
        <p14:creationId xmlns:p14="http://schemas.microsoft.com/office/powerpoint/2010/main" val="155888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16</a:t>
            </a:fld>
            <a:endParaRPr lang="en-US"/>
          </a:p>
        </p:txBody>
      </p:sp>
    </p:spTree>
    <p:extLst>
      <p:ext uri="{BB962C8B-B14F-4D97-AF65-F5344CB8AC3E}">
        <p14:creationId xmlns:p14="http://schemas.microsoft.com/office/powerpoint/2010/main" val="1558889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17</a:t>
            </a:fld>
            <a:endParaRPr lang="en-US"/>
          </a:p>
        </p:txBody>
      </p:sp>
    </p:spTree>
    <p:extLst>
      <p:ext uri="{BB962C8B-B14F-4D97-AF65-F5344CB8AC3E}">
        <p14:creationId xmlns:p14="http://schemas.microsoft.com/office/powerpoint/2010/main" val="390435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18</a:t>
            </a:fld>
            <a:endParaRPr lang="en-US"/>
          </a:p>
        </p:txBody>
      </p:sp>
    </p:spTree>
    <p:extLst>
      <p:ext uri="{BB962C8B-B14F-4D97-AF65-F5344CB8AC3E}">
        <p14:creationId xmlns:p14="http://schemas.microsoft.com/office/powerpoint/2010/main" val="155348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19</a:t>
            </a:fld>
            <a:endParaRPr lang="en-US"/>
          </a:p>
        </p:txBody>
      </p:sp>
    </p:spTree>
    <p:extLst>
      <p:ext uri="{BB962C8B-B14F-4D97-AF65-F5344CB8AC3E}">
        <p14:creationId xmlns:p14="http://schemas.microsoft.com/office/powerpoint/2010/main" val="155348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20</a:t>
            </a:fld>
            <a:endParaRPr lang="en-US"/>
          </a:p>
        </p:txBody>
      </p:sp>
    </p:spTree>
    <p:extLst>
      <p:ext uri="{BB962C8B-B14F-4D97-AF65-F5344CB8AC3E}">
        <p14:creationId xmlns:p14="http://schemas.microsoft.com/office/powerpoint/2010/main" val="155348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3</a:t>
            </a:fld>
            <a:endParaRPr lang="en-US"/>
          </a:p>
        </p:txBody>
      </p:sp>
    </p:spTree>
    <p:extLst>
      <p:ext uri="{BB962C8B-B14F-4D97-AF65-F5344CB8AC3E}">
        <p14:creationId xmlns:p14="http://schemas.microsoft.com/office/powerpoint/2010/main" val="161226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21</a:t>
            </a:fld>
            <a:endParaRPr lang="en-US"/>
          </a:p>
        </p:txBody>
      </p:sp>
    </p:spTree>
    <p:extLst>
      <p:ext uri="{BB962C8B-B14F-4D97-AF65-F5344CB8AC3E}">
        <p14:creationId xmlns:p14="http://schemas.microsoft.com/office/powerpoint/2010/main" val="155348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22</a:t>
            </a:fld>
            <a:endParaRPr lang="en-US"/>
          </a:p>
        </p:txBody>
      </p:sp>
    </p:spTree>
    <p:extLst>
      <p:ext uri="{BB962C8B-B14F-4D97-AF65-F5344CB8AC3E}">
        <p14:creationId xmlns:p14="http://schemas.microsoft.com/office/powerpoint/2010/main" val="268764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4</a:t>
            </a:fld>
            <a:endParaRPr lang="en-US"/>
          </a:p>
        </p:txBody>
      </p:sp>
    </p:spTree>
    <p:extLst>
      <p:ext uri="{BB962C8B-B14F-4D97-AF65-F5344CB8AC3E}">
        <p14:creationId xmlns:p14="http://schemas.microsoft.com/office/powerpoint/2010/main" val="8473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5</a:t>
            </a:fld>
            <a:endParaRPr lang="en-US"/>
          </a:p>
        </p:txBody>
      </p:sp>
    </p:spTree>
    <p:extLst>
      <p:ext uri="{BB962C8B-B14F-4D97-AF65-F5344CB8AC3E}">
        <p14:creationId xmlns:p14="http://schemas.microsoft.com/office/powerpoint/2010/main" val="8473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6</a:t>
            </a:fld>
            <a:endParaRPr lang="en-US"/>
          </a:p>
        </p:txBody>
      </p:sp>
    </p:spTree>
    <p:extLst>
      <p:ext uri="{BB962C8B-B14F-4D97-AF65-F5344CB8AC3E}">
        <p14:creationId xmlns:p14="http://schemas.microsoft.com/office/powerpoint/2010/main" val="155348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7</a:t>
            </a:fld>
            <a:endParaRPr lang="en-US"/>
          </a:p>
        </p:txBody>
      </p:sp>
    </p:spTree>
    <p:extLst>
      <p:ext uri="{BB962C8B-B14F-4D97-AF65-F5344CB8AC3E}">
        <p14:creationId xmlns:p14="http://schemas.microsoft.com/office/powerpoint/2010/main" val="155348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8</a:t>
            </a:fld>
            <a:endParaRPr lang="en-US"/>
          </a:p>
        </p:txBody>
      </p:sp>
    </p:spTree>
    <p:extLst>
      <p:ext uri="{BB962C8B-B14F-4D97-AF65-F5344CB8AC3E}">
        <p14:creationId xmlns:p14="http://schemas.microsoft.com/office/powerpoint/2010/main" val="325024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9</a:t>
            </a:fld>
            <a:endParaRPr lang="en-US"/>
          </a:p>
        </p:txBody>
      </p:sp>
    </p:spTree>
    <p:extLst>
      <p:ext uri="{BB962C8B-B14F-4D97-AF65-F5344CB8AC3E}">
        <p14:creationId xmlns:p14="http://schemas.microsoft.com/office/powerpoint/2010/main" val="306103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3F465-FD79-4B87-94A8-8698FA147DA1}" type="slidenum">
              <a:rPr lang="en-US" smtClean="0"/>
              <a:t>10</a:t>
            </a:fld>
            <a:endParaRPr lang="en-US"/>
          </a:p>
        </p:txBody>
      </p:sp>
    </p:spTree>
    <p:extLst>
      <p:ext uri="{BB962C8B-B14F-4D97-AF65-F5344CB8AC3E}">
        <p14:creationId xmlns:p14="http://schemas.microsoft.com/office/powerpoint/2010/main" val="370866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2F2C9E-F939-4074-A743-40F912CA1792}"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127123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F2C9E-F939-4074-A743-40F912CA1792}"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251660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F2C9E-F939-4074-A743-40F912CA1792}"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25963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F2C9E-F939-4074-A743-40F912CA1792}"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126340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F2C9E-F939-4074-A743-40F912CA1792}"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295019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F2C9E-F939-4074-A743-40F912CA1792}"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352314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F2C9E-F939-4074-A743-40F912CA1792}" type="datetimeFigureOut">
              <a:rPr lang="en-US" smtClean="0"/>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120649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F2C9E-F939-4074-A743-40F912CA1792}" type="datetimeFigureOut">
              <a:rPr lang="en-US" smtClean="0"/>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43050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F2C9E-F939-4074-A743-40F912CA1792}" type="datetimeFigureOut">
              <a:rPr lang="en-US" smtClean="0"/>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223138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F2C9E-F939-4074-A743-40F912CA1792}"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259713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F2C9E-F939-4074-A743-40F912CA1792}"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29552-BDB1-41CF-81C9-9F4DA664C042}" type="slidenum">
              <a:rPr lang="en-US" smtClean="0"/>
              <a:t>‹#›</a:t>
            </a:fld>
            <a:endParaRPr lang="en-US"/>
          </a:p>
        </p:txBody>
      </p:sp>
    </p:spTree>
    <p:extLst>
      <p:ext uri="{BB962C8B-B14F-4D97-AF65-F5344CB8AC3E}">
        <p14:creationId xmlns:p14="http://schemas.microsoft.com/office/powerpoint/2010/main" val="17412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F2C9E-F939-4074-A743-40F912CA1792}" type="datetimeFigureOut">
              <a:rPr lang="en-US" smtClean="0"/>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29552-BDB1-41CF-81C9-9F4DA664C042}" type="slidenum">
              <a:rPr lang="en-US" smtClean="0"/>
              <a:t>‹#›</a:t>
            </a:fld>
            <a:endParaRPr lang="en-US"/>
          </a:p>
        </p:txBody>
      </p:sp>
    </p:spTree>
    <p:extLst>
      <p:ext uri="{BB962C8B-B14F-4D97-AF65-F5344CB8AC3E}">
        <p14:creationId xmlns:p14="http://schemas.microsoft.com/office/powerpoint/2010/main" val="2117029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100000"/>
                    </a14:imgEffect>
                    <a14:imgEffect>
                      <a14:brightnessContrast bright="-24000" contrast="47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descr="http://blog.smartthings.com/wp-content/uploads/2014/05/internet_of_thin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913647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5387975"/>
            <a:ext cx="7772400" cy="1470025"/>
          </a:xfrm>
        </p:spPr>
        <p:txBody>
          <a:bodyPr/>
          <a:lstStyle/>
          <a:p>
            <a:pPr algn="l"/>
            <a:r>
              <a:rPr lang="en-US" dirty="0" smtClean="0">
                <a:solidFill>
                  <a:schemeClr val="bg1"/>
                </a:solidFill>
              </a:rPr>
              <a:t>The Internet of Things</a:t>
            </a:r>
            <a:br>
              <a:rPr lang="en-US" dirty="0" smtClean="0">
                <a:solidFill>
                  <a:schemeClr val="bg1"/>
                </a:solidFill>
              </a:rPr>
            </a:br>
            <a:r>
              <a:rPr lang="en-US" dirty="0" smtClean="0">
                <a:solidFill>
                  <a:schemeClr val="bg1"/>
                </a:solidFill>
              </a:rPr>
              <a:t>Following the Edge of Technology</a:t>
            </a:r>
            <a:endParaRPr lang="en-US" dirty="0">
              <a:solidFill>
                <a:schemeClr val="bg1"/>
              </a:solidFill>
            </a:endParaRPr>
          </a:p>
        </p:txBody>
      </p:sp>
    </p:spTree>
    <p:extLst>
      <p:ext uri="{BB962C8B-B14F-4D97-AF65-F5344CB8AC3E}">
        <p14:creationId xmlns:p14="http://schemas.microsoft.com/office/powerpoint/2010/main" val="97554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http://cloudtimes.org/wp-content/uploads/2012/05/big-data.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8000"/>
                    </a14:imgEffect>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Consumer Impact</a:t>
            </a:r>
            <a:endParaRPr lang="en-US" dirty="0">
              <a:solidFill>
                <a:schemeClr val="bg1"/>
              </a:solidFill>
            </a:endParaRPr>
          </a:p>
        </p:txBody>
      </p:sp>
      <p:sp>
        <p:nvSpPr>
          <p:cNvPr id="5" name="Rounded Rectangle 4"/>
          <p:cNvSpPr/>
          <p:nvPr/>
        </p:nvSpPr>
        <p:spPr>
          <a:xfrm>
            <a:off x="1447800" y="1371600"/>
            <a:ext cx="6248400" cy="838200"/>
          </a:xfrm>
          <a:prstGeom prst="round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Consumers will greatly benefit from </a:t>
            </a:r>
            <a:r>
              <a:rPr lang="en-US" dirty="0" err="1">
                <a:solidFill>
                  <a:schemeClr val="bg1"/>
                </a:solidFill>
              </a:rPr>
              <a:t>IoT</a:t>
            </a:r>
            <a:r>
              <a:rPr lang="en-US" dirty="0">
                <a:solidFill>
                  <a:schemeClr val="bg1"/>
                </a:solidFill>
              </a:rPr>
              <a:t> adoption</a:t>
            </a:r>
          </a:p>
        </p:txBody>
      </p:sp>
      <p:sp>
        <p:nvSpPr>
          <p:cNvPr id="6" name="Rounded Rectangle 5"/>
          <p:cNvSpPr/>
          <p:nvPr/>
        </p:nvSpPr>
        <p:spPr>
          <a:xfrm>
            <a:off x="1447800" y="2286000"/>
            <a:ext cx="6248400" cy="838200"/>
          </a:xfrm>
          <a:prstGeom prst="roundRect">
            <a:avLst/>
          </a:prstGeom>
          <a:solidFill>
            <a:srgbClr val="30537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Early scenarios will lower energy bills and improve personal security</a:t>
            </a:r>
          </a:p>
        </p:txBody>
      </p:sp>
      <p:sp>
        <p:nvSpPr>
          <p:cNvPr id="7" name="Rounded Rectangle 6"/>
          <p:cNvSpPr/>
          <p:nvPr/>
        </p:nvSpPr>
        <p:spPr>
          <a:xfrm>
            <a:off x="1447800" y="3200400"/>
            <a:ext cx="6248400" cy="990600"/>
          </a:xfrm>
          <a:prstGeom prst="roundRect">
            <a:avLst/>
          </a:prstGeom>
          <a:solidFill>
            <a:srgbClr val="3B66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Quantified health will have immediate consumer benefit with a healthier and happier you, saving money and increasing enjoyment of life.</a:t>
            </a:r>
          </a:p>
        </p:txBody>
      </p:sp>
      <p:sp>
        <p:nvSpPr>
          <p:cNvPr id="9" name="Rounded Rectangle 8"/>
          <p:cNvSpPr/>
          <p:nvPr/>
        </p:nvSpPr>
        <p:spPr>
          <a:xfrm>
            <a:off x="1447800" y="4267200"/>
            <a:ext cx="6248400" cy="838200"/>
          </a:xfrm>
          <a:prstGeom prst="roundRect">
            <a:avLst/>
          </a:prstGeom>
          <a:solidFill>
            <a:srgbClr val="467AB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Longer range scenarios will link together broad areas of life in ways never before </a:t>
            </a:r>
            <a:r>
              <a:rPr lang="en-US" dirty="0" smtClean="0">
                <a:solidFill>
                  <a:schemeClr val="bg1"/>
                </a:solidFill>
              </a:rPr>
              <a:t>possible</a:t>
            </a:r>
            <a:endParaRPr lang="en-US" dirty="0">
              <a:solidFill>
                <a:schemeClr val="bg1"/>
              </a:solidFill>
            </a:endParaRPr>
          </a:p>
        </p:txBody>
      </p:sp>
      <p:sp>
        <p:nvSpPr>
          <p:cNvPr id="10" name="Rounded Rectangle 9"/>
          <p:cNvSpPr/>
          <p:nvPr/>
        </p:nvSpPr>
        <p:spPr>
          <a:xfrm>
            <a:off x="1447800" y="5181600"/>
            <a:ext cx="6248400" cy="838200"/>
          </a:xfrm>
          <a:prstGeom prst="roundRect">
            <a:avLst/>
          </a:prstGeom>
          <a:solidFill>
            <a:srgbClr val="638EC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Maximum cost savings to the consumer will mean more ability to spend elsewhere, or save.</a:t>
            </a:r>
          </a:p>
        </p:txBody>
      </p:sp>
    </p:spTree>
    <p:extLst>
      <p:ext uri="{BB962C8B-B14F-4D97-AF65-F5344CB8AC3E}">
        <p14:creationId xmlns:p14="http://schemas.microsoft.com/office/powerpoint/2010/main" val="338601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Users\Jeff\Documents\Work\Samsung\Digital Health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Quantified Body- Deep Dive</a:t>
            </a:r>
            <a:endParaRPr lang="en-US" dirty="0">
              <a:solidFill>
                <a:schemeClr val="bg1"/>
              </a:solidFill>
            </a:endParaRPr>
          </a:p>
        </p:txBody>
      </p:sp>
      <p:sp>
        <p:nvSpPr>
          <p:cNvPr id="10" name="Rounded Rectangle 9"/>
          <p:cNvSpPr/>
          <p:nvPr/>
        </p:nvSpPr>
        <p:spPr>
          <a:xfrm>
            <a:off x="1447800" y="1524000"/>
            <a:ext cx="6248400" cy="838200"/>
          </a:xfrm>
          <a:prstGeom prst="roundRect">
            <a:avLst/>
          </a:prstGeom>
          <a:solidFill>
            <a:schemeClr val="accent4">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The ability to monitor and measure major aspects of health will be transformative</a:t>
            </a:r>
          </a:p>
        </p:txBody>
      </p:sp>
      <p:sp>
        <p:nvSpPr>
          <p:cNvPr id="11" name="Rounded Rectangle 10"/>
          <p:cNvSpPr/>
          <p:nvPr/>
        </p:nvSpPr>
        <p:spPr>
          <a:xfrm>
            <a:off x="1447800" y="2667000"/>
            <a:ext cx="6248400" cy="838200"/>
          </a:xfrm>
          <a:prstGeom prst="roundRect">
            <a:avLst/>
          </a:prstGeom>
          <a:solidFill>
            <a:srgbClr val="54406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Mindfulness of oneself will lead to better health and cost savings</a:t>
            </a:r>
          </a:p>
        </p:txBody>
      </p:sp>
      <p:sp>
        <p:nvSpPr>
          <p:cNvPr id="12" name="Rounded Rectangle 11"/>
          <p:cNvSpPr/>
          <p:nvPr/>
        </p:nvSpPr>
        <p:spPr>
          <a:xfrm>
            <a:off x="1447800" y="3810000"/>
            <a:ext cx="6248400" cy="838200"/>
          </a:xfrm>
          <a:prstGeom prst="roundRect">
            <a:avLst/>
          </a:prstGeom>
          <a:solidFill>
            <a:srgbClr val="674F8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Integration with healthcare professionals will improve patient/doctor relationships and lead to better diagnoses and reduced healthcare costs </a:t>
            </a:r>
          </a:p>
        </p:txBody>
      </p:sp>
      <p:pic>
        <p:nvPicPr>
          <p:cNvPr id="2059" name="Picture 11" descr="C:\Users\Jeff\Documents\Work\Samsung\QuantifiedSel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157" y="5205074"/>
            <a:ext cx="6135686" cy="16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7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Users\Jeff\Documents\Work\Samsung\Digital Health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Quantified Body- In Depth</a:t>
            </a:r>
            <a:endParaRPr lang="en-US" dirty="0">
              <a:solidFill>
                <a:schemeClr val="bg1"/>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057400"/>
            <a:ext cx="213526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28600" y="1447800"/>
            <a:ext cx="6248400" cy="838200"/>
          </a:xfrm>
          <a:prstGeom prst="roundRect">
            <a:avLst/>
          </a:prstGeom>
          <a:solidFill>
            <a:schemeClr val="accent3">
              <a:lumMod val="50000"/>
              <a:alpha val="90000"/>
            </a:scheme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00"/>
                </a:solidFill>
                <a:latin typeface="Courier New" panose="02070309020205020404" pitchFamily="49" charset="0"/>
                <a:cs typeface="Courier New" panose="02070309020205020404" pitchFamily="49" charset="0"/>
              </a:rPr>
              <a:t>Tyler &amp; Emma, twenty-</a:t>
            </a:r>
            <a:r>
              <a:rPr lang="en-US" sz="1400" b="1" dirty="0" err="1">
                <a:solidFill>
                  <a:srgbClr val="FFFF00"/>
                </a:solidFill>
                <a:latin typeface="Courier New" panose="02070309020205020404" pitchFamily="49" charset="0"/>
                <a:cs typeface="Courier New" panose="02070309020205020404" pitchFamily="49" charset="0"/>
              </a:rPr>
              <a:t>somethings</a:t>
            </a:r>
            <a:r>
              <a:rPr lang="en-US" sz="1400" b="1" dirty="0">
                <a:solidFill>
                  <a:srgbClr val="FFFF00"/>
                </a:solidFill>
                <a:latin typeface="Courier New" panose="02070309020205020404" pitchFamily="49" charset="0"/>
                <a:cs typeface="Courier New" panose="02070309020205020404" pitchFamily="49" charset="0"/>
              </a:rPr>
              <a:t>, are recently married and are planning to start a family</a:t>
            </a:r>
            <a:r>
              <a:rPr lang="en-US" sz="1400" b="1" dirty="0" smtClean="0">
                <a:solidFill>
                  <a:srgbClr val="FFFF00"/>
                </a:solidFill>
                <a:latin typeface="Courier New" panose="02070309020205020404" pitchFamily="49" charset="0"/>
                <a:cs typeface="Courier New" panose="02070309020205020404" pitchFamily="49" charset="0"/>
              </a:rPr>
              <a:t>.  Tyler is sports competitive, Emma a professional and athletic herself.</a:t>
            </a:r>
            <a:endParaRPr lang="en-US" sz="1400" b="1" dirty="0">
              <a:solidFill>
                <a:srgbClr val="FFFF00"/>
              </a:solidFill>
              <a:latin typeface="Courier New" panose="02070309020205020404" pitchFamily="49" charset="0"/>
              <a:cs typeface="Courier New" panose="02070309020205020404" pitchFamily="49" charset="0"/>
            </a:endParaRPr>
          </a:p>
        </p:txBody>
      </p:sp>
      <p:sp>
        <p:nvSpPr>
          <p:cNvPr id="8" name="Rounded Rectangle 7"/>
          <p:cNvSpPr/>
          <p:nvPr/>
        </p:nvSpPr>
        <p:spPr>
          <a:xfrm>
            <a:off x="228600" y="5105400"/>
            <a:ext cx="6248400" cy="838200"/>
          </a:xfrm>
          <a:prstGeom prst="roundRect">
            <a:avLst/>
          </a:prstGeom>
          <a:solidFill>
            <a:srgbClr val="718D39">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Social integration of basic data introduces a competitive element for Tyler and an incentive to stay fit and improve his scores.</a:t>
            </a:r>
          </a:p>
        </p:txBody>
      </p:sp>
      <p:sp>
        <p:nvSpPr>
          <p:cNvPr id="9" name="Rounded Rectangle 8"/>
          <p:cNvSpPr/>
          <p:nvPr/>
        </p:nvSpPr>
        <p:spPr>
          <a:xfrm>
            <a:off x="228600" y="3810000"/>
            <a:ext cx="6248400" cy="1143000"/>
          </a:xfrm>
          <a:prstGeom prst="roundRect">
            <a:avLst/>
          </a:prstGeom>
          <a:solidFill>
            <a:srgbClr val="657E34">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Due to a past skiing injury, Tyler must be careful with his knees.  Smart threading in </a:t>
            </a:r>
            <a:r>
              <a:rPr lang="en-US" dirty="0" err="1"/>
              <a:t>undergarmets</a:t>
            </a:r>
            <a:r>
              <a:rPr lang="en-US" dirty="0"/>
              <a:t> and knee brace allow joint performance to be quantified and alert him if it is being overworked.</a:t>
            </a:r>
          </a:p>
        </p:txBody>
      </p:sp>
      <p:sp>
        <p:nvSpPr>
          <p:cNvPr id="10" name="Rounded Rectangle 9"/>
          <p:cNvSpPr/>
          <p:nvPr/>
        </p:nvSpPr>
        <p:spPr>
          <a:xfrm>
            <a:off x="228600" y="2438400"/>
            <a:ext cx="6248400" cy="1219200"/>
          </a:xfrm>
          <a:prstGeom prst="roundRect">
            <a:avLst/>
          </a:prstGeom>
          <a:solidFill>
            <a:srgbClr val="5A702E">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Tyler tracks personal health parameters, such as diet, sleep, activity and daily biometric information.  A combination of wearables and smart bedding, and other connected devices allow effortless tracking and recording of data.</a:t>
            </a:r>
          </a:p>
        </p:txBody>
      </p:sp>
    </p:spTree>
    <p:extLst>
      <p:ext uri="{BB962C8B-B14F-4D97-AF65-F5344CB8AC3E}">
        <p14:creationId xmlns:p14="http://schemas.microsoft.com/office/powerpoint/2010/main" val="176837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Users\Jeff\Documents\Work\Samsung\Digital Health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Quantified Body- In Depth</a:t>
            </a:r>
            <a:endParaRPr lang="en-US" dirty="0">
              <a:solidFill>
                <a:schemeClr val="bg1"/>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057400"/>
            <a:ext cx="213526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28600" y="1447800"/>
            <a:ext cx="6248400" cy="838200"/>
          </a:xfrm>
          <a:prstGeom prst="roundRect">
            <a:avLst/>
          </a:prstGeom>
          <a:solidFill>
            <a:schemeClr val="accent3">
              <a:lumMod val="50000"/>
              <a:alpha val="90000"/>
            </a:scheme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00"/>
                </a:solidFill>
                <a:latin typeface="Courier New" panose="02070309020205020404" pitchFamily="49" charset="0"/>
                <a:cs typeface="Courier New" panose="02070309020205020404" pitchFamily="49" charset="0"/>
              </a:rPr>
              <a:t>Tyler &amp; Emma, twenty-</a:t>
            </a:r>
            <a:r>
              <a:rPr lang="en-US" sz="1400" b="1" dirty="0" err="1">
                <a:solidFill>
                  <a:srgbClr val="FFFF00"/>
                </a:solidFill>
                <a:latin typeface="Courier New" panose="02070309020205020404" pitchFamily="49" charset="0"/>
                <a:cs typeface="Courier New" panose="02070309020205020404" pitchFamily="49" charset="0"/>
              </a:rPr>
              <a:t>somethings</a:t>
            </a:r>
            <a:r>
              <a:rPr lang="en-US" sz="1400" b="1" dirty="0">
                <a:solidFill>
                  <a:srgbClr val="FFFF00"/>
                </a:solidFill>
                <a:latin typeface="Courier New" panose="02070309020205020404" pitchFamily="49" charset="0"/>
                <a:cs typeface="Courier New" panose="02070309020205020404" pitchFamily="49" charset="0"/>
              </a:rPr>
              <a:t>, are recently married and are planning to start a family.  Tyler is sports competitive, Emma a professional and athletic herself.</a:t>
            </a:r>
          </a:p>
        </p:txBody>
      </p:sp>
      <p:sp>
        <p:nvSpPr>
          <p:cNvPr id="8" name="Rounded Rectangle 7"/>
          <p:cNvSpPr/>
          <p:nvPr/>
        </p:nvSpPr>
        <p:spPr>
          <a:xfrm>
            <a:off x="228600" y="4724400"/>
            <a:ext cx="6248400" cy="838200"/>
          </a:xfrm>
          <a:prstGeom prst="roundRect">
            <a:avLst/>
          </a:prstGeom>
          <a:solidFill>
            <a:srgbClr val="718D39">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As pregnancy progresses, diet and physical needs change and integration of daily routine with her doctor assures Emma’s pregnancy is as optimal as possible.</a:t>
            </a:r>
          </a:p>
        </p:txBody>
      </p:sp>
      <p:sp>
        <p:nvSpPr>
          <p:cNvPr id="9" name="Rounded Rectangle 8"/>
          <p:cNvSpPr/>
          <p:nvPr/>
        </p:nvSpPr>
        <p:spPr>
          <a:xfrm>
            <a:off x="228600" y="3429000"/>
            <a:ext cx="6248400" cy="1143000"/>
          </a:xfrm>
          <a:prstGeom prst="roundRect">
            <a:avLst/>
          </a:prstGeom>
          <a:solidFill>
            <a:srgbClr val="657E34">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After pregnancy begins, Emma tracks biometric health parameters, diet and sleep using apps, wearables and eHealth connection with her doctor for peace of mind and improved guidance and earlier detection of any anomalies.</a:t>
            </a:r>
          </a:p>
        </p:txBody>
      </p:sp>
      <p:sp>
        <p:nvSpPr>
          <p:cNvPr id="10" name="Rounded Rectangle 9"/>
          <p:cNvSpPr/>
          <p:nvPr/>
        </p:nvSpPr>
        <p:spPr>
          <a:xfrm>
            <a:off x="228600" y="2438400"/>
            <a:ext cx="6248400" cy="838200"/>
          </a:xfrm>
          <a:prstGeom prst="roundRect">
            <a:avLst/>
          </a:prstGeom>
          <a:solidFill>
            <a:srgbClr val="5A702E">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Emma uses wearables, apps and eHealth monitoring by her personal physician to track fertility for optimum chance for conception.</a:t>
            </a:r>
          </a:p>
        </p:txBody>
      </p:sp>
    </p:spTree>
    <p:extLst>
      <p:ext uri="{BB962C8B-B14F-4D97-AF65-F5344CB8AC3E}">
        <p14:creationId xmlns:p14="http://schemas.microsoft.com/office/powerpoint/2010/main" val="204548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Users\Jeff\Documents\Work\Samsung\Digital Health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Quantified Body- In Depth</a:t>
            </a:r>
            <a:endParaRPr lang="en-US" dirty="0">
              <a:solidFill>
                <a:schemeClr val="bg1"/>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057400"/>
            <a:ext cx="213526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28600" y="1447800"/>
            <a:ext cx="6248400" cy="838200"/>
          </a:xfrm>
          <a:prstGeom prst="roundRect">
            <a:avLst/>
          </a:prstGeom>
          <a:solidFill>
            <a:schemeClr val="accent3">
              <a:lumMod val="50000"/>
              <a:alpha val="90000"/>
            </a:scheme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00"/>
                </a:solidFill>
                <a:latin typeface="Courier New" panose="02070309020205020404" pitchFamily="49" charset="0"/>
                <a:cs typeface="Courier New" panose="02070309020205020404" pitchFamily="49" charset="0"/>
              </a:rPr>
              <a:t>Tyler &amp; Emma, twenty-</a:t>
            </a:r>
            <a:r>
              <a:rPr lang="en-US" sz="1400" b="1" dirty="0" err="1">
                <a:solidFill>
                  <a:srgbClr val="FFFF00"/>
                </a:solidFill>
                <a:latin typeface="Courier New" panose="02070309020205020404" pitchFamily="49" charset="0"/>
                <a:cs typeface="Courier New" panose="02070309020205020404" pitchFamily="49" charset="0"/>
              </a:rPr>
              <a:t>somethings</a:t>
            </a:r>
            <a:r>
              <a:rPr lang="en-US" sz="1400" b="1" dirty="0">
                <a:solidFill>
                  <a:srgbClr val="FFFF00"/>
                </a:solidFill>
                <a:latin typeface="Courier New" panose="02070309020205020404" pitchFamily="49" charset="0"/>
                <a:cs typeface="Courier New" panose="02070309020205020404" pitchFamily="49" charset="0"/>
              </a:rPr>
              <a:t>, are recently married and are planning to start a family.  Tyler is sports competitive, Emma a professional and athletic herself.</a:t>
            </a:r>
          </a:p>
        </p:txBody>
      </p:sp>
      <p:sp>
        <p:nvSpPr>
          <p:cNvPr id="9" name="Rounded Rectangle 8"/>
          <p:cNvSpPr/>
          <p:nvPr/>
        </p:nvSpPr>
        <p:spPr>
          <a:xfrm>
            <a:off x="228600" y="3810000"/>
            <a:ext cx="6248400" cy="990600"/>
          </a:xfrm>
          <a:prstGeom prst="roundRect">
            <a:avLst/>
          </a:prstGeom>
          <a:solidFill>
            <a:srgbClr val="657E34">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As they raise a family, parents can help their kids stay healthy from a young age.  Integration with pediatrician health systems will ensure best-in-class care when sickness or injuries happen.</a:t>
            </a:r>
            <a:endParaRPr lang="en-US" dirty="0"/>
          </a:p>
        </p:txBody>
      </p:sp>
      <p:sp>
        <p:nvSpPr>
          <p:cNvPr id="10" name="Rounded Rectangle 9"/>
          <p:cNvSpPr/>
          <p:nvPr/>
        </p:nvSpPr>
        <p:spPr>
          <a:xfrm>
            <a:off x="228600" y="2438400"/>
            <a:ext cx="6248400" cy="1219200"/>
          </a:xfrm>
          <a:prstGeom prst="roundRect">
            <a:avLst/>
          </a:prstGeom>
          <a:solidFill>
            <a:srgbClr val="5A702E">
              <a:alpha val="90000"/>
            </a:srgbClr>
          </a:solidFill>
          <a:ln>
            <a:solidFill>
              <a:srgbClr val="41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Additional benefits arise from living a quantified life.  Integration with doctors and insurance companies can lead to substantial cost savings as real risks are now quantifiable, and those who live healthier lives can pay lower premiums.</a:t>
            </a:r>
            <a:endParaRPr lang="en-US" dirty="0"/>
          </a:p>
        </p:txBody>
      </p:sp>
    </p:spTree>
    <p:extLst>
      <p:ext uri="{BB962C8B-B14F-4D97-AF65-F5344CB8AC3E}">
        <p14:creationId xmlns:p14="http://schemas.microsoft.com/office/powerpoint/2010/main" val="387793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Users\Jeff\Documents\Work\Samsung\Digital Health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Quantified Body- In Depth</a:t>
            </a:r>
            <a:endParaRPr lang="en-US" dirty="0">
              <a:solidFill>
                <a:schemeClr val="bg1"/>
              </a:solidFill>
            </a:endParaRPr>
          </a:p>
        </p:txBody>
      </p:sp>
      <p:sp>
        <p:nvSpPr>
          <p:cNvPr id="5" name="Rounded Rectangle 4"/>
          <p:cNvSpPr/>
          <p:nvPr/>
        </p:nvSpPr>
        <p:spPr>
          <a:xfrm>
            <a:off x="228600" y="1447800"/>
            <a:ext cx="6248400" cy="1143000"/>
          </a:xfrm>
          <a:prstGeom prst="roundRect">
            <a:avLst/>
          </a:prstGeom>
          <a:solidFill>
            <a:schemeClr val="accent2">
              <a:lumMod val="50000"/>
              <a:alpha val="9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00"/>
                </a:solidFill>
                <a:latin typeface="Courier New" panose="02070309020205020404" pitchFamily="49" charset="0"/>
                <a:cs typeface="Courier New" panose="02070309020205020404" pitchFamily="49" charset="0"/>
              </a:rPr>
              <a:t>Tom &amp; Sharon are empty-nesters in their mid-50’s with elderly parents.  Conscious of their own advancing ages, they take a keen eye on their parents’ health while keeping healthy themselves.</a:t>
            </a:r>
          </a:p>
        </p:txBody>
      </p:sp>
      <p:sp>
        <p:nvSpPr>
          <p:cNvPr id="9" name="Rounded Rectangle 8"/>
          <p:cNvSpPr/>
          <p:nvPr/>
        </p:nvSpPr>
        <p:spPr>
          <a:xfrm>
            <a:off x="228600" y="4114800"/>
            <a:ext cx="6248400" cy="1447800"/>
          </a:xfrm>
          <a:prstGeom prst="roundRect">
            <a:avLst/>
          </a:prstGeom>
          <a:solidFill>
            <a:srgbClr val="9E3A38">
              <a:alpha val="89804"/>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Both have regularly scheduled physicals and checkups, regularly-recommended cancer screenings, and are integrated with their doctor’s eHealth system.  Visits to the doctor are augmented with lifestyle history and data for more accurate diagnoses and recommendations.</a:t>
            </a:r>
          </a:p>
        </p:txBody>
      </p:sp>
      <p:sp>
        <p:nvSpPr>
          <p:cNvPr id="10" name="Rounded Rectangle 9"/>
          <p:cNvSpPr/>
          <p:nvPr/>
        </p:nvSpPr>
        <p:spPr>
          <a:xfrm>
            <a:off x="228600" y="2743200"/>
            <a:ext cx="6248400" cy="1219200"/>
          </a:xfrm>
          <a:prstGeom prst="roundRect">
            <a:avLst/>
          </a:prstGeom>
          <a:solidFill>
            <a:srgbClr val="812F2D">
              <a:alpha val="89804"/>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Tom &amp; Sharon monitor their own health, food and sleep with smart bedding and a wearable, plus a connected scale.   Sharon has an additional walking/activity regimen, plus modified diet, to ward off osteoporosis, which runs in the family.</a:t>
            </a:r>
          </a:p>
        </p:txBody>
      </p:sp>
      <p:pic>
        <p:nvPicPr>
          <p:cNvPr id="5124" name="Picture 4" descr="http://ww1.prweb.com/prfiles/2011/04/05/8275663/dreamstime_7456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205740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C:\Users\Jeff\Documents\Work\Samsung\Digital Health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Quantified Body- In Depth</a:t>
            </a:r>
            <a:endParaRPr lang="en-US" dirty="0">
              <a:solidFill>
                <a:schemeClr val="bg1"/>
              </a:solidFill>
            </a:endParaRPr>
          </a:p>
        </p:txBody>
      </p:sp>
      <p:sp>
        <p:nvSpPr>
          <p:cNvPr id="5" name="Rounded Rectangle 4"/>
          <p:cNvSpPr/>
          <p:nvPr/>
        </p:nvSpPr>
        <p:spPr>
          <a:xfrm>
            <a:off x="228600" y="1219200"/>
            <a:ext cx="6248400" cy="1143000"/>
          </a:xfrm>
          <a:prstGeom prst="roundRect">
            <a:avLst/>
          </a:prstGeom>
          <a:solidFill>
            <a:schemeClr val="accent2">
              <a:lumMod val="50000"/>
              <a:alpha val="9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00"/>
                </a:solidFill>
                <a:latin typeface="Courier New" panose="02070309020205020404" pitchFamily="49" charset="0"/>
                <a:cs typeface="Courier New" panose="02070309020205020404" pitchFamily="49" charset="0"/>
              </a:rPr>
              <a:t>Tom &amp; Sharon are empty-nesters in their mid-50’s with elderly parents.  Conscious of their own advancing ages, they take a keen eye on their parents’ health while keeping healthy themselves.</a:t>
            </a:r>
          </a:p>
        </p:txBody>
      </p:sp>
      <p:sp>
        <p:nvSpPr>
          <p:cNvPr id="9" name="Rounded Rectangle 8"/>
          <p:cNvSpPr/>
          <p:nvPr/>
        </p:nvSpPr>
        <p:spPr>
          <a:xfrm>
            <a:off x="228600" y="3429000"/>
            <a:ext cx="6248400" cy="1143000"/>
          </a:xfrm>
          <a:prstGeom prst="roundRect">
            <a:avLst/>
          </a:prstGeom>
          <a:solidFill>
            <a:srgbClr val="812F2D">
              <a:alpha val="89804"/>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Each has access to overall health data for their parents, and both sets of parents have wearable devices to both monitor for activity (or lack thereof) as well as fall detection.  Proximity and motion sensors in the home can augment the data.</a:t>
            </a:r>
          </a:p>
        </p:txBody>
      </p:sp>
      <p:sp>
        <p:nvSpPr>
          <p:cNvPr id="10" name="Rounded Rectangle 9"/>
          <p:cNvSpPr/>
          <p:nvPr/>
        </p:nvSpPr>
        <p:spPr>
          <a:xfrm>
            <a:off x="228600" y="2438400"/>
            <a:ext cx="6248400" cy="914400"/>
          </a:xfrm>
          <a:prstGeom prst="roundRect">
            <a:avLst/>
          </a:prstGeom>
          <a:solidFill>
            <a:srgbClr val="722A28">
              <a:alpha val="89804"/>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Tom &amp; Sharon still have their parents.  Sharon’s parents are older, and both want to ensure their parents’ golden years are healthy and happy.</a:t>
            </a:r>
          </a:p>
        </p:txBody>
      </p:sp>
      <p:pic>
        <p:nvPicPr>
          <p:cNvPr id="5124" name="Picture 4" descr="http://ww1.prweb.com/prfiles/2011/04/05/8275663/dreamstime_7456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2057400"/>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28600" y="4648200"/>
            <a:ext cx="6248400" cy="914400"/>
          </a:xfrm>
          <a:prstGeom prst="roundRect">
            <a:avLst/>
          </a:prstGeom>
          <a:solidFill>
            <a:srgbClr val="8F3533">
              <a:alpha val="89804"/>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Data from the parent’s wearables and are integrated with their doctor’s eHealth system for passive and active monitoring, allowing early detection of problems.</a:t>
            </a:r>
          </a:p>
        </p:txBody>
      </p:sp>
      <p:sp>
        <p:nvSpPr>
          <p:cNvPr id="11" name="Rounded Rectangle 10"/>
          <p:cNvSpPr/>
          <p:nvPr/>
        </p:nvSpPr>
        <p:spPr>
          <a:xfrm>
            <a:off x="228600" y="5638800"/>
            <a:ext cx="6248400" cy="914400"/>
          </a:xfrm>
          <a:prstGeom prst="roundRect">
            <a:avLst/>
          </a:prstGeom>
          <a:solidFill>
            <a:srgbClr val="9E3A38">
              <a:alpha val="89804"/>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Smart Fridge and Smart Pantry allow monitoring of food supplies for the older parents, and screens in various areas of both homes allow seamless communications when desired.</a:t>
            </a:r>
          </a:p>
        </p:txBody>
      </p:sp>
    </p:spTree>
    <p:extLst>
      <p:ext uri="{BB962C8B-B14F-4D97-AF65-F5344CB8AC3E}">
        <p14:creationId xmlns:p14="http://schemas.microsoft.com/office/powerpoint/2010/main" val="341007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eff\Documents\Work\Samsung\SmartHom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Smart Home- Deep Dive</a:t>
            </a:r>
            <a:endParaRPr lang="en-US" dirty="0">
              <a:solidFill>
                <a:schemeClr val="bg1"/>
              </a:solidFill>
            </a:endParaRPr>
          </a:p>
        </p:txBody>
      </p:sp>
      <p:sp>
        <p:nvSpPr>
          <p:cNvPr id="8" name="Rounded Rectangle 7"/>
          <p:cNvSpPr/>
          <p:nvPr/>
        </p:nvSpPr>
        <p:spPr>
          <a:xfrm>
            <a:off x="764393" y="1447800"/>
            <a:ext cx="5261706" cy="637644"/>
          </a:xfrm>
          <a:prstGeom prst="roundRect">
            <a:avLst/>
          </a:prstGeom>
          <a:solidFill>
            <a:srgbClr val="FDE3CD">
              <a:alpha val="8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Basic Tenets</a:t>
            </a:r>
          </a:p>
        </p:txBody>
      </p:sp>
      <p:sp>
        <p:nvSpPr>
          <p:cNvPr id="9" name="Rounded Rectangle 8"/>
          <p:cNvSpPr/>
          <p:nvPr/>
        </p:nvSpPr>
        <p:spPr>
          <a:xfrm>
            <a:off x="764393" y="2872314"/>
            <a:ext cx="5264099" cy="634472"/>
          </a:xfrm>
          <a:prstGeom prst="roundRect">
            <a:avLst/>
          </a:prstGeom>
          <a:solidFill>
            <a:srgbClr val="F9B78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Security and Energy Efficiency will be drive uptake initially</a:t>
            </a:r>
          </a:p>
        </p:txBody>
      </p:sp>
      <p:sp>
        <p:nvSpPr>
          <p:cNvPr id="10" name="Rounded Rectangle 9"/>
          <p:cNvSpPr/>
          <p:nvPr/>
        </p:nvSpPr>
        <p:spPr>
          <a:xfrm>
            <a:off x="764393" y="3582986"/>
            <a:ext cx="5264099" cy="634472"/>
          </a:xfrm>
          <a:prstGeom prst="roundRect">
            <a:avLst/>
          </a:prstGeom>
          <a:solidFill>
            <a:srgbClr val="F8A15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Smart Home intersects Connected Car and Quantified Self</a:t>
            </a:r>
            <a:endParaRPr lang="en-US" sz="1600" dirty="0">
              <a:solidFill>
                <a:srgbClr val="000000"/>
              </a:solidFill>
            </a:endParaRPr>
          </a:p>
        </p:txBody>
      </p:sp>
      <p:sp>
        <p:nvSpPr>
          <p:cNvPr id="11" name="Rounded Rectangle 10"/>
          <p:cNvSpPr/>
          <p:nvPr/>
        </p:nvSpPr>
        <p:spPr>
          <a:xfrm>
            <a:off x="764393" y="4293657"/>
            <a:ext cx="5264099" cy="634472"/>
          </a:xfrm>
          <a:prstGeom prst="roundRect">
            <a:avLst/>
          </a:prstGeom>
          <a:solidFill>
            <a:srgbClr val="F68C3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rPr>
              <a:t>Data gathered and generated in the home will need Big Data for context</a:t>
            </a:r>
          </a:p>
        </p:txBody>
      </p:sp>
      <p:sp>
        <p:nvSpPr>
          <p:cNvPr id="12" name="Rounded Rectangle 11"/>
          <p:cNvSpPr/>
          <p:nvPr/>
        </p:nvSpPr>
        <p:spPr>
          <a:xfrm>
            <a:off x="764393" y="5004328"/>
            <a:ext cx="5264099" cy="634472"/>
          </a:xfrm>
          <a:prstGeom prst="roundRect">
            <a:avLst/>
          </a:prstGeom>
          <a:solidFill>
            <a:srgbClr val="F4760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rPr>
              <a:t>It’s about </a:t>
            </a:r>
            <a:r>
              <a:rPr lang="en-US" sz="1600" dirty="0" smtClean="0">
                <a:solidFill>
                  <a:srgbClr val="000000"/>
                </a:solidFill>
              </a:rPr>
              <a:t>anticipation, context and personalization- it “just is” and “just does”</a:t>
            </a:r>
            <a:endParaRPr lang="en-US" sz="1600" dirty="0">
              <a:solidFill>
                <a:srgbClr val="000000"/>
              </a:solidFill>
            </a:endParaRPr>
          </a:p>
        </p:txBody>
      </p:sp>
      <p:sp>
        <p:nvSpPr>
          <p:cNvPr id="14" name="Rounded Rectangle 13"/>
          <p:cNvSpPr/>
          <p:nvPr/>
        </p:nvSpPr>
        <p:spPr>
          <a:xfrm>
            <a:off x="762000" y="2161644"/>
            <a:ext cx="5264099" cy="634472"/>
          </a:xfrm>
          <a:prstGeom prst="roundRect">
            <a:avLst/>
          </a:prstGeom>
          <a:solidFill>
            <a:srgbClr val="FBCDA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There will be a profusion of connected devices</a:t>
            </a:r>
          </a:p>
        </p:txBody>
      </p:sp>
      <p:pic>
        <p:nvPicPr>
          <p:cNvPr id="3076" name="Picture 4" descr="C:\Users\Jeff\Documents\Work\Samsung\SmartHomeGraph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001" y="2209800"/>
            <a:ext cx="2686474" cy="270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0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eff\Documents\Work\Samsung\SmartHom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Smart Home- In Depth</a:t>
            </a:r>
            <a:endParaRPr lang="en-US" dirty="0">
              <a:solidFill>
                <a:schemeClr val="bg1"/>
              </a:solidFill>
            </a:endParaRPr>
          </a:p>
        </p:txBody>
      </p:sp>
      <p:sp>
        <p:nvSpPr>
          <p:cNvPr id="7" name="Rounded Rectangle 6"/>
          <p:cNvSpPr/>
          <p:nvPr/>
        </p:nvSpPr>
        <p:spPr>
          <a:xfrm>
            <a:off x="1447800" y="1371600"/>
            <a:ext cx="6248400" cy="685800"/>
          </a:xfrm>
          <a:prstGeom prst="round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Vastly improved security systems will allow smart presence, image recognition, indoor and outdoor</a:t>
            </a:r>
            <a:endParaRPr lang="en-US" dirty="0">
              <a:solidFill>
                <a:schemeClr val="bg1"/>
              </a:solidFill>
            </a:endParaRPr>
          </a:p>
        </p:txBody>
      </p:sp>
      <p:sp>
        <p:nvSpPr>
          <p:cNvPr id="8" name="Rounded Rectangle 7"/>
          <p:cNvSpPr/>
          <p:nvPr/>
        </p:nvSpPr>
        <p:spPr>
          <a:xfrm>
            <a:off x="1447800" y="2133600"/>
            <a:ext cx="6248400" cy="6096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Monitoring via multiple communications path ensures connectedness in event of an emergency</a:t>
            </a:r>
            <a:endParaRPr lang="en-US" dirty="0">
              <a:solidFill>
                <a:schemeClr val="bg1"/>
              </a:solidFill>
            </a:endParaRPr>
          </a:p>
        </p:txBody>
      </p:sp>
      <p:sp>
        <p:nvSpPr>
          <p:cNvPr id="9" name="Rounded Rectangle 8"/>
          <p:cNvSpPr/>
          <p:nvPr/>
        </p:nvSpPr>
        <p:spPr>
          <a:xfrm>
            <a:off x="1409700" y="3505200"/>
            <a:ext cx="6248400" cy="304800"/>
          </a:xfrm>
          <a:prstGeom prst="roundRect">
            <a:avLst/>
          </a:prstGeom>
          <a:solidFill>
            <a:srgbClr val="40A6C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Personal and Home security, Fire and Medical are integrated</a:t>
            </a:r>
          </a:p>
        </p:txBody>
      </p:sp>
      <p:sp>
        <p:nvSpPr>
          <p:cNvPr id="10" name="Rounded Rectangle 9"/>
          <p:cNvSpPr/>
          <p:nvPr/>
        </p:nvSpPr>
        <p:spPr>
          <a:xfrm>
            <a:off x="1419225" y="3886200"/>
            <a:ext cx="6248400" cy="838200"/>
          </a:xfrm>
          <a:prstGeom prst="roundRect">
            <a:avLst/>
          </a:prstGeom>
          <a:solidFill>
            <a:srgbClr val="5EB4C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Integration of monitoring systems with insurance results in proper risk management and lower rates for lower risk customers.</a:t>
            </a:r>
            <a:endParaRPr lang="en-US" dirty="0">
              <a:solidFill>
                <a:schemeClr val="bg1"/>
              </a:solidFill>
            </a:endParaRPr>
          </a:p>
        </p:txBody>
      </p:sp>
      <p:sp>
        <p:nvSpPr>
          <p:cNvPr id="12" name="Rounded Rectangle 11"/>
          <p:cNvSpPr/>
          <p:nvPr/>
        </p:nvSpPr>
        <p:spPr>
          <a:xfrm>
            <a:off x="1447800" y="2819400"/>
            <a:ext cx="6248400" cy="6096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Remote monitoring and situation management from anywhere in the world.</a:t>
            </a:r>
            <a:endParaRPr lang="en-US" dirty="0">
              <a:solidFill>
                <a:schemeClr val="bg1"/>
              </a:solidFill>
            </a:endParaRPr>
          </a:p>
        </p:txBody>
      </p:sp>
      <p:pic>
        <p:nvPicPr>
          <p:cNvPr id="13" name="Picture 14" descr="C:\Users\Jeff\Documents\Work\Samsung\SecurityPan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880" y="4845145"/>
            <a:ext cx="3346120" cy="202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2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eff\Documents\Work\Samsung\SmartHom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Smart Home- In Depth</a:t>
            </a:r>
            <a:endParaRPr lang="en-US" dirty="0">
              <a:solidFill>
                <a:schemeClr val="bg1"/>
              </a:solidFill>
            </a:endParaRPr>
          </a:p>
        </p:txBody>
      </p:sp>
      <p:sp>
        <p:nvSpPr>
          <p:cNvPr id="7" name="Rounded Rectangle 6"/>
          <p:cNvSpPr/>
          <p:nvPr/>
        </p:nvSpPr>
        <p:spPr>
          <a:xfrm>
            <a:off x="1447800" y="1371600"/>
            <a:ext cx="6248400" cy="685800"/>
          </a:xfrm>
          <a:prstGeom prst="round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Vastly improved energy management will allow substantial control over energy usage and maximal cost savings</a:t>
            </a:r>
            <a:endParaRPr lang="en-US" dirty="0">
              <a:solidFill>
                <a:schemeClr val="bg1"/>
              </a:solidFill>
            </a:endParaRPr>
          </a:p>
        </p:txBody>
      </p:sp>
      <p:sp>
        <p:nvSpPr>
          <p:cNvPr id="8" name="Rounded Rectangle 7"/>
          <p:cNvSpPr/>
          <p:nvPr/>
        </p:nvSpPr>
        <p:spPr>
          <a:xfrm>
            <a:off x="1447800" y="2133600"/>
            <a:ext cx="6248400" cy="6096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Smart Metering, time-based peak pricing and time shifting usage will become common</a:t>
            </a:r>
            <a:endParaRPr lang="en-US" dirty="0">
              <a:solidFill>
                <a:schemeClr val="bg1"/>
              </a:solidFill>
            </a:endParaRPr>
          </a:p>
        </p:txBody>
      </p:sp>
      <p:sp>
        <p:nvSpPr>
          <p:cNvPr id="9" name="Rounded Rectangle 8"/>
          <p:cNvSpPr/>
          <p:nvPr/>
        </p:nvSpPr>
        <p:spPr>
          <a:xfrm>
            <a:off x="1438275" y="3810000"/>
            <a:ext cx="6248400" cy="609600"/>
          </a:xfrm>
          <a:prstGeom prst="roundRect">
            <a:avLst/>
          </a:prstGeom>
          <a:solidFill>
            <a:srgbClr val="40A6C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Integration with local weather will allow predictive and optimal responses to rapidly changing weather conditions.</a:t>
            </a:r>
            <a:endParaRPr lang="en-US" dirty="0">
              <a:solidFill>
                <a:schemeClr val="bg1"/>
              </a:solidFill>
            </a:endParaRPr>
          </a:p>
        </p:txBody>
      </p:sp>
      <p:sp>
        <p:nvSpPr>
          <p:cNvPr id="10" name="Rounded Rectangle 9"/>
          <p:cNvSpPr/>
          <p:nvPr/>
        </p:nvSpPr>
        <p:spPr>
          <a:xfrm>
            <a:off x="1447800" y="4495800"/>
            <a:ext cx="6248400" cy="838200"/>
          </a:xfrm>
          <a:prstGeom prst="roundRect">
            <a:avLst/>
          </a:prstGeom>
          <a:solidFill>
            <a:srgbClr val="5EB4C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Smart Devices will monitor their own power usage and optimize to save money and go into standby when not needed or no presence.</a:t>
            </a:r>
            <a:endParaRPr lang="en-US" dirty="0">
              <a:solidFill>
                <a:schemeClr val="bg1"/>
              </a:solidFill>
            </a:endParaRPr>
          </a:p>
        </p:txBody>
      </p:sp>
      <p:sp>
        <p:nvSpPr>
          <p:cNvPr id="12" name="Rounded Rectangle 11"/>
          <p:cNvSpPr/>
          <p:nvPr/>
        </p:nvSpPr>
        <p:spPr>
          <a:xfrm>
            <a:off x="1447800" y="2819400"/>
            <a:ext cx="6248400" cy="9144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Smart Presence and individual recognition will allow optimal heating and air conditioning based on actual room usage and features like follow-me lighting</a:t>
            </a:r>
            <a:endParaRPr lang="en-US" dirty="0">
              <a:solidFill>
                <a:schemeClr val="bg1"/>
              </a:solidFill>
            </a:endParaRPr>
          </a:p>
        </p:txBody>
      </p:sp>
      <p:pic>
        <p:nvPicPr>
          <p:cNvPr id="11" name="Picture 10" descr="C:\Users\Jeff\Documents\Work\Samsung\ZenThermost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419725"/>
            <a:ext cx="1447800" cy="14426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Jeff\Documents\Work\Samsung\SmartMe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1" y="5424081"/>
            <a:ext cx="1447799" cy="1447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Jeff\Documents\Work\Samsung\PowerButt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7140" y="3274346"/>
            <a:ext cx="1346860" cy="213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29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4178" y="-354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32596" y="1997839"/>
            <a:ext cx="6578404" cy="2862322"/>
          </a:xfrm>
          <a:prstGeom prst="rect">
            <a:avLst/>
          </a:prstGeom>
          <a:noFill/>
        </p:spPr>
        <p:txBody>
          <a:bodyPr wrap="none" rtlCol="0">
            <a:spAutoFit/>
          </a:bodyPr>
          <a:lstStyle/>
          <a:p>
            <a:pPr algn="ctr"/>
            <a:r>
              <a:rPr lang="en-US" sz="3600" b="1" dirty="0" err="1" smtClean="0">
                <a:solidFill>
                  <a:schemeClr val="bg1"/>
                </a:solidFill>
              </a:rPr>
              <a:t>Dr</a:t>
            </a:r>
            <a:r>
              <a:rPr lang="en-US" sz="3600" b="1" dirty="0" smtClean="0">
                <a:solidFill>
                  <a:schemeClr val="bg1"/>
                </a:solidFill>
              </a:rPr>
              <a:t> Luc Julia</a:t>
            </a:r>
          </a:p>
          <a:p>
            <a:pPr algn="ctr"/>
            <a:r>
              <a:rPr lang="en-US" sz="3600" b="1" dirty="0" smtClean="0">
                <a:solidFill>
                  <a:schemeClr val="bg1"/>
                </a:solidFill>
              </a:rPr>
              <a:t>Vice President, Innovation Fellow</a:t>
            </a:r>
          </a:p>
          <a:p>
            <a:pPr algn="ctr"/>
            <a:endParaRPr lang="en-US" sz="3600" b="1" dirty="0" smtClean="0">
              <a:solidFill>
                <a:schemeClr val="bg1"/>
              </a:solidFill>
            </a:endParaRPr>
          </a:p>
          <a:p>
            <a:pPr algn="ctr"/>
            <a:r>
              <a:rPr lang="en-US" sz="3600" b="1" dirty="0" smtClean="0">
                <a:solidFill>
                  <a:schemeClr val="bg1"/>
                </a:solidFill>
              </a:rPr>
              <a:t>Jeffrey Cooper</a:t>
            </a:r>
          </a:p>
          <a:p>
            <a:pPr algn="ctr"/>
            <a:r>
              <a:rPr lang="en-US" sz="3600" b="1" dirty="0" err="1" smtClean="0">
                <a:solidFill>
                  <a:schemeClr val="bg1"/>
                </a:solidFill>
              </a:rPr>
              <a:t>Sr</a:t>
            </a:r>
            <a:r>
              <a:rPr lang="en-US" sz="3600" b="1" dirty="0" smtClean="0">
                <a:solidFill>
                  <a:schemeClr val="bg1"/>
                </a:solidFill>
              </a:rPr>
              <a:t> </a:t>
            </a:r>
            <a:r>
              <a:rPr lang="en-US" sz="3600" b="1" dirty="0" err="1" smtClean="0">
                <a:solidFill>
                  <a:schemeClr val="bg1"/>
                </a:solidFill>
              </a:rPr>
              <a:t>Mgr</a:t>
            </a:r>
            <a:r>
              <a:rPr lang="en-US" sz="3600" b="1" dirty="0" smtClean="0">
                <a:solidFill>
                  <a:schemeClr val="bg1"/>
                </a:solidFill>
              </a:rPr>
              <a:t> Business Development</a:t>
            </a:r>
            <a:endParaRPr lang="en-US" sz="3600" b="1" dirty="0">
              <a:solidFill>
                <a:schemeClr val="bg1"/>
              </a:solidFill>
            </a:endParaRPr>
          </a:p>
        </p:txBody>
      </p:sp>
    </p:spTree>
    <p:extLst>
      <p:ext uri="{BB962C8B-B14F-4D97-AF65-F5344CB8AC3E}">
        <p14:creationId xmlns:p14="http://schemas.microsoft.com/office/powerpoint/2010/main" val="392986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eff\Documents\Work\Samsung\SmartHom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Smart Home- In Depth</a:t>
            </a:r>
            <a:endParaRPr lang="en-US" dirty="0">
              <a:solidFill>
                <a:schemeClr val="bg1"/>
              </a:solidFill>
            </a:endParaRPr>
          </a:p>
        </p:txBody>
      </p:sp>
      <p:sp>
        <p:nvSpPr>
          <p:cNvPr id="7" name="Rounded Rectangle 6"/>
          <p:cNvSpPr/>
          <p:nvPr/>
        </p:nvSpPr>
        <p:spPr>
          <a:xfrm>
            <a:off x="1447800" y="1371600"/>
            <a:ext cx="6248400" cy="838200"/>
          </a:xfrm>
          <a:prstGeom prst="round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Intersection of quantified self and smart home will affect environmental controls- e.g., change temperature during a workout</a:t>
            </a:r>
            <a:endParaRPr lang="en-US" dirty="0">
              <a:solidFill>
                <a:schemeClr val="bg1"/>
              </a:solidFill>
            </a:endParaRPr>
          </a:p>
        </p:txBody>
      </p:sp>
      <p:sp>
        <p:nvSpPr>
          <p:cNvPr id="8" name="Rounded Rectangle 7"/>
          <p:cNvSpPr/>
          <p:nvPr/>
        </p:nvSpPr>
        <p:spPr>
          <a:xfrm>
            <a:off x="1447800" y="2286000"/>
            <a:ext cx="6248400" cy="9144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Bedtime triggers can adjust lighting, security and environmental controls to nighttime mode, and enable coffee pot and buffering of morning newscast</a:t>
            </a:r>
            <a:endParaRPr lang="en-US" dirty="0">
              <a:solidFill>
                <a:schemeClr val="bg1"/>
              </a:solidFill>
            </a:endParaRPr>
          </a:p>
        </p:txBody>
      </p:sp>
      <p:sp>
        <p:nvSpPr>
          <p:cNvPr id="9" name="Rounded Rectangle 8"/>
          <p:cNvSpPr/>
          <p:nvPr/>
        </p:nvSpPr>
        <p:spPr>
          <a:xfrm>
            <a:off x="1438275" y="4267200"/>
            <a:ext cx="6248400" cy="838200"/>
          </a:xfrm>
          <a:prstGeom prst="roundRect">
            <a:avLst/>
          </a:prstGeom>
          <a:solidFill>
            <a:srgbClr val="40A6C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Full inventory of products through Smart Packaging allow instant notifications of product recalls, including account credits, shipping or replacements or scheduling of repairs.</a:t>
            </a:r>
            <a:endParaRPr lang="en-US" dirty="0">
              <a:solidFill>
                <a:schemeClr val="bg1"/>
              </a:solidFill>
            </a:endParaRPr>
          </a:p>
        </p:txBody>
      </p:sp>
      <p:sp>
        <p:nvSpPr>
          <p:cNvPr id="10" name="Rounded Rectangle 9"/>
          <p:cNvSpPr/>
          <p:nvPr/>
        </p:nvSpPr>
        <p:spPr>
          <a:xfrm>
            <a:off x="1447800" y="5181600"/>
            <a:ext cx="6248400" cy="609600"/>
          </a:xfrm>
          <a:prstGeom prst="roundRect">
            <a:avLst/>
          </a:prstGeom>
          <a:solidFill>
            <a:srgbClr val="5EB4C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Overall family health increased by integration of quantified self and the smart home.</a:t>
            </a:r>
            <a:endParaRPr lang="en-US" dirty="0">
              <a:solidFill>
                <a:schemeClr val="bg1"/>
              </a:solidFill>
            </a:endParaRPr>
          </a:p>
        </p:txBody>
      </p:sp>
      <p:sp>
        <p:nvSpPr>
          <p:cNvPr id="12" name="Rounded Rectangle 11"/>
          <p:cNvSpPr/>
          <p:nvPr/>
        </p:nvSpPr>
        <p:spPr>
          <a:xfrm>
            <a:off x="1447800" y="3276600"/>
            <a:ext cx="6248400" cy="9144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Health parameters can be utilized by Smart Kitchen to suggest healthier recipes.  Food eaten can be tracked and diet guidance adapted accordingly.</a:t>
            </a:r>
            <a:endParaRPr lang="en-US" dirty="0">
              <a:solidFill>
                <a:schemeClr val="bg1"/>
              </a:solidFill>
            </a:endParaRPr>
          </a:p>
        </p:txBody>
      </p:sp>
    </p:spTree>
    <p:extLst>
      <p:ext uri="{BB962C8B-B14F-4D97-AF65-F5344CB8AC3E}">
        <p14:creationId xmlns:p14="http://schemas.microsoft.com/office/powerpoint/2010/main" val="228218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eff\Documents\Work\Samsung\SmartHom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Smart Home- In Depth</a:t>
            </a:r>
            <a:endParaRPr lang="en-US" dirty="0">
              <a:solidFill>
                <a:schemeClr val="bg1"/>
              </a:solidFill>
            </a:endParaRPr>
          </a:p>
        </p:txBody>
      </p:sp>
      <p:sp>
        <p:nvSpPr>
          <p:cNvPr id="7" name="Rounded Rectangle 6"/>
          <p:cNvSpPr/>
          <p:nvPr/>
        </p:nvSpPr>
        <p:spPr>
          <a:xfrm>
            <a:off x="1443037" y="1371600"/>
            <a:ext cx="6248400" cy="609600"/>
          </a:xfrm>
          <a:prstGeom prst="round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Intersection of Connected Car with Smart Home and Quantified Self will further improve multiple scenarios.</a:t>
            </a:r>
            <a:endParaRPr lang="en-US" dirty="0">
              <a:solidFill>
                <a:schemeClr val="bg1"/>
              </a:solidFill>
            </a:endParaRPr>
          </a:p>
        </p:txBody>
      </p:sp>
      <p:sp>
        <p:nvSpPr>
          <p:cNvPr id="8" name="Rounded Rectangle 7"/>
          <p:cNvSpPr/>
          <p:nvPr/>
        </p:nvSpPr>
        <p:spPr>
          <a:xfrm>
            <a:off x="1443037" y="2057400"/>
            <a:ext cx="6248400" cy="9144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Monitoring of health parameters can detect sleepiness or other major health issues and alert the driver or take over operation of the vehicle in dire circumstances and guide to safety.</a:t>
            </a:r>
            <a:endParaRPr lang="en-US" dirty="0">
              <a:solidFill>
                <a:schemeClr val="bg1"/>
              </a:solidFill>
            </a:endParaRPr>
          </a:p>
        </p:txBody>
      </p:sp>
      <p:sp>
        <p:nvSpPr>
          <p:cNvPr id="9" name="Rounded Rectangle 8"/>
          <p:cNvSpPr/>
          <p:nvPr/>
        </p:nvSpPr>
        <p:spPr>
          <a:xfrm>
            <a:off x="1443037" y="4038600"/>
            <a:ext cx="6248400" cy="1143000"/>
          </a:xfrm>
          <a:prstGeom prst="roundRect">
            <a:avLst/>
          </a:prstGeom>
          <a:solidFill>
            <a:srgbClr val="40A6C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Integration with Smart Home energy management will allow optimal recharging of vehicle batteries when electricity prices are lowest.  Alternately, vehicle batteries can act as reserve power in the event of emergencies or peak usage.</a:t>
            </a:r>
            <a:endParaRPr lang="en-US" dirty="0">
              <a:solidFill>
                <a:schemeClr val="bg1"/>
              </a:solidFill>
            </a:endParaRPr>
          </a:p>
        </p:txBody>
      </p:sp>
      <p:sp>
        <p:nvSpPr>
          <p:cNvPr id="10" name="Rounded Rectangle 9"/>
          <p:cNvSpPr/>
          <p:nvPr/>
        </p:nvSpPr>
        <p:spPr>
          <a:xfrm>
            <a:off x="1443037" y="5257800"/>
            <a:ext cx="6248400" cy="381000"/>
          </a:xfrm>
          <a:prstGeom prst="roundRect">
            <a:avLst/>
          </a:prstGeom>
          <a:solidFill>
            <a:srgbClr val="5EB4C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Driver authentication through biometric data reduces theft risk</a:t>
            </a:r>
            <a:endParaRPr lang="en-US" dirty="0">
              <a:solidFill>
                <a:schemeClr val="bg1"/>
              </a:solidFill>
            </a:endParaRPr>
          </a:p>
        </p:txBody>
      </p:sp>
      <p:sp>
        <p:nvSpPr>
          <p:cNvPr id="12" name="Rounded Rectangle 11"/>
          <p:cNvSpPr/>
          <p:nvPr/>
        </p:nvSpPr>
        <p:spPr>
          <a:xfrm>
            <a:off x="1443037" y="3048000"/>
            <a:ext cx="6248400" cy="914400"/>
          </a:xfrm>
          <a:prstGeom prst="roundRect">
            <a:avLst/>
          </a:prstGeom>
          <a:solidFill>
            <a:srgbClr val="2B738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Vehicle usage and performance parameters meticulously recorded will allow better maintenance and diagnoses, leading to lower operational and potentially lower insurance costs.</a:t>
            </a:r>
            <a:endParaRPr lang="en-US" dirty="0">
              <a:solidFill>
                <a:schemeClr val="bg1"/>
              </a:solidFill>
            </a:endParaRPr>
          </a:p>
        </p:txBody>
      </p:sp>
      <p:sp>
        <p:nvSpPr>
          <p:cNvPr id="11" name="Rounded Rectangle 10"/>
          <p:cNvSpPr/>
          <p:nvPr/>
        </p:nvSpPr>
        <p:spPr>
          <a:xfrm>
            <a:off x="1443037" y="5715000"/>
            <a:ext cx="6248400" cy="609600"/>
          </a:xfrm>
          <a:prstGeom prst="roundRect">
            <a:avLst/>
          </a:prstGeom>
          <a:solidFill>
            <a:srgbClr val="7CC3D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Dash system integration brings personal preferences and context to the driving experience.</a:t>
            </a:r>
            <a:endParaRPr lang="en-US" dirty="0">
              <a:solidFill>
                <a:schemeClr val="bg1"/>
              </a:solidFill>
            </a:endParaRPr>
          </a:p>
        </p:txBody>
      </p:sp>
    </p:spTree>
    <p:extLst>
      <p:ext uri="{BB962C8B-B14F-4D97-AF65-F5344CB8AC3E}">
        <p14:creationId xmlns:p14="http://schemas.microsoft.com/office/powerpoint/2010/main" val="212430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100000"/>
                    </a14:imgEffect>
                    <a14:imgEffect>
                      <a14:brightnessContrast bright="-24000" contrast="47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descr="http://blog.smartthings.com/wp-content/uploads/2014/05/internet_of_thin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913647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6096000"/>
            <a:ext cx="7772400" cy="762000"/>
          </a:xfrm>
        </p:spPr>
        <p:txBody>
          <a:bodyPr>
            <a:noAutofit/>
          </a:bodyPr>
          <a:lstStyle/>
          <a:p>
            <a:r>
              <a:rPr lang="en-US" sz="5400" b="1" dirty="0" smtClean="0">
                <a:solidFill>
                  <a:schemeClr val="bg1"/>
                </a:solidFill>
              </a:rPr>
              <a:t>Discussion, Q&amp;A</a:t>
            </a:r>
            <a:endParaRPr lang="en-US" sz="5400" b="1" dirty="0">
              <a:solidFill>
                <a:schemeClr val="bg1"/>
              </a:solidFill>
            </a:endParaRPr>
          </a:p>
        </p:txBody>
      </p:sp>
    </p:spTree>
    <p:extLst>
      <p:ext uri="{BB962C8B-B14F-4D97-AF65-F5344CB8AC3E}">
        <p14:creationId xmlns:p14="http://schemas.microsoft.com/office/powerpoint/2010/main" val="231032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solidFill>
                  <a:schemeClr val="bg1"/>
                </a:solidFill>
              </a:rPr>
              <a:t>IoT</a:t>
            </a:r>
            <a:r>
              <a:rPr lang="en-US" dirty="0">
                <a:solidFill>
                  <a:schemeClr val="bg1"/>
                </a:solidFill>
              </a:rPr>
              <a:t> </a:t>
            </a:r>
            <a:r>
              <a:rPr lang="en-US" dirty="0" smtClean="0">
                <a:solidFill>
                  <a:schemeClr val="bg1"/>
                </a:solidFill>
              </a:rPr>
              <a:t>Breakdown</a:t>
            </a:r>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328269"/>
              </p:ext>
            </p:extLst>
          </p:nvPr>
        </p:nvGraphicFramePr>
        <p:xfrm>
          <a:off x="457200" y="0"/>
          <a:ext cx="82296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5559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Samsung &amp; </a:t>
            </a:r>
            <a:r>
              <a:rPr lang="en-US" dirty="0" err="1" smtClean="0">
                <a:solidFill>
                  <a:schemeClr val="bg1"/>
                </a:solidFill>
              </a:rPr>
              <a:t>IoT</a:t>
            </a:r>
            <a:endParaRPr lang="en-US" dirty="0">
              <a:solidFill>
                <a:schemeClr val="bg1"/>
              </a:solidFill>
            </a:endParaRPr>
          </a:p>
        </p:txBody>
      </p:sp>
      <p:pic>
        <p:nvPicPr>
          <p:cNvPr id="1027" name="Picture 3" descr="C:\Users\Jeff\Documents\Work\Samsung\SAM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167188"/>
            <a:ext cx="4692586" cy="269081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447800" y="1371600"/>
            <a:ext cx="6248400" cy="533400"/>
          </a:xfrm>
          <a:prstGeom prst="round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Samsung’s involvement in the world of </a:t>
            </a:r>
            <a:r>
              <a:rPr lang="en-US" dirty="0" err="1">
                <a:solidFill>
                  <a:schemeClr val="bg1"/>
                </a:solidFill>
              </a:rPr>
              <a:t>IoT</a:t>
            </a:r>
            <a:r>
              <a:rPr lang="en-US" dirty="0">
                <a:solidFill>
                  <a:schemeClr val="bg1"/>
                </a:solidFill>
              </a:rPr>
              <a:t> accelerated in 2014</a:t>
            </a:r>
          </a:p>
        </p:txBody>
      </p:sp>
      <p:sp>
        <p:nvSpPr>
          <p:cNvPr id="8" name="Rounded Rectangle 7"/>
          <p:cNvSpPr/>
          <p:nvPr/>
        </p:nvSpPr>
        <p:spPr>
          <a:xfrm>
            <a:off x="1447800" y="2057400"/>
            <a:ext cx="6248400" cy="609600"/>
          </a:xfrm>
          <a:prstGeom prst="roundRect">
            <a:avLst/>
          </a:prstGeom>
          <a:solidFill>
            <a:srgbClr val="30537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Launched Voice of the Body in May 2014, which includes SAMI- Samsung Architecture Multimodal Interactions</a:t>
            </a:r>
          </a:p>
        </p:txBody>
      </p:sp>
      <p:sp>
        <p:nvSpPr>
          <p:cNvPr id="9" name="Rounded Rectangle 8"/>
          <p:cNvSpPr/>
          <p:nvPr/>
        </p:nvSpPr>
        <p:spPr>
          <a:xfrm>
            <a:off x="1428750" y="2819400"/>
            <a:ext cx="6248400" cy="457200"/>
          </a:xfrm>
          <a:prstGeom prst="roundRect">
            <a:avLst/>
          </a:prstGeom>
          <a:solidFill>
            <a:srgbClr val="3B66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Bought </a:t>
            </a:r>
            <a:r>
              <a:rPr lang="en-US" dirty="0" err="1">
                <a:solidFill>
                  <a:schemeClr val="bg1"/>
                </a:solidFill>
              </a:rPr>
              <a:t>SmartThings</a:t>
            </a:r>
            <a:r>
              <a:rPr lang="en-US" dirty="0">
                <a:solidFill>
                  <a:schemeClr val="bg1"/>
                </a:solidFill>
              </a:rPr>
              <a:t> in August 2014</a:t>
            </a:r>
          </a:p>
        </p:txBody>
      </p:sp>
      <p:sp>
        <p:nvSpPr>
          <p:cNvPr id="11" name="Rounded Rectangle 10"/>
          <p:cNvSpPr/>
          <p:nvPr/>
        </p:nvSpPr>
        <p:spPr>
          <a:xfrm>
            <a:off x="1428750" y="3429000"/>
            <a:ext cx="6248400" cy="457200"/>
          </a:xfrm>
          <a:prstGeom prst="roundRect">
            <a:avLst/>
          </a:prstGeom>
          <a:solidFill>
            <a:srgbClr val="467AB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Increased development of interconnected products in 2014</a:t>
            </a:r>
          </a:p>
        </p:txBody>
      </p:sp>
    </p:spTree>
    <p:extLst>
      <p:ext uri="{BB962C8B-B14F-4D97-AF65-F5344CB8AC3E}">
        <p14:creationId xmlns:p14="http://schemas.microsoft.com/office/powerpoint/2010/main" val="331944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Samsung &amp; </a:t>
            </a:r>
            <a:r>
              <a:rPr lang="en-US" dirty="0" err="1" smtClean="0">
                <a:solidFill>
                  <a:schemeClr val="bg1"/>
                </a:solidFill>
              </a:rPr>
              <a:t>IoT</a:t>
            </a:r>
            <a:endParaRPr lang="en-US" dirty="0">
              <a:solidFill>
                <a:schemeClr val="bg1"/>
              </a:solidFill>
            </a:endParaRPr>
          </a:p>
        </p:txBody>
      </p:sp>
      <p:sp>
        <p:nvSpPr>
          <p:cNvPr id="5" name="Rounded Rectangle 4"/>
          <p:cNvSpPr/>
          <p:nvPr/>
        </p:nvSpPr>
        <p:spPr>
          <a:xfrm>
            <a:off x="1447800" y="1371600"/>
            <a:ext cx="6248400" cy="838200"/>
          </a:xfrm>
          <a:prstGeom prst="round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SmartThings</a:t>
            </a:r>
            <a:r>
              <a:rPr lang="en-US" dirty="0">
                <a:solidFill>
                  <a:schemeClr val="bg1"/>
                </a:solidFill>
              </a:rPr>
              <a:t> allows for a strategy of bringing together all kinds of devices under one control element</a:t>
            </a:r>
          </a:p>
        </p:txBody>
      </p:sp>
      <p:sp>
        <p:nvSpPr>
          <p:cNvPr id="6" name="Rounded Rectangle 5"/>
          <p:cNvSpPr/>
          <p:nvPr/>
        </p:nvSpPr>
        <p:spPr>
          <a:xfrm>
            <a:off x="1447800" y="2286000"/>
            <a:ext cx="6248400" cy="1219200"/>
          </a:xfrm>
          <a:prstGeom prst="roundRect">
            <a:avLst/>
          </a:prstGeom>
          <a:solidFill>
            <a:srgbClr val="30537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SAMI allows for a strategy of bringing all kinds of data, device or other source, under a larger umbrella, to allow for powerful, contextual, life-changing scenarios for consumers that adopt them</a:t>
            </a:r>
          </a:p>
        </p:txBody>
      </p:sp>
      <p:sp>
        <p:nvSpPr>
          <p:cNvPr id="9" name="Rounded Rectangle 8"/>
          <p:cNvSpPr/>
          <p:nvPr/>
        </p:nvSpPr>
        <p:spPr>
          <a:xfrm>
            <a:off x="1447800" y="3581400"/>
            <a:ext cx="6248400" cy="914400"/>
          </a:xfrm>
          <a:prstGeom prst="roundRect">
            <a:avLst/>
          </a:prstGeom>
          <a:solidFill>
            <a:srgbClr val="3B66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Samsung makes a vast array of products, most are able to be “smartened”.  Smartness will trickle down from flagship products downstream in the coming years.</a:t>
            </a:r>
            <a:endParaRPr lang="en-US" dirty="0">
              <a:solidFill>
                <a:schemeClr val="bg1"/>
              </a:solidFill>
            </a:endParaRPr>
          </a:p>
        </p:txBody>
      </p:sp>
      <p:sp>
        <p:nvSpPr>
          <p:cNvPr id="10" name="Rounded Rectangle 9"/>
          <p:cNvSpPr/>
          <p:nvPr/>
        </p:nvSpPr>
        <p:spPr>
          <a:xfrm>
            <a:off x="1447800" y="4572000"/>
            <a:ext cx="6248400" cy="914400"/>
          </a:xfrm>
          <a:prstGeom prst="roundRect">
            <a:avLst/>
          </a:prstGeom>
          <a:solidFill>
            <a:srgbClr val="467AB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Samsung’s informational devices, from TVs, tablets, phones to wearables, will form the first wave of incorporation of a Smart Home control panel.</a:t>
            </a:r>
            <a:endParaRPr lang="en-US" dirty="0">
              <a:solidFill>
                <a:schemeClr val="bg1"/>
              </a:solidFill>
            </a:endParaRPr>
          </a:p>
        </p:txBody>
      </p:sp>
      <p:sp>
        <p:nvSpPr>
          <p:cNvPr id="11" name="Rounded Rectangle 10"/>
          <p:cNvSpPr/>
          <p:nvPr/>
        </p:nvSpPr>
        <p:spPr>
          <a:xfrm>
            <a:off x="1447800" y="5562600"/>
            <a:ext cx="6248400" cy="914400"/>
          </a:xfrm>
          <a:prstGeom prst="roundRect">
            <a:avLst/>
          </a:prstGeom>
          <a:solidFill>
            <a:srgbClr val="638EC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SAMI capabilities will be able to bring context and decentralize control so that there are other ways to automate things due to value-added context, voice and alternate </a:t>
            </a:r>
            <a:r>
              <a:rPr lang="en-US" dirty="0" smtClean="0">
                <a:solidFill>
                  <a:schemeClr val="bg1"/>
                </a:solidFill>
              </a:rPr>
              <a:t>controls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8746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solidFill>
                  <a:schemeClr val="bg1"/>
                </a:solidFill>
              </a:rPr>
              <a:t>SmartThings</a:t>
            </a:r>
            <a:r>
              <a:rPr lang="en-US" dirty="0" smtClean="0">
                <a:solidFill>
                  <a:schemeClr val="bg1"/>
                </a:solidFill>
              </a:rPr>
              <a:t> CES Announcements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New version of hub- v2.0- April 2015</a:t>
            </a:r>
          </a:p>
          <a:p>
            <a:r>
              <a:rPr lang="en-US" dirty="0" smtClean="0">
                <a:solidFill>
                  <a:schemeClr val="bg1"/>
                </a:solidFill>
              </a:rPr>
              <a:t>Addition of Cellular, </a:t>
            </a:r>
            <a:r>
              <a:rPr lang="en-US" dirty="0" err="1" smtClean="0">
                <a:solidFill>
                  <a:schemeClr val="bg1"/>
                </a:solidFill>
              </a:rPr>
              <a:t>BlueTooth</a:t>
            </a:r>
            <a:r>
              <a:rPr lang="en-US" dirty="0" smtClean="0">
                <a:solidFill>
                  <a:schemeClr val="bg1"/>
                </a:solidFill>
              </a:rPr>
              <a:t> Smart and </a:t>
            </a:r>
            <a:r>
              <a:rPr lang="en-US" dirty="0" err="1" smtClean="0">
                <a:solidFill>
                  <a:schemeClr val="bg1"/>
                </a:solidFill>
              </a:rPr>
              <a:t>WiFi</a:t>
            </a:r>
            <a:endParaRPr lang="en-US" dirty="0" smtClean="0">
              <a:solidFill>
                <a:schemeClr val="bg1"/>
              </a:solidFill>
            </a:endParaRPr>
          </a:p>
          <a:p>
            <a:r>
              <a:rPr lang="en-US" dirty="0" smtClean="0">
                <a:solidFill>
                  <a:schemeClr val="bg1"/>
                </a:solidFill>
              </a:rPr>
              <a:t>Addition of premium services for security- emergency calls to services and DVR service</a:t>
            </a:r>
            <a:endParaRPr lang="en-US" dirty="0">
              <a:solidFill>
                <a:schemeClr val="bg1"/>
              </a:solidFill>
            </a:endParaRPr>
          </a:p>
        </p:txBody>
      </p:sp>
    </p:spTree>
    <p:extLst>
      <p:ext uri="{BB962C8B-B14F-4D97-AF65-F5344CB8AC3E}">
        <p14:creationId xmlns:p14="http://schemas.microsoft.com/office/powerpoint/2010/main" val="415191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solidFill>
                  <a:schemeClr val="bg1"/>
                </a:solidFill>
              </a:rPr>
              <a:t>SAMI Overview and CES updates</a:t>
            </a:r>
            <a:endParaRPr lang="en-US" dirty="0">
              <a:solidFill>
                <a:schemeClr val="bg1"/>
              </a:solidFill>
            </a:endParaRPr>
          </a:p>
        </p:txBody>
      </p:sp>
      <p:sp>
        <p:nvSpPr>
          <p:cNvPr id="3" name="Content Placeholder 2"/>
          <p:cNvSpPr>
            <a:spLocks noGrp="1"/>
          </p:cNvSpPr>
          <p:nvPr>
            <p:ph idx="1"/>
          </p:nvPr>
        </p:nvSpPr>
        <p:spPr/>
        <p:txBody>
          <a:bodyPr anchor="ctr">
            <a:normAutofit/>
          </a:bodyPr>
          <a:lstStyle/>
          <a:p>
            <a:pPr marL="0" indent="0" algn="ctr">
              <a:buNone/>
            </a:pPr>
            <a:r>
              <a:rPr lang="en-US" sz="4400" b="1" dirty="0" err="1" smtClean="0">
                <a:solidFill>
                  <a:schemeClr val="bg1"/>
                </a:solidFill>
              </a:rPr>
              <a:t>Dr</a:t>
            </a:r>
            <a:r>
              <a:rPr lang="en-US" sz="4400" b="1" dirty="0" smtClean="0">
                <a:solidFill>
                  <a:schemeClr val="bg1"/>
                </a:solidFill>
              </a:rPr>
              <a:t> Luc Julia</a:t>
            </a:r>
            <a:endParaRPr lang="en-US" sz="4400" b="1" dirty="0">
              <a:solidFill>
                <a:schemeClr val="bg1"/>
              </a:solidFill>
            </a:endParaRPr>
          </a:p>
        </p:txBody>
      </p:sp>
    </p:spTree>
    <p:extLst>
      <p:ext uri="{BB962C8B-B14F-4D97-AF65-F5344CB8AC3E}">
        <p14:creationId xmlns:p14="http://schemas.microsoft.com/office/powerpoint/2010/main" val="135117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Literal</a:t>
            </a:r>
            <a:endParaRPr lang="en-US" dirty="0">
              <a:solidFill>
                <a:schemeClr val="bg1"/>
              </a:solidFill>
            </a:endParaRPr>
          </a:p>
        </p:txBody>
      </p:sp>
      <p:sp>
        <p:nvSpPr>
          <p:cNvPr id="5" name="Rounded Rectangle 4"/>
          <p:cNvSpPr/>
          <p:nvPr/>
        </p:nvSpPr>
        <p:spPr>
          <a:xfrm>
            <a:off x="1447800" y="1371600"/>
            <a:ext cx="6248400" cy="838200"/>
          </a:xfrm>
          <a:prstGeom prst="round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Shorter term realizations are more </a:t>
            </a:r>
            <a:r>
              <a:rPr lang="en-US" dirty="0" smtClean="0">
                <a:solidFill>
                  <a:schemeClr val="bg1"/>
                </a:solidFill>
              </a:rPr>
              <a:t>literal, such as energy and security</a:t>
            </a:r>
            <a:endParaRPr lang="en-US" dirty="0">
              <a:solidFill>
                <a:schemeClr val="bg1"/>
              </a:solidFill>
            </a:endParaRPr>
          </a:p>
        </p:txBody>
      </p:sp>
      <p:sp>
        <p:nvSpPr>
          <p:cNvPr id="6" name="Rounded Rectangle 5"/>
          <p:cNvSpPr/>
          <p:nvPr/>
        </p:nvSpPr>
        <p:spPr>
          <a:xfrm>
            <a:off x="1447800" y="2286000"/>
            <a:ext cx="6248400" cy="838200"/>
          </a:xfrm>
          <a:prstGeom prst="roundRect">
            <a:avLst/>
          </a:prstGeom>
          <a:solidFill>
            <a:srgbClr val="30537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Lights and other types of notifications can reflect market performance, specific stock information, </a:t>
            </a:r>
            <a:r>
              <a:rPr lang="en-US" dirty="0" err="1">
                <a:solidFill>
                  <a:schemeClr val="bg1"/>
                </a:solidFill>
              </a:rPr>
              <a:t>etc</a:t>
            </a:r>
            <a:endParaRPr lang="en-US" dirty="0">
              <a:solidFill>
                <a:schemeClr val="bg1"/>
              </a:solidFill>
            </a:endParaRPr>
          </a:p>
        </p:txBody>
      </p:sp>
      <p:sp>
        <p:nvSpPr>
          <p:cNvPr id="7" name="Rounded Rectangle 6"/>
          <p:cNvSpPr/>
          <p:nvPr/>
        </p:nvSpPr>
        <p:spPr>
          <a:xfrm>
            <a:off x="1447800" y="3200400"/>
            <a:ext cx="6248400" cy="838200"/>
          </a:xfrm>
          <a:prstGeom prst="roundRect">
            <a:avLst/>
          </a:prstGeom>
          <a:solidFill>
            <a:srgbClr val="3B66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Portfolio planning can be done in any room using voice and nearest display</a:t>
            </a:r>
          </a:p>
        </p:txBody>
      </p:sp>
      <p:pic>
        <p:nvPicPr>
          <p:cNvPr id="16394" name="Picture 10" descr="C:\Users\Jeff\Documents\Work\Samsung\ZenThermost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4713002"/>
            <a:ext cx="2143125" cy="2135471"/>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C:\Users\Jeff\Documents\Work\Samsung\SmartMe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95827"/>
            <a:ext cx="2162173" cy="2162173"/>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C:\Users\Jeff\Documents\Work\Samsung\SecurityPane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9033" y="4722146"/>
            <a:ext cx="3491841" cy="2110453"/>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C:\Users\Jeff\Documents\Work\Samsung\PowerButt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2174" y="4722146"/>
            <a:ext cx="1346860" cy="213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2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http://cloudtimes.org/wp-content/uploads/2012/05/big-data.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8000"/>
                    </a14:imgEffect>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Contextual</a:t>
            </a:r>
            <a:endParaRPr lang="en-US" dirty="0">
              <a:solidFill>
                <a:schemeClr val="bg1"/>
              </a:solidFill>
            </a:endParaRPr>
          </a:p>
        </p:txBody>
      </p:sp>
      <p:sp>
        <p:nvSpPr>
          <p:cNvPr id="5" name="Rounded Rectangle 4"/>
          <p:cNvSpPr/>
          <p:nvPr/>
        </p:nvSpPr>
        <p:spPr>
          <a:xfrm>
            <a:off x="1447800" y="1371600"/>
            <a:ext cx="6248400" cy="838200"/>
          </a:xfrm>
          <a:prstGeom prst="round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Contextual is more </a:t>
            </a:r>
            <a:r>
              <a:rPr lang="en-US" dirty="0" smtClean="0">
                <a:solidFill>
                  <a:schemeClr val="bg1"/>
                </a:solidFill>
              </a:rPr>
              <a:t>complex, requiring many data sources from sensors to databases</a:t>
            </a:r>
            <a:endParaRPr lang="en-US" dirty="0">
              <a:solidFill>
                <a:schemeClr val="bg1"/>
              </a:solidFill>
            </a:endParaRPr>
          </a:p>
        </p:txBody>
      </p:sp>
      <p:sp>
        <p:nvSpPr>
          <p:cNvPr id="6" name="Rounded Rectangle 5"/>
          <p:cNvSpPr/>
          <p:nvPr/>
        </p:nvSpPr>
        <p:spPr>
          <a:xfrm>
            <a:off x="1447800" y="2286000"/>
            <a:ext cx="6248400" cy="838200"/>
          </a:xfrm>
          <a:prstGeom prst="roundRect">
            <a:avLst/>
          </a:prstGeom>
          <a:solidFill>
            <a:srgbClr val="30537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Many pieces of data coming together</a:t>
            </a:r>
          </a:p>
        </p:txBody>
      </p:sp>
      <p:sp>
        <p:nvSpPr>
          <p:cNvPr id="7" name="Rounded Rectangle 6"/>
          <p:cNvSpPr/>
          <p:nvPr/>
        </p:nvSpPr>
        <p:spPr>
          <a:xfrm>
            <a:off x="1447800" y="3200400"/>
            <a:ext cx="6248400" cy="838200"/>
          </a:xfrm>
          <a:prstGeom prst="roundRect">
            <a:avLst/>
          </a:prstGeom>
          <a:solidFill>
            <a:srgbClr val="3B66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Security of a home can have many different inputs- image, motion, fire, gas, hacking</a:t>
            </a:r>
          </a:p>
        </p:txBody>
      </p:sp>
      <p:sp>
        <p:nvSpPr>
          <p:cNvPr id="8" name="Rounded Rectangle 7"/>
          <p:cNvSpPr/>
          <p:nvPr/>
        </p:nvSpPr>
        <p:spPr>
          <a:xfrm>
            <a:off x="1447800" y="4114800"/>
            <a:ext cx="6248400" cy="838200"/>
          </a:xfrm>
          <a:prstGeom prst="roundRect">
            <a:avLst/>
          </a:prstGeom>
          <a:solidFill>
            <a:srgbClr val="467AB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Connected body can reflect overall health of the user and influence user to choose healthy alternatives and stay healthy</a:t>
            </a:r>
          </a:p>
        </p:txBody>
      </p:sp>
    </p:spTree>
    <p:extLst>
      <p:ext uri="{BB962C8B-B14F-4D97-AF65-F5344CB8AC3E}">
        <p14:creationId xmlns:p14="http://schemas.microsoft.com/office/powerpoint/2010/main" val="3367562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32899</TotalTime>
  <Words>1600</Words>
  <Application>Microsoft Office PowerPoint</Application>
  <PresentationFormat>On-screen Show (4:3)</PresentationFormat>
  <Paragraphs>126</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Internet of Things Following the Edge of Technology</vt:lpstr>
      <vt:lpstr>PowerPoint Presentation</vt:lpstr>
      <vt:lpstr>IoT Breakdown</vt:lpstr>
      <vt:lpstr>Samsung &amp; IoT</vt:lpstr>
      <vt:lpstr>Samsung &amp; IoT</vt:lpstr>
      <vt:lpstr>SmartThings CES Announcements</vt:lpstr>
      <vt:lpstr>SAMI Overview and CES updates</vt:lpstr>
      <vt:lpstr>Literal</vt:lpstr>
      <vt:lpstr>Contextual</vt:lpstr>
      <vt:lpstr>Consumer Impact</vt:lpstr>
      <vt:lpstr>Quantified Body- Deep Dive</vt:lpstr>
      <vt:lpstr>Quantified Body- In Depth</vt:lpstr>
      <vt:lpstr>Quantified Body- In Depth</vt:lpstr>
      <vt:lpstr>Quantified Body- In Depth</vt:lpstr>
      <vt:lpstr>Quantified Body- In Depth</vt:lpstr>
      <vt:lpstr>Quantified Body- In Depth</vt:lpstr>
      <vt:lpstr>Smart Home- Deep Dive</vt:lpstr>
      <vt:lpstr>Smart Home- In Depth</vt:lpstr>
      <vt:lpstr>Smart Home- In Depth</vt:lpstr>
      <vt:lpstr>Smart Home- In Depth</vt:lpstr>
      <vt:lpstr>Smart Home- In Depth</vt:lpstr>
      <vt:lpstr>Discussion,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Jeffrey Cooper</cp:lastModifiedBy>
  <cp:revision>149</cp:revision>
  <dcterms:created xsi:type="dcterms:W3CDTF">2014-10-29T01:38:39Z</dcterms:created>
  <dcterms:modified xsi:type="dcterms:W3CDTF">2015-01-07T06:05:30Z</dcterms:modified>
</cp:coreProperties>
</file>