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56" r:id="rId2"/>
    <p:sldId id="259" r:id="rId3"/>
    <p:sldId id="278" r:id="rId4"/>
    <p:sldId id="257" r:id="rId5"/>
    <p:sldId id="274" r:id="rId6"/>
    <p:sldId id="258" r:id="rId7"/>
    <p:sldId id="271" r:id="rId8"/>
    <p:sldId id="270" r:id="rId9"/>
    <p:sldId id="269" r:id="rId10"/>
    <p:sldId id="272" r:id="rId11"/>
    <p:sldId id="273" r:id="rId12"/>
    <p:sldId id="260" r:id="rId13"/>
    <p:sldId id="280" r:id="rId14"/>
    <p:sldId id="286" r:id="rId15"/>
    <p:sldId id="287" r:id="rId16"/>
    <p:sldId id="261" r:id="rId17"/>
    <p:sldId id="262" r:id="rId18"/>
    <p:sldId id="263" r:id="rId19"/>
    <p:sldId id="264" r:id="rId20"/>
    <p:sldId id="281" r:id="rId21"/>
    <p:sldId id="282" r:id="rId22"/>
    <p:sldId id="265" r:id="rId23"/>
    <p:sldId id="266" r:id="rId24"/>
    <p:sldId id="267" r:id="rId25"/>
    <p:sldId id="283" r:id="rId26"/>
    <p:sldId id="285" r:id="rId27"/>
    <p:sldId id="268" r:id="rId28"/>
    <p:sldId id="27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002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78083-D6C0-4C34-9C3B-983765A9B3B1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ABD60-9912-4CC4-8C47-7F0897D87A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6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ABD60-9912-4CC4-8C47-7F0897D87AA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ABD60-9912-4CC4-8C47-7F0897D87AA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ABD60-9912-4CC4-8C47-7F0897D87AA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ABD60-9912-4CC4-8C47-7F0897D87AAA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ABD60-9912-4CC4-8C47-7F0897D87AA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ABD60-9912-4CC4-8C47-7F0897D87AA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ABD60-9912-4CC4-8C47-7F0897D87AA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ABD60-9912-4CC4-8C47-7F0897D87AA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ABD60-9912-4CC4-8C47-7F0897D87AA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ABD60-9912-4CC4-8C47-7F0897D87AA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ABD60-9912-4CC4-8C47-7F0897D87AA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ABD60-9912-4CC4-8C47-7F0897D87AA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ABD60-9912-4CC4-8C47-7F0897D87AA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ABD60-9912-4CC4-8C47-7F0897D87AA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ABD60-9912-4CC4-8C47-7F0897D87AA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ABD60-9912-4CC4-8C47-7F0897D87AA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ABD60-9912-4CC4-8C47-7F0897D87AA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ABD60-9912-4CC4-8C47-7F0897D87AA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ABD60-9912-4CC4-8C47-7F0897D87AA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ABD60-9912-4CC4-8C47-7F0897D87AA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998F65-E506-4753-9D11-A53E649E3434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AF93DD-29EF-4BA1-9F8A-BF47CC48FC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71998F65-E506-4753-9D11-A53E649E3434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0AF93DD-29EF-4BA1-9F8A-BF47CC48F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998F65-E506-4753-9D11-A53E649E3434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AF93DD-29EF-4BA1-9F8A-BF47CC48F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998F65-E506-4753-9D11-A53E649E3434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AF93DD-29EF-4BA1-9F8A-BF47CC48F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998F65-E506-4753-9D11-A53E649E3434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AF93DD-29EF-4BA1-9F8A-BF47CC48F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998F65-E506-4753-9D11-A53E649E3434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AF93DD-29EF-4BA1-9F8A-BF47CC48FC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998F65-E506-4753-9D11-A53E649E3434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AF93DD-29EF-4BA1-9F8A-BF47CC48F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998F65-E506-4753-9D11-A53E649E3434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AF93DD-29EF-4BA1-9F8A-BF47CC48FC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998F65-E506-4753-9D11-A53E649E3434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AF93DD-29EF-4BA1-9F8A-BF47CC48F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998F65-E506-4753-9D11-A53E649E3434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AF93DD-29EF-4BA1-9F8A-BF47CC48F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998F65-E506-4753-9D11-A53E649E3434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AF93DD-29EF-4BA1-9F8A-BF47CC48F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998F65-E506-4753-9D11-A53E649E3434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AF93DD-29EF-4BA1-9F8A-BF47CC48F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1998F65-E506-4753-9D11-A53E649E3434}" type="datetimeFigureOut">
              <a:rPr lang="en-US" smtClean="0"/>
              <a:pPr/>
              <a:t>3/3/2011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0AF93DD-29EF-4BA1-9F8A-BF47CC48F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4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914401"/>
            <a:ext cx="498345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441157" y="381000"/>
            <a:ext cx="43676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Nokia Large" pitchFamily="34" charset="0"/>
              </a:rPr>
              <a:t>Mobile 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Nokia Large" pitchFamily="34" charset="0"/>
              </a:rPr>
              <a:t>Cinematography</a:t>
            </a:r>
          </a:p>
          <a:p>
            <a:pPr algn="r"/>
            <a:endParaRPr lang="en-US" sz="3600" dirty="0" smtClean="0">
              <a:solidFill>
                <a:schemeClr val="tx2">
                  <a:lumMod val="50000"/>
                </a:schemeClr>
              </a:solidFill>
              <a:latin typeface="Nokia Large" pitchFamily="34" charset="0"/>
            </a:endParaRPr>
          </a:p>
          <a:p>
            <a:pPr algn="r"/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Nokia Large" pitchFamily="34" charset="0"/>
              </a:rPr>
              <a:t>Nokia N8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Nokia Large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01813"/>
            <a:ext cx="3935413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eff\Documents\Work\Cinequest\Commuter Assets\Pic2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8764" y="1121979"/>
            <a:ext cx="8266473" cy="4614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4550569" cy="245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33800"/>
            <a:ext cx="4572000" cy="2569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02896" y="1962150"/>
            <a:ext cx="5241104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962400" y="997803"/>
            <a:ext cx="2743200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okia Large" pitchFamily="34" charset="0"/>
              </a:rPr>
              <a:t>dot</a:t>
            </a:r>
            <a:r>
              <a:rPr lang="en-US" sz="16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okia Large" pitchFamily="34" charset="0"/>
              </a:rPr>
              <a:t> on </a:t>
            </a:r>
            <a:r>
              <a:rPr lang="en-US" sz="16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okia Large" pitchFamily="34" charset="0"/>
              </a:rPr>
              <a:t>vimeo</a:t>
            </a:r>
            <a:endParaRPr lang="en-US" sz="16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Nokia Larg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3477" y="3244334"/>
            <a:ext cx="185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Intro to Kari </a:t>
            </a:r>
            <a:r>
              <a:rPr lang="en-US" dirty="0" err="1" smtClean="0"/>
              <a:t>Nevil</a:t>
            </a:r>
            <a:endParaRPr lang="en-US" dirty="0"/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45357"/>
            <a:ext cx="2438400" cy="213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3469E-6 L 0 -0.14431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2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jecooper\Pictures\MC900031011.WMF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5200" y="2667000"/>
            <a:ext cx="2133600" cy="235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872440" y="3048000"/>
            <a:ext cx="1185324" cy="650980"/>
            <a:chOff x="3872440" y="3048000"/>
            <a:chExt cx="1185324" cy="650980"/>
          </a:xfrm>
        </p:grpSpPr>
        <p:sp>
          <p:nvSpPr>
            <p:cNvPr id="3" name="TextBox 2"/>
            <p:cNvSpPr txBox="1"/>
            <p:nvPr/>
          </p:nvSpPr>
          <p:spPr>
            <a:xfrm>
              <a:off x="3872440" y="3048000"/>
              <a:ext cx="11853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Nokia Large" pitchFamily="34" charset="0"/>
                </a:rPr>
                <a:t>Small Team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007925" y="3329648"/>
              <a:ext cx="914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Nokia Large" pitchFamily="34" charset="0"/>
                </a:rPr>
                <a:t>Creation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194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10823E-6 L 1.94444E-6 -0.1473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7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0" y="5486400"/>
            <a:ext cx="14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Nokia Large" pitchFamily="34" charset="0"/>
              </a:rPr>
              <a:t>out of the box</a:t>
            </a:r>
            <a:endParaRPr lang="en-US" dirty="0">
              <a:latin typeface="Nokia Large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4800" y="228600"/>
            <a:ext cx="5486400" cy="30861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745" y="3538728"/>
            <a:ext cx="5493455" cy="30906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5" name="Rectangle 4"/>
          <p:cNvSpPr/>
          <p:nvPr/>
        </p:nvSpPr>
        <p:spPr>
          <a:xfrm rot="5400000">
            <a:off x="5215234" y="1309986"/>
            <a:ext cx="2209800" cy="923330"/>
          </a:xfrm>
          <a:prstGeom prst="rect">
            <a:avLst/>
          </a:prstGeom>
          <a:noFill/>
        </p:spPr>
        <p:txBody>
          <a:bodyPr wrap="square" lIns="0" tIns="0" rIns="0" bIns="0" anchor="b" anchorCtr="1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okia Large" pitchFamily="34" charset="0"/>
              </a:rPr>
              <a:t>photo</a:t>
            </a:r>
            <a:endParaRPr lang="en-US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okia Large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5215235" y="4622400"/>
            <a:ext cx="2209800" cy="923330"/>
          </a:xfrm>
          <a:prstGeom prst="rect">
            <a:avLst/>
          </a:prstGeom>
          <a:noFill/>
        </p:spPr>
        <p:txBody>
          <a:bodyPr wrap="square" lIns="0" tIns="0" rIns="0" bIns="0" anchor="b" anchorCtr="1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okia Large" pitchFamily="34" charset="0"/>
              </a:rPr>
              <a:t>video</a:t>
            </a:r>
            <a:endParaRPr lang="en-US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okia Larg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34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ecooper\Documents\Work\Camera\Scr00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0" y="1409701"/>
            <a:ext cx="4480560" cy="252031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1027" name="Picture 3" descr="C:\Users\jecooper\Documents\Work\Camera\Scr000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940" y="1409701"/>
            <a:ext cx="4480560" cy="252031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1030" name="Picture 6" descr="C:\Users\jecooper\Documents\Work\Camera\Scr0000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0" y="4057651"/>
            <a:ext cx="4480560" cy="252031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1032" name="Picture 8" descr="C:\Users\jecooper\Documents\Work\Camera\Scr0000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940" y="4064925"/>
            <a:ext cx="4480560" cy="252031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10" name="TextBox 9"/>
          <p:cNvSpPr txBox="1"/>
          <p:nvPr/>
        </p:nvSpPr>
        <p:spPr>
          <a:xfrm>
            <a:off x="1219200" y="457202"/>
            <a:ext cx="6705602" cy="677108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54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vian" pitchFamily="2" charset="0"/>
              </a:defRPr>
            </a:lvl1pPr>
          </a:lstStyle>
          <a:p>
            <a:r>
              <a:rPr lang="en-US" sz="4400" dirty="0" err="1">
                <a:gradFill>
                  <a:gsLst>
                    <a:gs pos="0">
                      <a:srgbClr val="1AB39F">
                        <a:tint val="90000"/>
                        <a:satMod val="120000"/>
                      </a:srgbClr>
                    </a:gs>
                    <a:gs pos="25000">
                      <a:srgbClr val="1AB39F">
                        <a:tint val="93000"/>
                        <a:satMod val="120000"/>
                      </a:srgbClr>
                    </a:gs>
                    <a:gs pos="50000">
                      <a:srgbClr val="1AB39F">
                        <a:shade val="89000"/>
                        <a:satMod val="110000"/>
                      </a:srgbClr>
                    </a:gs>
                    <a:gs pos="75000">
                      <a:srgbClr val="1AB39F">
                        <a:tint val="93000"/>
                        <a:satMod val="120000"/>
                      </a:srgbClr>
                    </a:gs>
                    <a:gs pos="100000">
                      <a:srgbClr val="1AB39F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latin typeface="Nokia Large" pitchFamily="34" charset="0"/>
              </a:rPr>
              <a:t>ArcSoft</a:t>
            </a:r>
            <a:r>
              <a:rPr lang="en-US" sz="4400" dirty="0">
                <a:gradFill>
                  <a:gsLst>
                    <a:gs pos="0">
                      <a:srgbClr val="1AB39F">
                        <a:tint val="90000"/>
                        <a:satMod val="120000"/>
                      </a:srgbClr>
                    </a:gs>
                    <a:gs pos="25000">
                      <a:srgbClr val="1AB39F">
                        <a:tint val="93000"/>
                        <a:satMod val="120000"/>
                      </a:srgbClr>
                    </a:gs>
                    <a:gs pos="50000">
                      <a:srgbClr val="1AB39F">
                        <a:shade val="89000"/>
                        <a:satMod val="110000"/>
                      </a:srgbClr>
                    </a:gs>
                    <a:gs pos="75000">
                      <a:srgbClr val="1AB39F">
                        <a:tint val="93000"/>
                        <a:satMod val="120000"/>
                      </a:srgbClr>
                    </a:gs>
                    <a:gs pos="100000">
                      <a:srgbClr val="1AB39F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latin typeface="Nokia Large" pitchFamily="34" charset="0"/>
              </a:rPr>
              <a:t> </a:t>
            </a:r>
            <a:r>
              <a:rPr lang="en-US" sz="4400" dirty="0" smtClean="0">
                <a:gradFill>
                  <a:gsLst>
                    <a:gs pos="0">
                      <a:srgbClr val="1AB39F">
                        <a:tint val="90000"/>
                        <a:satMod val="120000"/>
                      </a:srgbClr>
                    </a:gs>
                    <a:gs pos="25000">
                      <a:srgbClr val="1AB39F">
                        <a:tint val="93000"/>
                        <a:satMod val="120000"/>
                      </a:srgbClr>
                    </a:gs>
                    <a:gs pos="50000">
                      <a:srgbClr val="1AB39F">
                        <a:shade val="89000"/>
                        <a:satMod val="110000"/>
                      </a:srgbClr>
                    </a:gs>
                    <a:gs pos="75000">
                      <a:srgbClr val="1AB39F">
                        <a:tint val="93000"/>
                        <a:satMod val="120000"/>
                      </a:srgbClr>
                    </a:gs>
                    <a:gs pos="100000">
                      <a:srgbClr val="1AB39F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latin typeface="Nokia Large" pitchFamily="34" charset="0"/>
              </a:rPr>
              <a:t>video editor</a:t>
            </a:r>
            <a:endParaRPr lang="en-US" sz="4400" dirty="0">
              <a:gradFill>
                <a:gsLst>
                  <a:gs pos="0">
                    <a:srgbClr val="1AB39F">
                      <a:tint val="90000"/>
                      <a:satMod val="120000"/>
                    </a:srgbClr>
                  </a:gs>
                  <a:gs pos="25000">
                    <a:srgbClr val="1AB39F">
                      <a:tint val="93000"/>
                      <a:satMod val="120000"/>
                    </a:srgbClr>
                  </a:gs>
                  <a:gs pos="50000">
                    <a:srgbClr val="1AB39F">
                      <a:shade val="89000"/>
                      <a:satMod val="110000"/>
                    </a:srgbClr>
                  </a:gs>
                  <a:gs pos="75000">
                    <a:srgbClr val="1AB39F">
                      <a:tint val="93000"/>
                      <a:satMod val="120000"/>
                    </a:srgbClr>
                  </a:gs>
                  <a:gs pos="100000">
                    <a:srgbClr val="1AB39F">
                      <a:tint val="90000"/>
                      <a:satMod val="120000"/>
                    </a:srgbClr>
                  </a:gs>
                </a:gsLst>
                <a:lin ang="5400000"/>
              </a:gradFill>
              <a:latin typeface="Nokia Larg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52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7637" y="2967335"/>
            <a:ext cx="21487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Nokia Large" pitchFamily="34" charset="0"/>
              </a:rPr>
              <a:t>Intro to </a:t>
            </a:r>
            <a:r>
              <a:rPr lang="en-US" dirty="0" err="1" smtClean="0">
                <a:latin typeface="Nokia Large" pitchFamily="34" charset="0"/>
              </a:rPr>
              <a:t>BLStream</a:t>
            </a:r>
            <a:endParaRPr lang="en-US" dirty="0" smtClean="0">
              <a:latin typeface="Nokia Large" pitchFamily="34" charset="0"/>
            </a:endParaRPr>
          </a:p>
          <a:p>
            <a:pPr algn="ctr"/>
            <a:r>
              <a:rPr lang="en-US" dirty="0" smtClean="0">
                <a:latin typeface="Nokia Large" pitchFamily="34" charset="0"/>
              </a:rPr>
              <a:t>Anton Gauffin</a:t>
            </a:r>
          </a:p>
          <a:p>
            <a:pPr algn="ctr"/>
            <a:r>
              <a:rPr lang="en-US" dirty="0" err="1" smtClean="0">
                <a:latin typeface="Nokia Large" pitchFamily="34" charset="0"/>
              </a:rPr>
              <a:t>ShutterPro</a:t>
            </a:r>
            <a:r>
              <a:rPr lang="en-US" dirty="0" smtClean="0">
                <a:latin typeface="Nokia Large" pitchFamily="34" charset="0"/>
              </a:rPr>
              <a:t> &amp; </a:t>
            </a:r>
            <a:r>
              <a:rPr lang="en-US" dirty="0" err="1" smtClean="0">
                <a:latin typeface="Nokia Large" pitchFamily="34" charset="0"/>
              </a:rPr>
              <a:t>VideoPro</a:t>
            </a:r>
            <a:endParaRPr lang="en-US" dirty="0">
              <a:latin typeface="Nokia Larg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0822" y="3105835"/>
            <a:ext cx="1582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Nokia Large" pitchFamily="34" charset="0"/>
              </a:rPr>
              <a:t>Intro to </a:t>
            </a:r>
            <a:r>
              <a:rPr lang="en-US" dirty="0" err="1" smtClean="0">
                <a:latin typeface="Nokia Large" pitchFamily="34" charset="0"/>
              </a:rPr>
              <a:t>LiveCast</a:t>
            </a:r>
            <a:endParaRPr lang="en-US" dirty="0" smtClean="0">
              <a:latin typeface="Nokia Large" pitchFamily="34" charset="0"/>
            </a:endParaRPr>
          </a:p>
          <a:p>
            <a:pPr algn="ctr"/>
            <a:r>
              <a:rPr lang="en-US" dirty="0" smtClean="0">
                <a:latin typeface="Nokia Large" pitchFamily="34" charset="0"/>
              </a:rPr>
              <a:t>William Mutual</a:t>
            </a:r>
            <a:endParaRPr lang="en-US" dirty="0">
              <a:latin typeface="Nokia Larg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0692" y="3105835"/>
            <a:ext cx="1822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Nokia Large" pitchFamily="34" charset="0"/>
              </a:rPr>
              <a:t>Intro to Port Nexus</a:t>
            </a:r>
          </a:p>
          <a:p>
            <a:pPr algn="ctr"/>
            <a:r>
              <a:rPr lang="en-US" dirty="0" smtClean="0">
                <a:latin typeface="Nokia Large" pitchFamily="34" charset="0"/>
              </a:rPr>
              <a:t>Paul </a:t>
            </a:r>
            <a:r>
              <a:rPr lang="en-US" dirty="0" err="1" smtClean="0">
                <a:latin typeface="Nokia Large" pitchFamily="34" charset="0"/>
              </a:rPr>
              <a:t>Gaylie</a:t>
            </a:r>
            <a:endParaRPr lang="en-US" dirty="0">
              <a:latin typeface="Nokia Larg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5080" y="3105835"/>
            <a:ext cx="1853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Nokia Large" pitchFamily="34" charset="0"/>
              </a:rPr>
              <a:t>Intro to Project Box</a:t>
            </a:r>
          </a:p>
          <a:p>
            <a:pPr algn="ctr"/>
            <a:r>
              <a:rPr lang="en-US" dirty="0" smtClean="0">
                <a:latin typeface="Nokia Large" pitchFamily="34" charset="0"/>
              </a:rPr>
              <a:t>Tim Garrett</a:t>
            </a:r>
            <a:endParaRPr lang="en-US" dirty="0">
              <a:latin typeface="Nokia Larg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eff\Documents\Work\Cinequest\Commuter Assets\Pic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435" y="1118321"/>
            <a:ext cx="8271131" cy="4621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4552" y="3244334"/>
            <a:ext cx="219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Nokia Large" pitchFamily="34" charset="0"/>
              </a:rPr>
              <a:t>Discussion &amp; Questions</a:t>
            </a:r>
            <a:endParaRPr lang="en-US" dirty="0">
              <a:latin typeface="Nokia Larg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53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Users\jecooper\Pictures\Population_small_invert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157" y="2590800"/>
            <a:ext cx="488768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407707" y="3091934"/>
            <a:ext cx="2328586" cy="674132"/>
            <a:chOff x="3346669" y="2450068"/>
            <a:chExt cx="2328586" cy="674132"/>
          </a:xfrm>
        </p:grpSpPr>
        <p:sp>
          <p:nvSpPr>
            <p:cNvPr id="3" name="TextBox 2"/>
            <p:cNvSpPr txBox="1"/>
            <p:nvPr/>
          </p:nvSpPr>
          <p:spPr>
            <a:xfrm>
              <a:off x="4049137" y="2450068"/>
              <a:ext cx="841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Nokia Large" pitchFamily="34" charset="0"/>
                </a:rPr>
                <a:t>Millions</a:t>
              </a:r>
              <a:endParaRPr lang="en-US" dirty="0">
                <a:latin typeface="Nokia Large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346669" y="2754868"/>
              <a:ext cx="2328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Nokia Large" pitchFamily="34" charset="0"/>
                </a:rPr>
                <a:t>Marketing &amp; Distribution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749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3469E-6 L 0 -0.19982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9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9882" y="3105835"/>
            <a:ext cx="1424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Nokia Large" pitchFamily="34" charset="0"/>
              </a:rPr>
              <a:t>Intro to </a:t>
            </a:r>
            <a:r>
              <a:rPr lang="en-US" dirty="0" err="1" smtClean="0">
                <a:latin typeface="Nokia Large" pitchFamily="34" charset="0"/>
              </a:rPr>
              <a:t>iMatte</a:t>
            </a:r>
            <a:endParaRPr lang="en-US" dirty="0" smtClean="0">
              <a:latin typeface="Nokia Large" pitchFamily="34" charset="0"/>
            </a:endParaRPr>
          </a:p>
          <a:p>
            <a:pPr algn="ctr"/>
            <a:r>
              <a:rPr lang="en-US" dirty="0" smtClean="0">
                <a:latin typeface="Nokia Large" pitchFamily="34" charset="0"/>
              </a:rPr>
              <a:t>Paul Vlahos</a:t>
            </a:r>
            <a:endParaRPr lang="en-US" dirty="0">
              <a:latin typeface="Nokia Larg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7162" y="3105835"/>
            <a:ext cx="1389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Nokia Large" pitchFamily="34" charset="0"/>
              </a:rPr>
              <a:t>Intro to </a:t>
            </a:r>
            <a:r>
              <a:rPr lang="en-US" dirty="0" err="1" smtClean="0">
                <a:latin typeface="Nokia Large" pitchFamily="34" charset="0"/>
              </a:rPr>
              <a:t>Qvew</a:t>
            </a:r>
            <a:endParaRPr lang="en-US" dirty="0" smtClean="0">
              <a:latin typeface="Nokia Large" pitchFamily="34" charset="0"/>
            </a:endParaRPr>
          </a:p>
          <a:p>
            <a:pPr algn="ctr"/>
            <a:r>
              <a:rPr lang="en-US" dirty="0" smtClean="0">
                <a:latin typeface="Nokia Large" pitchFamily="34" charset="0"/>
              </a:rPr>
              <a:t>Eric Sanchez</a:t>
            </a:r>
            <a:endParaRPr lang="en-US" dirty="0">
              <a:latin typeface="Nokia Larg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8373" y="3244334"/>
            <a:ext cx="122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Nokia Large" pitchFamily="34" charset="0"/>
              </a:rPr>
              <a:t>Distribution</a:t>
            </a:r>
            <a:endParaRPr lang="en-US" dirty="0">
              <a:latin typeface="Nokia Larg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4552" y="3244334"/>
            <a:ext cx="219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Nokia Large" pitchFamily="34" charset="0"/>
              </a:rPr>
              <a:t>Discussion &amp; Questions</a:t>
            </a:r>
            <a:endParaRPr lang="en-US" dirty="0">
              <a:latin typeface="Nokia Larg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14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ecooper\Documents\Work\Cinequest\N8 Assets\nokia_n8 ba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873"/>
            <a:ext cx="9144000" cy="572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4625" y="1062335"/>
            <a:ext cx="213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Nokia Large" pitchFamily="34" charset="0"/>
              </a:rPr>
              <a:t>Mobility is a tool.</a:t>
            </a:r>
            <a:endParaRPr lang="en-US" sz="2400" dirty="0">
              <a:solidFill>
                <a:schemeClr val="bg1"/>
              </a:solidFill>
              <a:latin typeface="Nokia Large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29830" y="5562600"/>
            <a:ext cx="884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Nokia Large" pitchFamily="34" charset="0"/>
              </a:rPr>
              <a:t>Use it.</a:t>
            </a:r>
            <a:endParaRPr lang="en-US" sz="2400" dirty="0">
              <a:solidFill>
                <a:schemeClr val="bg1"/>
              </a:solidFill>
              <a:latin typeface="Nokia Larg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0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jecooper\Pictures\MC900031011.WM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2558" y="1227714"/>
            <a:ext cx="2133600" cy="235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2558" y="3810000"/>
            <a:ext cx="2148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Nokia Large" pitchFamily="34" charset="0"/>
              </a:rPr>
              <a:t>ShutterPro</a:t>
            </a:r>
            <a:r>
              <a:rPr lang="en-US" dirty="0" smtClean="0">
                <a:latin typeface="Nokia Large" pitchFamily="34" charset="0"/>
              </a:rPr>
              <a:t> </a:t>
            </a:r>
            <a:r>
              <a:rPr lang="en-US" dirty="0" smtClean="0">
                <a:latin typeface="Nokia Large" pitchFamily="34" charset="0"/>
              </a:rPr>
              <a:t>&amp; </a:t>
            </a:r>
            <a:r>
              <a:rPr lang="en-US" dirty="0" err="1" smtClean="0">
                <a:latin typeface="Nokia Large" pitchFamily="34" charset="0"/>
              </a:rPr>
              <a:t>VideoPro</a:t>
            </a:r>
            <a:endParaRPr lang="en-US" dirty="0">
              <a:latin typeface="Nokia Larg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2558" y="4117717"/>
            <a:ext cx="893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Nokia Large" pitchFamily="34" charset="0"/>
              </a:rPr>
              <a:t>LiveCast</a:t>
            </a:r>
            <a:endParaRPr lang="en-US" dirty="0">
              <a:latin typeface="Nokia Large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2558" y="4733151"/>
            <a:ext cx="1021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Nokia Large" pitchFamily="34" charset="0"/>
              </a:rPr>
              <a:t>Associate</a:t>
            </a:r>
            <a:endParaRPr lang="en-US" dirty="0">
              <a:latin typeface="Nokia Large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2558" y="5040868"/>
            <a:ext cx="1317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Nokia Large" pitchFamily="34" charset="0"/>
              </a:rPr>
              <a:t>Pocketbooth</a:t>
            </a:r>
            <a:endParaRPr lang="en-US" dirty="0">
              <a:latin typeface="Nokia Large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2558" y="4425434"/>
            <a:ext cx="1868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Nokia Large" pitchFamily="34" charset="0"/>
              </a:rPr>
              <a:t>QVR Voice Recorder</a:t>
            </a:r>
            <a:endParaRPr lang="en-US" dirty="0">
              <a:latin typeface="Nokia Large" pitchFamily="34" charset="0"/>
            </a:endParaRPr>
          </a:p>
        </p:txBody>
      </p:sp>
      <p:pic>
        <p:nvPicPr>
          <p:cNvPr id="9" name="Picture 12" descr="C:\Users\jecooper\Pictures\Population_small_invert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66357"/>
            <a:ext cx="384032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35961" y="3810000"/>
            <a:ext cx="131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Nokia Large" pitchFamily="34" charset="0"/>
              </a:rPr>
              <a:t>MixItUp</a:t>
            </a:r>
            <a:r>
              <a:rPr lang="en-US" dirty="0" smtClean="0">
                <a:latin typeface="Nokia Large" pitchFamily="34" charset="0"/>
              </a:rPr>
              <a:t> apps</a:t>
            </a:r>
            <a:endParaRPr lang="en-US" dirty="0">
              <a:latin typeface="Nokia Large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5961" y="4117717"/>
            <a:ext cx="76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Nokia Large" pitchFamily="34" charset="0"/>
              </a:rPr>
              <a:t>Sh@re</a:t>
            </a:r>
            <a:endParaRPr lang="en-US" dirty="0">
              <a:latin typeface="Nokia Large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5961" y="4425434"/>
            <a:ext cx="1777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Nokia Large" pitchFamily="34" charset="0"/>
              </a:rPr>
              <a:t>Direct Distribution</a:t>
            </a:r>
            <a:endParaRPr lang="en-US" dirty="0">
              <a:latin typeface="Nokia Large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7194" y="5943600"/>
            <a:ext cx="302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Nokia Large" pitchFamily="34" charset="0"/>
              </a:defRPr>
            </a:lvl1pPr>
          </a:lstStyle>
          <a:p>
            <a:r>
              <a:rPr lang="en-US" dirty="0"/>
              <a:t>Available or available soon in </a:t>
            </a:r>
            <a:r>
              <a:rPr lang="en-US" dirty="0" err="1"/>
              <a:t>Ovi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01813"/>
            <a:ext cx="3935413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166509" y="1801813"/>
            <a:ext cx="27593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Nokia Large" pitchFamily="34" charset="0"/>
              </a:rPr>
              <a:t>Available at </a:t>
            </a:r>
            <a:r>
              <a:rPr lang="en-US" sz="3200" dirty="0" smtClean="0">
                <a:latin typeface="Nokia Large" pitchFamily="34" charset="0"/>
              </a:rPr>
              <a:t>Fry’s</a:t>
            </a:r>
            <a:r>
              <a:rPr lang="en-US" sz="3200" dirty="0">
                <a:latin typeface="Nokia Large" pitchFamily="34" charset="0"/>
              </a:rPr>
              <a:t/>
            </a:r>
            <a:br>
              <a:rPr lang="en-US" sz="3200" dirty="0">
                <a:latin typeface="Nokia Large" pitchFamily="34" charset="0"/>
              </a:rPr>
            </a:br>
            <a:r>
              <a:rPr lang="en-US" sz="3200" dirty="0" smtClean="0">
                <a:latin typeface="Nokia Large" pitchFamily="34" charset="0"/>
              </a:rPr>
              <a:t>and </a:t>
            </a:r>
            <a:r>
              <a:rPr lang="en-US" sz="3200" dirty="0" smtClean="0">
                <a:latin typeface="Nokia Large" pitchFamily="34" charset="0"/>
              </a:rPr>
              <a:t>Amazon</a:t>
            </a:r>
            <a:endParaRPr lang="en-US" sz="3200" dirty="0" smtClean="0">
              <a:latin typeface="Nokia Large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6991" y="3854271"/>
            <a:ext cx="32183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Nokia Large" pitchFamily="34" charset="0"/>
              </a:rPr>
              <a:t>Join us in the VIP lounge at the</a:t>
            </a:r>
          </a:p>
          <a:p>
            <a:pPr algn="ctr"/>
            <a:r>
              <a:rPr lang="en-US" dirty="0" smtClean="0">
                <a:latin typeface="Nokia Large" pitchFamily="34" charset="0"/>
              </a:rPr>
              <a:t>Fairmont Hotel, where we will be</a:t>
            </a:r>
            <a:br>
              <a:rPr lang="en-US" dirty="0" smtClean="0">
                <a:latin typeface="Nokia Large" pitchFamily="34" charset="0"/>
              </a:rPr>
            </a:br>
            <a:r>
              <a:rPr lang="en-US" dirty="0" smtClean="0">
                <a:latin typeface="Nokia Large" pitchFamily="34" charset="0"/>
              </a:rPr>
              <a:t>having a drawing and giving away</a:t>
            </a:r>
          </a:p>
          <a:p>
            <a:pPr algn="ctr"/>
            <a:r>
              <a:rPr lang="en-US" dirty="0" smtClean="0">
                <a:latin typeface="Nokia Large" pitchFamily="34" charset="0"/>
              </a:rPr>
              <a:t>N8 devices!</a:t>
            </a:r>
          </a:p>
        </p:txBody>
      </p:sp>
    </p:spTree>
    <p:extLst>
      <p:ext uri="{BB962C8B-B14F-4D97-AF65-F5344CB8AC3E}">
        <p14:creationId xmlns:p14="http://schemas.microsoft.com/office/powerpoint/2010/main" val="14458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ecooper\Pictures\MC900031011.WMF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6600" y="3352800"/>
            <a:ext cx="2133600" cy="235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jecooper\Pictures\Population_small_invert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4267200"/>
            <a:ext cx="384032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5983"/>
            <a:ext cx="2438400" cy="213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4998" y="2662535"/>
            <a:ext cx="1470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Nokia Large" pitchFamily="34" charset="0"/>
              </a:rPr>
              <a:t>Kari </a:t>
            </a:r>
            <a:r>
              <a:rPr lang="en-US" sz="2400" b="1" dirty="0" err="1" smtClean="0">
                <a:latin typeface="Nokia Large" pitchFamily="34" charset="0"/>
              </a:rPr>
              <a:t>Nevil</a:t>
            </a:r>
            <a:endParaRPr lang="en-US" sz="2400" b="1" dirty="0">
              <a:latin typeface="Nokia Large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1702" y="2450068"/>
            <a:ext cx="118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Nokia Large" pitchFamily="34" charset="0"/>
              </a:rPr>
              <a:t>Small Team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67187" y="2754868"/>
            <a:ext cx="914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Nokia Large" pitchFamily="34" charset="0"/>
              </a:rPr>
              <a:t>Creation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2787" y="2450068"/>
            <a:ext cx="841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Nokia Large" pitchFamily="34" charset="0"/>
              </a:rPr>
              <a:t>Millions</a:t>
            </a:r>
            <a:endParaRPr lang="en-US" dirty="0">
              <a:latin typeface="Nokia Large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80319" y="2754868"/>
            <a:ext cx="2328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Nokia Large" pitchFamily="34" charset="0"/>
              </a:rPr>
              <a:t>Marketing &amp; Distribution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51991" y="3167390"/>
            <a:ext cx="2640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Nokia Large" pitchFamily="34" charset="0"/>
              </a:rPr>
              <a:t>Why are we here?</a:t>
            </a:r>
            <a:endParaRPr lang="en-US" sz="2800" dirty="0">
              <a:latin typeface="Nokia Larg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40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888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4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5" grpId="0"/>
      <p:bldP spid="15" grpId="0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762000"/>
            <a:ext cx="294163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5770430" y="2437074"/>
            <a:ext cx="123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Nokia Large" pitchFamily="34" charset="0"/>
              </a:rPr>
              <a:t>Xenon Flash</a:t>
            </a:r>
            <a:endParaRPr lang="en-US" dirty="0">
              <a:latin typeface="Nokia Large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75826" y="1066800"/>
            <a:ext cx="1430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Nokia Large" pitchFamily="34" charset="0"/>
              </a:rPr>
              <a:t>12 megapixels</a:t>
            </a:r>
            <a:endParaRPr lang="en-US" dirty="0">
              <a:latin typeface="Nokia Large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942657" y="1875534"/>
            <a:ext cx="106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Nokia Large" pitchFamily="34" charset="0"/>
              </a:rPr>
              <a:t>Autofocus</a:t>
            </a:r>
            <a:endParaRPr lang="en-US" dirty="0">
              <a:latin typeface="Nokia Large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22340" y="2156304"/>
            <a:ext cx="1284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Nokia Large" pitchFamily="34" charset="0"/>
              </a:rPr>
              <a:t>Macro mode</a:t>
            </a:r>
            <a:endParaRPr lang="en-US" dirty="0">
              <a:latin typeface="Nokia Large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70092" y="1347570"/>
            <a:ext cx="153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Nokia Large" pitchFamily="34" charset="0"/>
              </a:rPr>
              <a:t>Carl Zeiss optics</a:t>
            </a:r>
            <a:endParaRPr lang="en-US" dirty="0">
              <a:latin typeface="Nokia Large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896939" y="4571699"/>
            <a:ext cx="981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Nokia Large" pitchFamily="34" charset="0"/>
              </a:rPr>
              <a:t>HDMI out</a:t>
            </a:r>
            <a:endParaRPr lang="en-US" dirty="0">
              <a:latin typeface="Nokia Large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83227" y="4876203"/>
            <a:ext cx="185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Nokia Large" pitchFamily="34" charset="0"/>
              </a:rPr>
              <a:t>Dolby 5.1 audio out</a:t>
            </a:r>
            <a:endParaRPr lang="en-US" dirty="0">
              <a:latin typeface="Nokia Large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 rot="5400000">
            <a:off x="6244799" y="1680001"/>
            <a:ext cx="2209800" cy="830997"/>
          </a:xfrm>
          <a:prstGeom prst="rect">
            <a:avLst/>
          </a:prstGeom>
          <a:noFill/>
        </p:spPr>
        <p:txBody>
          <a:bodyPr wrap="square" lIns="0" tIns="0" rIns="0" bIns="0" anchor="b" anchorCtr="1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okia Large" pitchFamily="34" charset="0"/>
              </a:rPr>
              <a:t>photo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okia Large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 rot="5400000">
            <a:off x="6244800" y="4347002"/>
            <a:ext cx="2209800" cy="830997"/>
          </a:xfrm>
          <a:prstGeom prst="rect">
            <a:avLst/>
          </a:prstGeom>
          <a:noFill/>
        </p:spPr>
        <p:txBody>
          <a:bodyPr wrap="square" lIns="0" tIns="0" rIns="0" bIns="0" anchor="b" anchorCtr="1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okia Large" pitchFamily="34" charset="0"/>
              </a:rPr>
              <a:t>video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okia Large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6095601" y="3973767"/>
            <a:ext cx="782782" cy="369332"/>
            <a:chOff x="5105400" y="4572000"/>
            <a:chExt cx="782782" cy="369332"/>
          </a:xfrm>
        </p:grpSpPr>
        <p:sp>
          <p:nvSpPr>
            <p:cNvPr id="70" name="TextBox 69"/>
            <p:cNvSpPr txBox="1"/>
            <p:nvPr/>
          </p:nvSpPr>
          <p:spPr>
            <a:xfrm>
              <a:off x="5105400" y="4572000"/>
              <a:ext cx="650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Nokia Large" pitchFamily="34" charset="0"/>
                </a:rPr>
                <a:t>25fps</a:t>
              </a:r>
              <a:endParaRPr lang="en-US" dirty="0">
                <a:latin typeface="Nokia Large" pitchFamily="34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735782" y="4701248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Nokia Large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060965" y="4267197"/>
            <a:ext cx="817418" cy="369332"/>
            <a:chOff x="5181600" y="5105400"/>
            <a:chExt cx="817418" cy="369332"/>
          </a:xfrm>
        </p:grpSpPr>
        <p:sp>
          <p:nvSpPr>
            <p:cNvPr id="68" name="TextBox 67"/>
            <p:cNvSpPr txBox="1"/>
            <p:nvPr/>
          </p:nvSpPr>
          <p:spPr>
            <a:xfrm>
              <a:off x="5181600" y="5105400"/>
              <a:ext cx="677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Nokia Large" pitchFamily="34" charset="0"/>
                </a:rPr>
                <a:t>3Ofps</a:t>
              </a:r>
              <a:endParaRPr lang="en-US" dirty="0">
                <a:latin typeface="Nokia Large" pitchFamily="34" charset="0"/>
              </a:endParaRPr>
            </a:p>
          </p:txBody>
        </p:sp>
        <p:sp>
          <p:nvSpPr>
            <p:cNvPr id="69" name="Isosceles Triangle 68"/>
            <p:cNvSpPr/>
            <p:nvPr/>
          </p:nvSpPr>
          <p:spPr>
            <a:xfrm rot="5400000">
              <a:off x="5808518" y="5230091"/>
              <a:ext cx="228600" cy="152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latin typeface="Nokia Large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171801" y="3669265"/>
            <a:ext cx="706582" cy="369332"/>
            <a:chOff x="5181600" y="4191000"/>
            <a:chExt cx="706582" cy="369332"/>
          </a:xfrm>
        </p:grpSpPr>
        <p:sp>
          <p:nvSpPr>
            <p:cNvPr id="66" name="TextBox 65"/>
            <p:cNvSpPr txBox="1"/>
            <p:nvPr/>
          </p:nvSpPr>
          <p:spPr>
            <a:xfrm>
              <a:off x="5181600" y="4191000"/>
              <a:ext cx="6341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Nokia Large" pitchFamily="34" charset="0"/>
                </a:rPr>
                <a:t>720p</a:t>
              </a:r>
              <a:endParaRPr lang="en-US" dirty="0">
                <a:latin typeface="Nokia Large" pitchFamily="34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735782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Nokia Large" pitchFamily="34" charset="0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5071906" y="5169335"/>
            <a:ext cx="1934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Nokia Large" pitchFamily="34" charset="0"/>
              </a:rPr>
              <a:t>H.264, MPEG-4, VC-1, </a:t>
            </a:r>
            <a:r>
              <a:rPr lang="en-US" sz="1400" dirty="0" smtClean="0">
                <a:latin typeface="Nokia Large" pitchFamily="34" charset="0"/>
              </a:rPr>
              <a:t>H.263</a:t>
            </a:r>
          </a:p>
          <a:p>
            <a:pPr algn="r"/>
            <a:r>
              <a:rPr lang="en-US" sz="1400" dirty="0" smtClean="0">
                <a:latin typeface="Nokia Large" pitchFamily="34" charset="0"/>
              </a:rPr>
              <a:t>RV10</a:t>
            </a:r>
            <a:r>
              <a:rPr lang="en-US" sz="1400" dirty="0">
                <a:latin typeface="Nokia Large" pitchFamily="34" charset="0"/>
              </a:rPr>
              <a:t>, ON2 VP6, </a:t>
            </a:r>
            <a:r>
              <a:rPr lang="en-US" sz="1400" dirty="0" smtClean="0">
                <a:latin typeface="Nokia Large" pitchFamily="34" charset="0"/>
              </a:rPr>
              <a:t>Flash</a:t>
            </a:r>
            <a:endParaRPr lang="en-US" sz="1400" dirty="0">
              <a:latin typeface="Nokia Large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202326" y="2717843"/>
            <a:ext cx="18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Nokia Large" pitchFamily="34" charset="0"/>
              </a:rPr>
              <a:t>Sensor size 1/1.83”</a:t>
            </a:r>
            <a:endParaRPr lang="en-US" dirty="0">
              <a:latin typeface="Nokia Large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805359" y="1628340"/>
            <a:ext cx="2201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Nokia Large" pitchFamily="34" charset="0"/>
              </a:rPr>
              <a:t>28mm wide angle, f2.8</a:t>
            </a:r>
            <a:endParaRPr lang="en-US" dirty="0">
              <a:latin typeface="Nokia Larg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3" grpId="0"/>
      <p:bldP spid="64" grpId="0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ecooper\Pictures\Apple Compari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9763"/>
            <a:ext cx="3905250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ecooper\Pictures\N8 Comparis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57263"/>
            <a:ext cx="4105275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eff\Documents\Work\Cinequest\Commuter Assets\Pic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764" y="1088953"/>
            <a:ext cx="8266473" cy="4680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eff\Documents\Work\Cinequest\Commuter Assets\Pic2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8764" y="1105910"/>
            <a:ext cx="8266473" cy="46461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eff\Documents\Work\Cinequest\Commuter Assets\Pic2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8764" y="1105910"/>
            <a:ext cx="8266473" cy="46461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eff\Documents\Work\Cinequest\Commuter Assets\Pic2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8764" y="1104055"/>
            <a:ext cx="8266473" cy="4649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5229</TotalTime>
  <Words>192</Words>
  <Application>Microsoft Office PowerPoint</Application>
  <PresentationFormat>On-screen Show (4:3)</PresentationFormat>
  <Paragraphs>86</Paragraphs>
  <Slides>28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Metro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</dc:creator>
  <cp:lastModifiedBy>Jeffrey Cooper</cp:lastModifiedBy>
  <cp:revision>252</cp:revision>
  <dcterms:created xsi:type="dcterms:W3CDTF">2011-02-26T02:24:38Z</dcterms:created>
  <dcterms:modified xsi:type="dcterms:W3CDTF">2011-03-04T07:53:49Z</dcterms:modified>
</cp:coreProperties>
</file>